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5617" r:id="rId1"/>
  </p:sldMasterIdLst>
  <p:notesMasterIdLst>
    <p:notesMasterId r:id="rId44"/>
  </p:notesMasterIdLst>
  <p:handoutMasterIdLst>
    <p:handoutMasterId r:id="rId45"/>
  </p:handoutMasterIdLst>
  <p:sldIdLst>
    <p:sldId id="2076138237" r:id="rId2"/>
    <p:sldId id="2051" r:id="rId3"/>
    <p:sldId id="2147481705" r:id="rId4"/>
    <p:sldId id="2147481711" r:id="rId5"/>
    <p:sldId id="2147481706" r:id="rId6"/>
    <p:sldId id="2147481709" r:id="rId7"/>
    <p:sldId id="2147480242" r:id="rId8"/>
    <p:sldId id="2147479178" r:id="rId9"/>
    <p:sldId id="2147480244" r:id="rId10"/>
    <p:sldId id="2147479188" r:id="rId11"/>
    <p:sldId id="2147480245" r:id="rId12"/>
    <p:sldId id="2147481735" r:id="rId13"/>
    <p:sldId id="2147480246" r:id="rId14"/>
    <p:sldId id="2147478899" r:id="rId15"/>
    <p:sldId id="2147480247" r:id="rId16"/>
    <p:sldId id="2618" r:id="rId17"/>
    <p:sldId id="2147480249" r:id="rId18"/>
    <p:sldId id="2147481736" r:id="rId19"/>
    <p:sldId id="2147481733" r:id="rId20"/>
    <p:sldId id="2147481707" r:id="rId21"/>
    <p:sldId id="2147481710" r:id="rId22"/>
    <p:sldId id="2147481712" r:id="rId23"/>
    <p:sldId id="2147481713" r:id="rId24"/>
    <p:sldId id="2147481714" r:id="rId25"/>
    <p:sldId id="2147481715" r:id="rId26"/>
    <p:sldId id="2147481716" r:id="rId27"/>
    <p:sldId id="2147481708" r:id="rId28"/>
    <p:sldId id="2147481723" r:id="rId29"/>
    <p:sldId id="2147481718" r:id="rId30"/>
    <p:sldId id="2147481720" r:id="rId31"/>
    <p:sldId id="2147481721" r:id="rId32"/>
    <p:sldId id="2147481724" r:id="rId33"/>
    <p:sldId id="2147481726" r:id="rId34"/>
    <p:sldId id="2147481727" r:id="rId35"/>
    <p:sldId id="2147481722" r:id="rId36"/>
    <p:sldId id="2147481728" r:id="rId37"/>
    <p:sldId id="2147481740" r:id="rId38"/>
    <p:sldId id="2147481739" r:id="rId39"/>
    <p:sldId id="2147481738" r:id="rId40"/>
    <p:sldId id="2147481741" r:id="rId41"/>
    <p:sldId id="2147481743" r:id="rId42"/>
    <p:sldId id="2147481742" r:id="rId43"/>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Table of contents" id="{38B656EC-D568-4EF7-8842-9FA1AE1192C9}">
          <p14:sldIdLst>
            <p14:sldId id="2076138237"/>
            <p14:sldId id="2051"/>
          </p14:sldIdLst>
        </p14:section>
        <p14:section name="Challenges" id="{9056B19E-5F2B-49C6-B325-B31F6B776FB8}">
          <p14:sldIdLst>
            <p14:sldId id="2147481705"/>
            <p14:sldId id="2147481711"/>
          </p14:sldIdLst>
        </p14:section>
        <p14:section name="Strategy" id="{F2AC95B0-FB01-410B-BA43-A6AF87D25867}">
          <p14:sldIdLst>
            <p14:sldId id="2147481706"/>
            <p14:sldId id="2147481709"/>
            <p14:sldId id="2147480242"/>
            <p14:sldId id="2147479178"/>
            <p14:sldId id="2147480244"/>
            <p14:sldId id="2147479188"/>
            <p14:sldId id="2147480245"/>
            <p14:sldId id="2147481735"/>
            <p14:sldId id="2147480246"/>
            <p14:sldId id="2147478899"/>
            <p14:sldId id="2147480247"/>
            <p14:sldId id="2618"/>
            <p14:sldId id="2147480249"/>
            <p14:sldId id="2147481736"/>
            <p14:sldId id="2147481733"/>
          </p14:sldIdLst>
        </p14:section>
        <p14:section name="Viva Amplify" id="{8BA5B59F-DD53-43A4-882C-F7549C960B55}">
          <p14:sldIdLst>
            <p14:sldId id="2147481707"/>
            <p14:sldId id="2147481710"/>
            <p14:sldId id="2147481712"/>
            <p14:sldId id="2147481713"/>
            <p14:sldId id="2147481714"/>
            <p14:sldId id="2147481715"/>
            <p14:sldId id="2147481716"/>
          </p14:sldIdLst>
        </p14:section>
        <p14:section name="SharePoint News" id="{80F1EBE5-1113-4D25-BE26-02932DB628F2}">
          <p14:sldIdLst>
            <p14:sldId id="2147481708"/>
            <p14:sldId id="2147481723"/>
            <p14:sldId id="2147481718"/>
            <p14:sldId id="2147481720"/>
            <p14:sldId id="2147481721"/>
            <p14:sldId id="2147481724"/>
            <p14:sldId id="2147481726"/>
            <p14:sldId id="2147481727"/>
            <p14:sldId id="2147481722"/>
            <p14:sldId id="2147481728"/>
          </p14:sldIdLst>
        </p14:section>
        <p14:section name="Next steps" id="{F6CB2BA9-4DC4-488F-A488-32AB3100FE84}">
          <p14:sldIdLst>
            <p14:sldId id="2147481740"/>
            <p14:sldId id="2147481739"/>
            <p14:sldId id="2147481738"/>
            <p14:sldId id="2147481741"/>
            <p14:sldId id="2147481743"/>
            <p14:sldId id="2147481742"/>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2573"/>
    <a:srgbClr val="000000"/>
    <a:srgbClr val="DAD9FF"/>
    <a:srgbClr val="C5B4E3"/>
    <a:srgbClr val="07641D"/>
    <a:srgbClr val="8DE971"/>
    <a:srgbClr val="091F2C"/>
    <a:srgbClr val="D59ED7"/>
    <a:srgbClr val="463668"/>
    <a:srgbClr val="FFB3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5" autoAdjust="0"/>
    <p:restoredTop sz="74819" autoAdjust="0"/>
  </p:normalViewPr>
  <p:slideViewPr>
    <p:cSldViewPr snapToGrid="0">
      <p:cViewPr varScale="1">
        <p:scale>
          <a:sx n="84" d="100"/>
          <a:sy n="84" d="100"/>
        </p:scale>
        <p:origin x="822" y="48"/>
      </p:cViewPr>
      <p:guideLst/>
    </p:cSldViewPr>
  </p:slideViewPr>
  <p:outlineViewPr>
    <p:cViewPr>
      <p:scale>
        <a:sx n="33" d="100"/>
        <a:sy n="33" d="100"/>
      </p:scale>
      <p:origin x="0" y="-15042"/>
    </p:cViewPr>
  </p:outlin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ln>
              <a:noFill/>
            </a:ln>
          </c:spPr>
          <c:dPt>
            <c:idx val="0"/>
            <c:bubble3D val="0"/>
            <c:spPr>
              <a:gradFill>
                <a:gsLst>
                  <a:gs pos="10000">
                    <a:srgbClr val="462557"/>
                  </a:gs>
                  <a:gs pos="90000">
                    <a:srgbClr val="8661C5"/>
                  </a:gs>
                </a:gsLst>
                <a:lin ang="3600000" scaled="0"/>
              </a:gradFill>
              <a:ln w="19050">
                <a:noFill/>
              </a:ln>
              <a:effectLst/>
            </c:spPr>
            <c:extLst>
              <c:ext xmlns:c16="http://schemas.microsoft.com/office/drawing/2014/chart" uri="{C3380CC4-5D6E-409C-BE32-E72D297353CC}">
                <c16:uniqueId val="{00000001-2BDC-4164-AA76-C45329D85BD3}"/>
              </c:ext>
            </c:extLst>
          </c:dPt>
          <c:dPt>
            <c:idx val="1"/>
            <c:bubble3D val="0"/>
            <c:spPr>
              <a:gradFill>
                <a:gsLst>
                  <a:gs pos="10000">
                    <a:srgbClr val="254252"/>
                  </a:gs>
                  <a:gs pos="90000">
                    <a:srgbClr val="00A389"/>
                  </a:gs>
                </a:gsLst>
                <a:lin ang="3600000" scaled="0"/>
              </a:gradFill>
              <a:ln w="19050">
                <a:noFill/>
              </a:ln>
              <a:effectLst/>
            </c:spPr>
            <c:extLst>
              <c:ext xmlns:c16="http://schemas.microsoft.com/office/drawing/2014/chart" uri="{C3380CC4-5D6E-409C-BE32-E72D297353CC}">
                <c16:uniqueId val="{00000003-2BDC-4164-AA76-C45329D85BD3}"/>
              </c:ext>
            </c:extLst>
          </c:dPt>
          <c:val>
            <c:numRef>
              <c:f>Sheet1!$B$2:$B$3</c:f>
              <c:numCache>
                <c:formatCode>General</c:formatCode>
                <c:ptCount val="2"/>
                <c:pt idx="0">
                  <c:v>96</c:v>
                </c:pt>
                <c:pt idx="1">
                  <c:v>4</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Sheet1!$A$2:$A$3</c15:sqref>
                        </c15:formulaRef>
                      </c:ext>
                    </c:extLst>
                    <c:strCache>
                      <c:ptCount val="2"/>
                      <c:pt idx="0">
                        <c:v>1st Qtr</c:v>
                      </c:pt>
                      <c:pt idx="1">
                        <c:v>2nd Qtr</c:v>
                      </c:pt>
                    </c:strCache>
                  </c:strRef>
                </c15:cat>
              </c15:filteredCategoryTitle>
            </c:ext>
            <c:ext xmlns:c16="http://schemas.microsoft.com/office/drawing/2014/chart" uri="{C3380CC4-5D6E-409C-BE32-E72D297353CC}">
              <c16:uniqueId val="{00000004-2BDC-4164-AA76-C45329D85BD3}"/>
            </c:ext>
          </c:extLst>
        </c:ser>
        <c:dLbls>
          <c:showLegendKey val="0"/>
          <c:showVal val="0"/>
          <c:showCatName val="0"/>
          <c:showSerName val="0"/>
          <c:showPercent val="0"/>
          <c:showBubbleSize val="0"/>
          <c:showLeaderLines val="1"/>
        </c:dLbls>
        <c:firstSliceAng val="0"/>
        <c:holeSize val="7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gradFill>
              <a:gsLst>
                <a:gs pos="10000">
                  <a:srgbClr val="462557"/>
                </a:gs>
                <a:gs pos="90000">
                  <a:srgbClr val="8661C5"/>
                </a:gs>
              </a:gsLst>
              <a:lin ang="3600000" scaled="0"/>
            </a:gradFill>
            <a:ln>
              <a:noFill/>
            </a:ln>
          </c:spPr>
          <c:dPt>
            <c:idx val="0"/>
            <c:bubble3D val="0"/>
            <c:spPr>
              <a:gradFill>
                <a:gsLst>
                  <a:gs pos="10000">
                    <a:srgbClr val="462557"/>
                  </a:gs>
                  <a:gs pos="90000">
                    <a:srgbClr val="8661C5"/>
                  </a:gs>
                </a:gsLst>
                <a:lin ang="3600000" scaled="0"/>
              </a:gradFill>
              <a:ln w="19050">
                <a:noFill/>
              </a:ln>
              <a:effectLst/>
            </c:spPr>
            <c:extLst>
              <c:ext xmlns:c16="http://schemas.microsoft.com/office/drawing/2014/chart" uri="{C3380CC4-5D6E-409C-BE32-E72D297353CC}">
                <c16:uniqueId val="{00000001-CFA9-47D8-8A9B-076E11C5CA25}"/>
              </c:ext>
            </c:extLst>
          </c:dPt>
          <c:dPt>
            <c:idx val="1"/>
            <c:bubble3D val="0"/>
            <c:spPr>
              <a:gradFill>
                <a:gsLst>
                  <a:gs pos="10000">
                    <a:srgbClr val="254252"/>
                  </a:gs>
                  <a:gs pos="89000">
                    <a:srgbClr val="00A389"/>
                  </a:gs>
                </a:gsLst>
                <a:lin ang="3600000" scaled="0"/>
              </a:gradFill>
              <a:ln w="19050">
                <a:noFill/>
              </a:ln>
              <a:effectLst/>
            </c:spPr>
            <c:extLst>
              <c:ext xmlns:c16="http://schemas.microsoft.com/office/drawing/2014/chart" uri="{C3380CC4-5D6E-409C-BE32-E72D297353CC}">
                <c16:uniqueId val="{00000003-CFA9-47D8-8A9B-076E11C5CA25}"/>
              </c:ext>
            </c:extLst>
          </c:dPt>
          <c:val>
            <c:numRef>
              <c:f>Sheet1!$B$2:$B$3</c:f>
              <c:numCache>
                <c:formatCode>General</c:formatCode>
                <c:ptCount val="2"/>
                <c:pt idx="0">
                  <c:v>95</c:v>
                </c:pt>
                <c:pt idx="1">
                  <c:v>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Sheet1!$A$2:$A$3</c15:sqref>
                        </c15:formulaRef>
                      </c:ext>
                    </c:extLst>
                    <c:strCache>
                      <c:ptCount val="2"/>
                      <c:pt idx="0">
                        <c:v>1st Qtr</c:v>
                      </c:pt>
                      <c:pt idx="1">
                        <c:v>2nd Qtr</c:v>
                      </c:pt>
                    </c:strCache>
                  </c:strRef>
                </c15:cat>
              </c15:filteredCategoryTitle>
            </c:ext>
            <c:ext xmlns:c16="http://schemas.microsoft.com/office/drawing/2014/chart" uri="{C3380CC4-5D6E-409C-BE32-E72D297353CC}">
              <c16:uniqueId val="{00000004-CFA9-47D8-8A9B-076E11C5CA25}"/>
            </c:ext>
          </c:extLst>
        </c:ser>
        <c:dLbls>
          <c:showLegendKey val="0"/>
          <c:showVal val="0"/>
          <c:showCatName val="0"/>
          <c:showSerName val="0"/>
          <c:showPercent val="0"/>
          <c:showBubbleSize val="0"/>
          <c:showLeaderLines val="1"/>
        </c:dLbls>
        <c:firstSliceAng val="0"/>
        <c:holeSize val="7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ln>
              <a:noFill/>
            </a:ln>
          </c:spPr>
          <c:dPt>
            <c:idx val="0"/>
            <c:bubble3D val="0"/>
            <c:spPr>
              <a:gradFill flip="none" rotWithShape="1">
                <a:gsLst>
                  <a:gs pos="0">
                    <a:srgbClr val="49C5B1"/>
                  </a:gs>
                  <a:gs pos="100000">
                    <a:schemeClr val="accent5"/>
                  </a:gs>
                </a:gsLst>
                <a:lin ang="8100000" scaled="1"/>
                <a:tileRect/>
              </a:gradFill>
              <a:ln w="19050">
                <a:noFill/>
              </a:ln>
              <a:effectLst/>
            </c:spPr>
            <c:extLst>
              <c:ext xmlns:c16="http://schemas.microsoft.com/office/drawing/2014/chart" uri="{C3380CC4-5D6E-409C-BE32-E72D297353CC}">
                <c16:uniqueId val="{00000001-A9F9-4A98-9937-29A15C49DFA8}"/>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A9F9-4A98-9937-29A15C49DFA8}"/>
              </c:ext>
            </c:extLst>
          </c:dPt>
          <c:val>
            <c:numRef>
              <c:f>Sheet1!$B$2:$B$3</c:f>
              <c:numCache>
                <c:formatCode>General</c:formatCode>
                <c:ptCount val="2"/>
                <c:pt idx="0">
                  <c:v>97</c:v>
                </c:pt>
                <c:pt idx="1">
                  <c:v>3</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Sheet1!$A$2:$A$3</c15:sqref>
                        </c15:formulaRef>
                      </c:ext>
                    </c:extLst>
                    <c:strCache>
                      <c:ptCount val="2"/>
                      <c:pt idx="0">
                        <c:v>1st Qtr</c:v>
                      </c:pt>
                      <c:pt idx="1">
                        <c:v>2nd Qtr</c:v>
                      </c:pt>
                    </c:strCache>
                  </c:strRef>
                </c15:cat>
              </c15:filteredCategoryTitle>
            </c:ext>
            <c:ext xmlns:c16="http://schemas.microsoft.com/office/drawing/2014/chart" uri="{C3380CC4-5D6E-409C-BE32-E72D297353CC}">
              <c16:uniqueId val="{00000004-A9F9-4A98-9937-29A15C49DFA8}"/>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ln>
              <a:noFill/>
            </a:ln>
          </c:spPr>
          <c:dPt>
            <c:idx val="0"/>
            <c:bubble3D val="0"/>
            <c:spPr>
              <a:gradFill>
                <a:gsLst>
                  <a:gs pos="0">
                    <a:srgbClr val="49C5B1"/>
                  </a:gs>
                  <a:gs pos="100000">
                    <a:schemeClr val="accent5"/>
                  </a:gs>
                </a:gsLst>
                <a:lin ang="8100000" scaled="1"/>
              </a:gradFill>
              <a:ln w="19050">
                <a:noFill/>
              </a:ln>
              <a:effectLst/>
            </c:spPr>
            <c:extLst>
              <c:ext xmlns:c16="http://schemas.microsoft.com/office/drawing/2014/chart" uri="{C3380CC4-5D6E-409C-BE32-E72D297353CC}">
                <c16:uniqueId val="{00000001-A9F9-4A98-9937-29A15C49DFA8}"/>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A9F9-4A98-9937-29A15C49DFA8}"/>
              </c:ext>
            </c:extLst>
          </c:dPt>
          <c:val>
            <c:numRef>
              <c:f>Sheet1!$B$2:$B$3</c:f>
              <c:numCache>
                <c:formatCode>General</c:formatCode>
                <c:ptCount val="2"/>
                <c:pt idx="0">
                  <c:v>84</c:v>
                </c:pt>
                <c:pt idx="1">
                  <c:v>16</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Sheet1!$A$2:$A$3</c15:sqref>
                        </c15:formulaRef>
                      </c:ext>
                    </c:extLst>
                    <c:strCache>
                      <c:ptCount val="2"/>
                      <c:pt idx="0">
                        <c:v>1st Qtr</c:v>
                      </c:pt>
                      <c:pt idx="1">
                        <c:v>2nd Qtr</c:v>
                      </c:pt>
                    </c:strCache>
                  </c:strRef>
                </c15:cat>
              </c15:filteredCategoryTitle>
            </c:ext>
            <c:ext xmlns:c16="http://schemas.microsoft.com/office/drawing/2014/chart" uri="{C3380CC4-5D6E-409C-BE32-E72D297353CC}">
              <c16:uniqueId val="{00000004-A9F9-4A98-9937-29A15C49DFA8}"/>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png"/><Relationship Id="rId5" Type="http://schemas.openxmlformats.org/officeDocument/2006/relationships/image" Target="../media/image66.png"/><Relationship Id="rId4" Type="http://schemas.openxmlformats.org/officeDocument/2006/relationships/image" Target="../media/image6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png"/><Relationship Id="rId5" Type="http://schemas.openxmlformats.org/officeDocument/2006/relationships/image" Target="../media/image66.png"/><Relationship Id="rId4" Type="http://schemas.openxmlformats.org/officeDocument/2006/relationships/image" Target="../media/image65.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05BC70-D67B-4EAA-9765-7CFF34225B3D}"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C01F42B-614F-4BDD-9373-7B34B230DFCB}">
      <dgm:prSet/>
      <dgm:spPr/>
      <dgm:t>
        <a:bodyPr/>
        <a:lstStyle/>
        <a:p>
          <a:r>
            <a:rPr lang="en-US" dirty="0"/>
            <a:t>SharePoint News is intended to be a democratized news content platform for your intranet. Empower creators!</a:t>
          </a:r>
        </a:p>
      </dgm:t>
    </dgm:pt>
    <dgm:pt modelId="{B573CFF0-3D8F-449A-A222-346FEA90A089}" type="parTrans" cxnId="{6C08791F-509A-40C9-BAC4-39EC6BD1AECC}">
      <dgm:prSet/>
      <dgm:spPr/>
      <dgm:t>
        <a:bodyPr/>
        <a:lstStyle/>
        <a:p>
          <a:endParaRPr lang="en-US"/>
        </a:p>
      </dgm:t>
    </dgm:pt>
    <dgm:pt modelId="{B81F6030-460B-4382-9725-F9ECB8EE52AE}" type="sibTrans" cxnId="{6C08791F-509A-40C9-BAC4-39EC6BD1AECC}">
      <dgm:prSet/>
      <dgm:spPr/>
      <dgm:t>
        <a:bodyPr/>
        <a:lstStyle/>
        <a:p>
          <a:endParaRPr lang="en-US"/>
        </a:p>
      </dgm:t>
    </dgm:pt>
    <dgm:pt modelId="{B5F46CFF-3A0A-497A-A235-18D4509770C0}">
      <dgm:prSet/>
      <dgm:spPr/>
      <dgm:t>
        <a:bodyPr/>
        <a:lstStyle/>
        <a:p>
          <a:r>
            <a:rPr lang="en-US" dirty="0"/>
            <a:t>Culture matters. Encourage anyone writing content in email that needs to be durable and findable to try SharePoint News. Change is hard.</a:t>
          </a:r>
        </a:p>
      </dgm:t>
    </dgm:pt>
    <dgm:pt modelId="{FE9A6E07-238E-473D-87B7-0CAF16055A61}" type="parTrans" cxnId="{246C6BFC-8562-4FCC-9ABC-53A832190A90}">
      <dgm:prSet/>
      <dgm:spPr/>
      <dgm:t>
        <a:bodyPr/>
        <a:lstStyle/>
        <a:p>
          <a:endParaRPr lang="en-US"/>
        </a:p>
      </dgm:t>
    </dgm:pt>
    <dgm:pt modelId="{11C058E8-7AE9-478C-A8FE-8492A8DDA7B1}" type="sibTrans" cxnId="{246C6BFC-8562-4FCC-9ABC-53A832190A90}">
      <dgm:prSet/>
      <dgm:spPr/>
      <dgm:t>
        <a:bodyPr/>
        <a:lstStyle/>
        <a:p>
          <a:endParaRPr lang="en-US"/>
        </a:p>
      </dgm:t>
    </dgm:pt>
    <dgm:pt modelId="{0A2BF3F7-00C8-4C21-8ACF-17031190BDDF}">
      <dgm:prSet/>
      <dgm:spPr/>
      <dgm:t>
        <a:bodyPr/>
        <a:lstStyle/>
        <a:p>
          <a:r>
            <a:rPr lang="en-US" dirty="0"/>
            <a:t>Pinning and filtering news content within the News webpart can help your audience see the content that you want them to.</a:t>
          </a:r>
        </a:p>
      </dgm:t>
    </dgm:pt>
    <dgm:pt modelId="{458FF33D-CAE4-4A8D-B5E5-0BB6CC339E7D}" type="parTrans" cxnId="{1717FFCF-5820-4A0C-80B7-651D3A084F6A}">
      <dgm:prSet/>
      <dgm:spPr/>
      <dgm:t>
        <a:bodyPr/>
        <a:lstStyle/>
        <a:p>
          <a:endParaRPr lang="en-US"/>
        </a:p>
      </dgm:t>
    </dgm:pt>
    <dgm:pt modelId="{C396AE27-3E5A-402D-9EAD-603150DC5AC1}" type="sibTrans" cxnId="{1717FFCF-5820-4A0C-80B7-651D3A084F6A}">
      <dgm:prSet/>
      <dgm:spPr/>
      <dgm:t>
        <a:bodyPr/>
        <a:lstStyle/>
        <a:p>
          <a:endParaRPr lang="en-US"/>
        </a:p>
      </dgm:t>
    </dgm:pt>
    <dgm:pt modelId="{FEF08477-6B7F-47B4-9291-01735F85B0A1}">
      <dgm:prSet/>
      <dgm:spPr/>
      <dgm:t>
        <a:bodyPr/>
        <a:lstStyle/>
        <a:p>
          <a:r>
            <a:rPr lang="en-US" dirty="0"/>
            <a:t>Create a news digest to summarize the latest news for your audience and drive engagement in that content</a:t>
          </a:r>
        </a:p>
      </dgm:t>
    </dgm:pt>
    <dgm:pt modelId="{BC017435-B8E8-4A82-A23E-3D8B884D8C6C}" type="parTrans" cxnId="{64274E18-5019-4BAD-91DE-2C52483CEC69}">
      <dgm:prSet/>
      <dgm:spPr/>
      <dgm:t>
        <a:bodyPr/>
        <a:lstStyle/>
        <a:p>
          <a:endParaRPr lang="en-US"/>
        </a:p>
      </dgm:t>
    </dgm:pt>
    <dgm:pt modelId="{7AC767A1-D593-48EB-A22E-0140233D0D50}" type="sibTrans" cxnId="{64274E18-5019-4BAD-91DE-2C52483CEC69}">
      <dgm:prSet/>
      <dgm:spPr/>
      <dgm:t>
        <a:bodyPr/>
        <a:lstStyle/>
        <a:p>
          <a:endParaRPr lang="en-US"/>
        </a:p>
      </dgm:t>
    </dgm:pt>
    <dgm:pt modelId="{29C0C31C-05BC-4910-8E0F-DD2A79CFC67A}">
      <dgm:prSet/>
      <dgm:spPr/>
      <dgm:t>
        <a:bodyPr/>
        <a:lstStyle/>
        <a:p>
          <a:r>
            <a:rPr lang="en-US" dirty="0"/>
            <a:t>Target your content with audience targeting. Tag a news post with one or more modern groups and enable targeting on the display webpart. Feeds are automatically targeted</a:t>
          </a:r>
        </a:p>
      </dgm:t>
    </dgm:pt>
    <dgm:pt modelId="{34060231-7C44-4B8A-8BC1-C581197A9F0D}" type="parTrans" cxnId="{FEDD7E30-2B17-4DED-84C6-FE44457B3450}">
      <dgm:prSet/>
      <dgm:spPr/>
      <dgm:t>
        <a:bodyPr/>
        <a:lstStyle/>
        <a:p>
          <a:endParaRPr lang="en-US"/>
        </a:p>
      </dgm:t>
    </dgm:pt>
    <dgm:pt modelId="{17A7D522-3E2A-4B35-BDD8-260E7E894C61}" type="sibTrans" cxnId="{FEDD7E30-2B17-4DED-84C6-FE44457B3450}">
      <dgm:prSet/>
      <dgm:spPr/>
      <dgm:t>
        <a:bodyPr/>
        <a:lstStyle/>
        <a:p>
          <a:endParaRPr lang="en-US"/>
        </a:p>
      </dgm:t>
    </dgm:pt>
    <dgm:pt modelId="{79814AD1-5DCF-481D-BC25-FC688B266979}" type="pres">
      <dgm:prSet presAssocID="{5205BC70-D67B-4EAA-9765-7CFF34225B3D}" presName="root" presStyleCnt="0">
        <dgm:presLayoutVars>
          <dgm:dir/>
          <dgm:resizeHandles val="exact"/>
        </dgm:presLayoutVars>
      </dgm:prSet>
      <dgm:spPr/>
    </dgm:pt>
    <dgm:pt modelId="{CA09591F-2648-427C-9AE3-396581509DAB}" type="pres">
      <dgm:prSet presAssocID="{7C01F42B-614F-4BDD-9373-7B34B230DFCB}" presName="compNode" presStyleCnt="0"/>
      <dgm:spPr/>
    </dgm:pt>
    <dgm:pt modelId="{5228EF65-BBF6-40D6-97F0-FC7A90664FAD}" type="pres">
      <dgm:prSet presAssocID="{7C01F42B-614F-4BDD-9373-7B34B230DFCB}" presName="bgRect" presStyleLbl="bgShp" presStyleIdx="0" presStyleCnt="5"/>
      <dgm:spPr/>
    </dgm:pt>
    <dgm:pt modelId="{65D99508-78B4-4EB4-B204-F31C0B96FF44}" type="pres">
      <dgm:prSet presAssocID="{7C01F42B-614F-4BDD-9373-7B34B230DFC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Newspaper"/>
        </a:ext>
      </dgm:extLst>
    </dgm:pt>
    <dgm:pt modelId="{F519D842-5550-4B78-B562-87E340992239}" type="pres">
      <dgm:prSet presAssocID="{7C01F42B-614F-4BDD-9373-7B34B230DFCB}" presName="spaceRect" presStyleCnt="0"/>
      <dgm:spPr/>
    </dgm:pt>
    <dgm:pt modelId="{DC2B9478-CBAD-4D27-AB48-2D363AFEBCA6}" type="pres">
      <dgm:prSet presAssocID="{7C01F42B-614F-4BDD-9373-7B34B230DFCB}" presName="parTx" presStyleLbl="revTx" presStyleIdx="0" presStyleCnt="5">
        <dgm:presLayoutVars>
          <dgm:chMax val="0"/>
          <dgm:chPref val="0"/>
        </dgm:presLayoutVars>
      </dgm:prSet>
      <dgm:spPr/>
    </dgm:pt>
    <dgm:pt modelId="{762F5DF9-C21C-4935-971E-49B313429630}" type="pres">
      <dgm:prSet presAssocID="{B81F6030-460B-4382-9725-F9ECB8EE52AE}" presName="sibTrans" presStyleCnt="0"/>
      <dgm:spPr/>
    </dgm:pt>
    <dgm:pt modelId="{126B5EDC-ECE6-4613-B889-314594727FA8}" type="pres">
      <dgm:prSet presAssocID="{B5F46CFF-3A0A-497A-A235-18D4509770C0}" presName="compNode" presStyleCnt="0"/>
      <dgm:spPr/>
    </dgm:pt>
    <dgm:pt modelId="{88039B45-AE19-4441-B71B-C630D15C6DC9}" type="pres">
      <dgm:prSet presAssocID="{B5F46CFF-3A0A-497A-A235-18D4509770C0}" presName="bgRect" presStyleLbl="bgShp" presStyleIdx="1" presStyleCnt="5"/>
      <dgm:spPr/>
    </dgm:pt>
    <dgm:pt modelId="{6E33A316-C683-48FC-982B-C8FFBC30D034}" type="pres">
      <dgm:prSet presAssocID="{B5F46CFF-3A0A-497A-A235-18D4509770C0}" presName="iconRect" presStyleLbl="node1" presStyleIdx="1" presStyleCnt="5"/>
      <dgm:spPr>
        <a:blipFill>
          <a:blip xmlns:r="http://schemas.openxmlformats.org/officeDocument/2006/relationships" r:embed="rId2"/>
          <a:srcRect/>
          <a:stretch>
            <a:fillRect/>
          </a:stretch>
        </a:blipFill>
        <a:ln>
          <a:noFill/>
        </a:ln>
      </dgm:spPr>
      <dgm:extLst>
        <a:ext uri="{E40237B7-FDA0-4F09-8148-C483321AD2D9}">
          <dgm14:cNvPr xmlns:dgm14="http://schemas.microsoft.com/office/drawing/2010/diagram" id="0" name="" descr="Cheers outline"/>
        </a:ext>
      </dgm:extLst>
    </dgm:pt>
    <dgm:pt modelId="{16A54930-B788-435C-92FF-3AC6CD86C39F}" type="pres">
      <dgm:prSet presAssocID="{B5F46CFF-3A0A-497A-A235-18D4509770C0}" presName="spaceRect" presStyleCnt="0"/>
      <dgm:spPr/>
    </dgm:pt>
    <dgm:pt modelId="{E93C04EF-4CE7-4646-AED0-484EF16EA5C9}" type="pres">
      <dgm:prSet presAssocID="{B5F46CFF-3A0A-497A-A235-18D4509770C0}" presName="parTx" presStyleLbl="revTx" presStyleIdx="1" presStyleCnt="5">
        <dgm:presLayoutVars>
          <dgm:chMax val="0"/>
          <dgm:chPref val="0"/>
        </dgm:presLayoutVars>
      </dgm:prSet>
      <dgm:spPr/>
    </dgm:pt>
    <dgm:pt modelId="{DD71C2B4-6CB8-4A4F-968F-3B9BB277773B}" type="pres">
      <dgm:prSet presAssocID="{11C058E8-7AE9-478C-A8FE-8492A8DDA7B1}" presName="sibTrans" presStyleCnt="0"/>
      <dgm:spPr/>
    </dgm:pt>
    <dgm:pt modelId="{4627A26E-2781-435F-B4DA-8925AD725489}" type="pres">
      <dgm:prSet presAssocID="{0A2BF3F7-00C8-4C21-8ACF-17031190BDDF}" presName="compNode" presStyleCnt="0"/>
      <dgm:spPr/>
    </dgm:pt>
    <dgm:pt modelId="{7620847B-3CC0-4192-B7E4-CC25A4CA609F}" type="pres">
      <dgm:prSet presAssocID="{0A2BF3F7-00C8-4C21-8ACF-17031190BDDF}" presName="bgRect" presStyleLbl="bgShp" presStyleIdx="2" presStyleCnt="5"/>
      <dgm:spPr/>
    </dgm:pt>
    <dgm:pt modelId="{9C34D3BE-CC85-43E5-808D-71C04D20A2B7}" type="pres">
      <dgm:prSet presAssocID="{0A2BF3F7-00C8-4C21-8ACF-17031190BDDF}" presName="iconRect" presStyleLbl="node1" presStyleIdx="2" presStyleCnt="5"/>
      <dgm:spPr>
        <a:blipFill>
          <a:blip xmlns:r="http://schemas.openxmlformats.org/officeDocument/2006/relationships" r:embed="rId3"/>
          <a:srcRect/>
          <a:stretch>
            <a:fillRect/>
          </a:stretch>
        </a:blipFill>
        <a:ln>
          <a:noFill/>
        </a:ln>
      </dgm:spPr>
      <dgm:extLst>
        <a:ext uri="{E40237B7-FDA0-4F09-8148-C483321AD2D9}">
          <dgm14:cNvPr xmlns:dgm14="http://schemas.microsoft.com/office/drawing/2010/diagram" id="0" name="" descr="Pin with solid fill"/>
        </a:ext>
      </dgm:extLst>
    </dgm:pt>
    <dgm:pt modelId="{2FA09F99-A6D3-4BFA-9A24-3A41ED18E597}" type="pres">
      <dgm:prSet presAssocID="{0A2BF3F7-00C8-4C21-8ACF-17031190BDDF}" presName="spaceRect" presStyleCnt="0"/>
      <dgm:spPr/>
    </dgm:pt>
    <dgm:pt modelId="{9B04960E-A2AC-45B4-BAB1-45B48779E2D9}" type="pres">
      <dgm:prSet presAssocID="{0A2BF3F7-00C8-4C21-8ACF-17031190BDDF}" presName="parTx" presStyleLbl="revTx" presStyleIdx="2" presStyleCnt="5">
        <dgm:presLayoutVars>
          <dgm:chMax val="0"/>
          <dgm:chPref val="0"/>
        </dgm:presLayoutVars>
      </dgm:prSet>
      <dgm:spPr/>
    </dgm:pt>
    <dgm:pt modelId="{1FD9D4A9-404E-48C6-8D7F-245B59D861D2}" type="pres">
      <dgm:prSet presAssocID="{C396AE27-3E5A-402D-9EAD-603150DC5AC1}" presName="sibTrans" presStyleCnt="0"/>
      <dgm:spPr/>
    </dgm:pt>
    <dgm:pt modelId="{23ED62CB-BD0B-4583-B640-8CDF5918959D}" type="pres">
      <dgm:prSet presAssocID="{FEF08477-6B7F-47B4-9291-01735F85B0A1}" presName="compNode" presStyleCnt="0"/>
      <dgm:spPr/>
    </dgm:pt>
    <dgm:pt modelId="{20F5611D-6922-409A-897C-95D62C86B2A0}" type="pres">
      <dgm:prSet presAssocID="{FEF08477-6B7F-47B4-9291-01735F85B0A1}" presName="bgRect" presStyleLbl="bgShp" presStyleIdx="3" presStyleCnt="5"/>
      <dgm:spPr/>
    </dgm:pt>
    <dgm:pt modelId="{115CB64E-CE31-47D4-AB44-DC98EBCEB037}" type="pres">
      <dgm:prSet presAssocID="{FEF08477-6B7F-47B4-9291-01735F85B0A1}" presName="iconRect" presStyleLbl="node1" presStyleIdx="3" presStyleCnt="5"/>
      <dgm:spPr>
        <a:blipFill>
          <a:blip xmlns:r="http://schemas.openxmlformats.org/officeDocument/2006/relationships" r:embed="rId4"/>
          <a:srcRect/>
          <a:stretch>
            <a:fillRect/>
          </a:stretch>
        </a:blipFill>
        <a:ln>
          <a:noFill/>
        </a:ln>
      </dgm:spPr>
      <dgm:extLst>
        <a:ext uri="{E40237B7-FDA0-4F09-8148-C483321AD2D9}">
          <dgm14:cNvPr xmlns:dgm14="http://schemas.microsoft.com/office/drawing/2010/diagram" id="0" name="" descr="Document with solid fill"/>
        </a:ext>
      </dgm:extLst>
    </dgm:pt>
    <dgm:pt modelId="{E818EAAF-4F9E-4AC4-9C16-A4AF882F3202}" type="pres">
      <dgm:prSet presAssocID="{FEF08477-6B7F-47B4-9291-01735F85B0A1}" presName="spaceRect" presStyleCnt="0"/>
      <dgm:spPr/>
    </dgm:pt>
    <dgm:pt modelId="{25A9FCA6-ABF1-4447-A0C3-C86C1E2F7787}" type="pres">
      <dgm:prSet presAssocID="{FEF08477-6B7F-47B4-9291-01735F85B0A1}" presName="parTx" presStyleLbl="revTx" presStyleIdx="3" presStyleCnt="5">
        <dgm:presLayoutVars>
          <dgm:chMax val="0"/>
          <dgm:chPref val="0"/>
        </dgm:presLayoutVars>
      </dgm:prSet>
      <dgm:spPr/>
    </dgm:pt>
    <dgm:pt modelId="{A2A46873-47D9-4ADE-B065-249967704439}" type="pres">
      <dgm:prSet presAssocID="{7AC767A1-D593-48EB-A22E-0140233D0D50}" presName="sibTrans" presStyleCnt="0"/>
      <dgm:spPr/>
    </dgm:pt>
    <dgm:pt modelId="{00594E29-DD75-488F-AD6E-97E2F95CB2E4}" type="pres">
      <dgm:prSet presAssocID="{29C0C31C-05BC-4910-8E0F-DD2A79CFC67A}" presName="compNode" presStyleCnt="0"/>
      <dgm:spPr/>
    </dgm:pt>
    <dgm:pt modelId="{007BAC15-97C3-493E-847A-E559298DB7E2}" type="pres">
      <dgm:prSet presAssocID="{29C0C31C-05BC-4910-8E0F-DD2A79CFC67A}" presName="bgRect" presStyleLbl="bgShp" presStyleIdx="4" presStyleCnt="5"/>
      <dgm:spPr/>
    </dgm:pt>
    <dgm:pt modelId="{5243063B-3009-457B-8A22-0366BE49B87E}" type="pres">
      <dgm:prSet presAssocID="{29C0C31C-05BC-4910-8E0F-DD2A79CFC67A}" presName="iconRect" presStyleLbl="node1" presStyleIdx="4" presStyleCnt="5"/>
      <dgm:spPr>
        <a:blipFill>
          <a:blip xmlns:r="http://schemas.openxmlformats.org/officeDocument/2006/relationships" r:embed="rId5">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Target Audience"/>
        </a:ext>
      </dgm:extLst>
    </dgm:pt>
    <dgm:pt modelId="{754B2B85-3204-4F43-977B-FEF9E26A4287}" type="pres">
      <dgm:prSet presAssocID="{29C0C31C-05BC-4910-8E0F-DD2A79CFC67A}" presName="spaceRect" presStyleCnt="0"/>
      <dgm:spPr/>
    </dgm:pt>
    <dgm:pt modelId="{EF72EB3A-8D7D-4F0F-805A-40DD6212A1EF}" type="pres">
      <dgm:prSet presAssocID="{29C0C31C-05BC-4910-8E0F-DD2A79CFC67A}" presName="parTx" presStyleLbl="revTx" presStyleIdx="4" presStyleCnt="5">
        <dgm:presLayoutVars>
          <dgm:chMax val="0"/>
          <dgm:chPref val="0"/>
        </dgm:presLayoutVars>
      </dgm:prSet>
      <dgm:spPr/>
    </dgm:pt>
  </dgm:ptLst>
  <dgm:cxnLst>
    <dgm:cxn modelId="{64274E18-5019-4BAD-91DE-2C52483CEC69}" srcId="{5205BC70-D67B-4EAA-9765-7CFF34225B3D}" destId="{FEF08477-6B7F-47B4-9291-01735F85B0A1}" srcOrd="3" destOrd="0" parTransId="{BC017435-B8E8-4A82-A23E-3D8B884D8C6C}" sibTransId="{7AC767A1-D593-48EB-A22E-0140233D0D50}"/>
    <dgm:cxn modelId="{6C08791F-509A-40C9-BAC4-39EC6BD1AECC}" srcId="{5205BC70-D67B-4EAA-9765-7CFF34225B3D}" destId="{7C01F42B-614F-4BDD-9373-7B34B230DFCB}" srcOrd="0" destOrd="0" parTransId="{B573CFF0-3D8F-449A-A222-346FEA90A089}" sibTransId="{B81F6030-460B-4382-9725-F9ECB8EE52AE}"/>
    <dgm:cxn modelId="{062E2921-6515-470A-97EE-4EDBE5895B32}" type="presOf" srcId="{7C01F42B-614F-4BDD-9373-7B34B230DFCB}" destId="{DC2B9478-CBAD-4D27-AB48-2D363AFEBCA6}" srcOrd="0" destOrd="0" presId="urn:microsoft.com/office/officeart/2018/2/layout/IconVerticalSolidList"/>
    <dgm:cxn modelId="{FEDD7E30-2B17-4DED-84C6-FE44457B3450}" srcId="{5205BC70-D67B-4EAA-9765-7CFF34225B3D}" destId="{29C0C31C-05BC-4910-8E0F-DD2A79CFC67A}" srcOrd="4" destOrd="0" parTransId="{34060231-7C44-4B8A-8BC1-C581197A9F0D}" sibTransId="{17A7D522-3E2A-4B35-BDD8-260E7E894C61}"/>
    <dgm:cxn modelId="{0770DE32-37E5-4457-A4B8-73AF5536739D}" type="presOf" srcId="{FEF08477-6B7F-47B4-9291-01735F85B0A1}" destId="{25A9FCA6-ABF1-4447-A0C3-C86C1E2F7787}" srcOrd="0" destOrd="0" presId="urn:microsoft.com/office/officeart/2018/2/layout/IconVerticalSolidList"/>
    <dgm:cxn modelId="{87F8F190-326D-4A18-9099-3E173BB5D718}" type="presOf" srcId="{0A2BF3F7-00C8-4C21-8ACF-17031190BDDF}" destId="{9B04960E-A2AC-45B4-BAB1-45B48779E2D9}" srcOrd="0" destOrd="0" presId="urn:microsoft.com/office/officeart/2018/2/layout/IconVerticalSolidList"/>
    <dgm:cxn modelId="{C01F43A2-429D-4FC9-945D-06874F9C5C80}" type="presOf" srcId="{5205BC70-D67B-4EAA-9765-7CFF34225B3D}" destId="{79814AD1-5DCF-481D-BC25-FC688B266979}" srcOrd="0" destOrd="0" presId="urn:microsoft.com/office/officeart/2018/2/layout/IconVerticalSolidList"/>
    <dgm:cxn modelId="{1717FFCF-5820-4A0C-80B7-651D3A084F6A}" srcId="{5205BC70-D67B-4EAA-9765-7CFF34225B3D}" destId="{0A2BF3F7-00C8-4C21-8ACF-17031190BDDF}" srcOrd="2" destOrd="0" parTransId="{458FF33D-CAE4-4A8D-B5E5-0BB6CC339E7D}" sibTransId="{C396AE27-3E5A-402D-9EAD-603150DC5AC1}"/>
    <dgm:cxn modelId="{B23AE7D5-C0DE-49D3-B6B1-C0C39D85251D}" type="presOf" srcId="{29C0C31C-05BC-4910-8E0F-DD2A79CFC67A}" destId="{EF72EB3A-8D7D-4F0F-805A-40DD6212A1EF}" srcOrd="0" destOrd="0" presId="urn:microsoft.com/office/officeart/2018/2/layout/IconVerticalSolidList"/>
    <dgm:cxn modelId="{4CED43E1-FA59-4261-B9F2-C1122243B9D3}" type="presOf" srcId="{B5F46CFF-3A0A-497A-A235-18D4509770C0}" destId="{E93C04EF-4CE7-4646-AED0-484EF16EA5C9}" srcOrd="0" destOrd="0" presId="urn:microsoft.com/office/officeart/2018/2/layout/IconVerticalSolidList"/>
    <dgm:cxn modelId="{246C6BFC-8562-4FCC-9ABC-53A832190A90}" srcId="{5205BC70-D67B-4EAA-9765-7CFF34225B3D}" destId="{B5F46CFF-3A0A-497A-A235-18D4509770C0}" srcOrd="1" destOrd="0" parTransId="{FE9A6E07-238E-473D-87B7-0CAF16055A61}" sibTransId="{11C058E8-7AE9-478C-A8FE-8492A8DDA7B1}"/>
    <dgm:cxn modelId="{5B4F4D37-55BD-4399-BD30-45024D1B720C}" type="presParOf" srcId="{79814AD1-5DCF-481D-BC25-FC688B266979}" destId="{CA09591F-2648-427C-9AE3-396581509DAB}" srcOrd="0" destOrd="0" presId="urn:microsoft.com/office/officeart/2018/2/layout/IconVerticalSolidList"/>
    <dgm:cxn modelId="{E5885207-AD45-43EF-99EC-D5D1CBE3E23C}" type="presParOf" srcId="{CA09591F-2648-427C-9AE3-396581509DAB}" destId="{5228EF65-BBF6-40D6-97F0-FC7A90664FAD}" srcOrd="0" destOrd="0" presId="urn:microsoft.com/office/officeart/2018/2/layout/IconVerticalSolidList"/>
    <dgm:cxn modelId="{6760B0F1-61C8-45ED-A85E-D99EEDB689B9}" type="presParOf" srcId="{CA09591F-2648-427C-9AE3-396581509DAB}" destId="{65D99508-78B4-4EB4-B204-F31C0B96FF44}" srcOrd="1" destOrd="0" presId="urn:microsoft.com/office/officeart/2018/2/layout/IconVerticalSolidList"/>
    <dgm:cxn modelId="{757F89A0-1939-4BDE-9810-FB5F054606B9}" type="presParOf" srcId="{CA09591F-2648-427C-9AE3-396581509DAB}" destId="{F519D842-5550-4B78-B562-87E340992239}" srcOrd="2" destOrd="0" presId="urn:microsoft.com/office/officeart/2018/2/layout/IconVerticalSolidList"/>
    <dgm:cxn modelId="{7144D861-2F92-4ABA-8CA6-F9AE108FDAFD}" type="presParOf" srcId="{CA09591F-2648-427C-9AE3-396581509DAB}" destId="{DC2B9478-CBAD-4D27-AB48-2D363AFEBCA6}" srcOrd="3" destOrd="0" presId="urn:microsoft.com/office/officeart/2018/2/layout/IconVerticalSolidList"/>
    <dgm:cxn modelId="{B3627D6A-2317-4570-AACA-6F05DBFD7A9D}" type="presParOf" srcId="{79814AD1-5DCF-481D-BC25-FC688B266979}" destId="{762F5DF9-C21C-4935-971E-49B313429630}" srcOrd="1" destOrd="0" presId="urn:microsoft.com/office/officeart/2018/2/layout/IconVerticalSolidList"/>
    <dgm:cxn modelId="{EB605700-B278-492E-8114-DFEE76F979D9}" type="presParOf" srcId="{79814AD1-5DCF-481D-BC25-FC688B266979}" destId="{126B5EDC-ECE6-4613-B889-314594727FA8}" srcOrd="2" destOrd="0" presId="urn:microsoft.com/office/officeart/2018/2/layout/IconVerticalSolidList"/>
    <dgm:cxn modelId="{A345D07E-7446-4359-AE10-6EDA2F016234}" type="presParOf" srcId="{126B5EDC-ECE6-4613-B889-314594727FA8}" destId="{88039B45-AE19-4441-B71B-C630D15C6DC9}" srcOrd="0" destOrd="0" presId="urn:microsoft.com/office/officeart/2018/2/layout/IconVerticalSolidList"/>
    <dgm:cxn modelId="{E038A48E-F183-462D-AAB2-ECB4FA1D6140}" type="presParOf" srcId="{126B5EDC-ECE6-4613-B889-314594727FA8}" destId="{6E33A316-C683-48FC-982B-C8FFBC30D034}" srcOrd="1" destOrd="0" presId="urn:microsoft.com/office/officeart/2018/2/layout/IconVerticalSolidList"/>
    <dgm:cxn modelId="{E0F32563-AC0D-4E75-B812-9375FE813D6B}" type="presParOf" srcId="{126B5EDC-ECE6-4613-B889-314594727FA8}" destId="{16A54930-B788-435C-92FF-3AC6CD86C39F}" srcOrd="2" destOrd="0" presId="urn:microsoft.com/office/officeart/2018/2/layout/IconVerticalSolidList"/>
    <dgm:cxn modelId="{CC7CF0A5-8CCC-4D85-8C07-EB4DBB4556D1}" type="presParOf" srcId="{126B5EDC-ECE6-4613-B889-314594727FA8}" destId="{E93C04EF-4CE7-4646-AED0-484EF16EA5C9}" srcOrd="3" destOrd="0" presId="urn:microsoft.com/office/officeart/2018/2/layout/IconVerticalSolidList"/>
    <dgm:cxn modelId="{A671E2AE-9656-4440-B8A6-8F9AD5658D65}" type="presParOf" srcId="{79814AD1-5DCF-481D-BC25-FC688B266979}" destId="{DD71C2B4-6CB8-4A4F-968F-3B9BB277773B}" srcOrd="3" destOrd="0" presId="urn:microsoft.com/office/officeart/2018/2/layout/IconVerticalSolidList"/>
    <dgm:cxn modelId="{09B62DC3-252F-4E8D-907B-022FD47C6FCA}" type="presParOf" srcId="{79814AD1-5DCF-481D-BC25-FC688B266979}" destId="{4627A26E-2781-435F-B4DA-8925AD725489}" srcOrd="4" destOrd="0" presId="urn:microsoft.com/office/officeart/2018/2/layout/IconVerticalSolidList"/>
    <dgm:cxn modelId="{1C2D5127-9315-4719-8883-FCF94D7CDA51}" type="presParOf" srcId="{4627A26E-2781-435F-B4DA-8925AD725489}" destId="{7620847B-3CC0-4192-B7E4-CC25A4CA609F}" srcOrd="0" destOrd="0" presId="urn:microsoft.com/office/officeart/2018/2/layout/IconVerticalSolidList"/>
    <dgm:cxn modelId="{41D88180-BC7B-4569-8FE7-F5C7C6498A64}" type="presParOf" srcId="{4627A26E-2781-435F-B4DA-8925AD725489}" destId="{9C34D3BE-CC85-43E5-808D-71C04D20A2B7}" srcOrd="1" destOrd="0" presId="urn:microsoft.com/office/officeart/2018/2/layout/IconVerticalSolidList"/>
    <dgm:cxn modelId="{62629C38-0011-4A4B-AD40-BE12C7BB355C}" type="presParOf" srcId="{4627A26E-2781-435F-B4DA-8925AD725489}" destId="{2FA09F99-A6D3-4BFA-9A24-3A41ED18E597}" srcOrd="2" destOrd="0" presId="urn:microsoft.com/office/officeart/2018/2/layout/IconVerticalSolidList"/>
    <dgm:cxn modelId="{91B5C794-C57C-4CDE-A1EF-0B9761868A9D}" type="presParOf" srcId="{4627A26E-2781-435F-B4DA-8925AD725489}" destId="{9B04960E-A2AC-45B4-BAB1-45B48779E2D9}" srcOrd="3" destOrd="0" presId="urn:microsoft.com/office/officeart/2018/2/layout/IconVerticalSolidList"/>
    <dgm:cxn modelId="{B40A1F07-2A85-42D1-BFAD-6E84CAE08ECE}" type="presParOf" srcId="{79814AD1-5DCF-481D-BC25-FC688B266979}" destId="{1FD9D4A9-404E-48C6-8D7F-245B59D861D2}" srcOrd="5" destOrd="0" presId="urn:microsoft.com/office/officeart/2018/2/layout/IconVerticalSolidList"/>
    <dgm:cxn modelId="{CC5F5306-295E-4551-880B-D002F572A5D4}" type="presParOf" srcId="{79814AD1-5DCF-481D-BC25-FC688B266979}" destId="{23ED62CB-BD0B-4583-B640-8CDF5918959D}" srcOrd="6" destOrd="0" presId="urn:microsoft.com/office/officeart/2018/2/layout/IconVerticalSolidList"/>
    <dgm:cxn modelId="{E67310F6-B4D7-476F-99EB-EE49455841D5}" type="presParOf" srcId="{23ED62CB-BD0B-4583-B640-8CDF5918959D}" destId="{20F5611D-6922-409A-897C-95D62C86B2A0}" srcOrd="0" destOrd="0" presId="urn:microsoft.com/office/officeart/2018/2/layout/IconVerticalSolidList"/>
    <dgm:cxn modelId="{F49945D2-8C90-4CDC-B78C-B830FC79353A}" type="presParOf" srcId="{23ED62CB-BD0B-4583-B640-8CDF5918959D}" destId="{115CB64E-CE31-47D4-AB44-DC98EBCEB037}" srcOrd="1" destOrd="0" presId="urn:microsoft.com/office/officeart/2018/2/layout/IconVerticalSolidList"/>
    <dgm:cxn modelId="{9B9875DE-B30D-473C-92FB-866421F26750}" type="presParOf" srcId="{23ED62CB-BD0B-4583-B640-8CDF5918959D}" destId="{E818EAAF-4F9E-4AC4-9C16-A4AF882F3202}" srcOrd="2" destOrd="0" presId="urn:microsoft.com/office/officeart/2018/2/layout/IconVerticalSolidList"/>
    <dgm:cxn modelId="{A5009D5A-3F24-4340-8481-909748089C2D}" type="presParOf" srcId="{23ED62CB-BD0B-4583-B640-8CDF5918959D}" destId="{25A9FCA6-ABF1-4447-A0C3-C86C1E2F7787}" srcOrd="3" destOrd="0" presId="urn:microsoft.com/office/officeart/2018/2/layout/IconVerticalSolidList"/>
    <dgm:cxn modelId="{46C8EE1A-1479-4F4E-BEA6-83B7F760D688}" type="presParOf" srcId="{79814AD1-5DCF-481D-BC25-FC688B266979}" destId="{A2A46873-47D9-4ADE-B065-249967704439}" srcOrd="7" destOrd="0" presId="urn:microsoft.com/office/officeart/2018/2/layout/IconVerticalSolidList"/>
    <dgm:cxn modelId="{335C1D36-94AD-453F-BB21-14DF66E623B6}" type="presParOf" srcId="{79814AD1-5DCF-481D-BC25-FC688B266979}" destId="{00594E29-DD75-488F-AD6E-97E2F95CB2E4}" srcOrd="8" destOrd="0" presId="urn:microsoft.com/office/officeart/2018/2/layout/IconVerticalSolidList"/>
    <dgm:cxn modelId="{DB2F6C66-A277-485F-960C-7D6CF447599C}" type="presParOf" srcId="{00594E29-DD75-488F-AD6E-97E2F95CB2E4}" destId="{007BAC15-97C3-493E-847A-E559298DB7E2}" srcOrd="0" destOrd="0" presId="urn:microsoft.com/office/officeart/2018/2/layout/IconVerticalSolidList"/>
    <dgm:cxn modelId="{15C046E5-CD8B-4551-B3C1-2D2A54C5F109}" type="presParOf" srcId="{00594E29-DD75-488F-AD6E-97E2F95CB2E4}" destId="{5243063B-3009-457B-8A22-0366BE49B87E}" srcOrd="1" destOrd="0" presId="urn:microsoft.com/office/officeart/2018/2/layout/IconVerticalSolidList"/>
    <dgm:cxn modelId="{4ED1BCF3-1249-4241-9DC6-9EE4F1B29B1F}" type="presParOf" srcId="{00594E29-DD75-488F-AD6E-97E2F95CB2E4}" destId="{754B2B85-3204-4F43-977B-FEF9E26A4287}" srcOrd="2" destOrd="0" presId="urn:microsoft.com/office/officeart/2018/2/layout/IconVerticalSolidList"/>
    <dgm:cxn modelId="{332E5D53-6AF1-4EB0-954B-0DD7B59284A2}" type="presParOf" srcId="{00594E29-DD75-488F-AD6E-97E2F95CB2E4}" destId="{EF72EB3A-8D7D-4F0F-805A-40DD6212A1E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28EF65-BBF6-40D6-97F0-FC7A90664FAD}">
      <dsp:nvSpPr>
        <dsp:cNvPr id="0" name=""/>
        <dsp:cNvSpPr/>
      </dsp:nvSpPr>
      <dsp:spPr>
        <a:xfrm>
          <a:off x="0" y="3776"/>
          <a:ext cx="11018837" cy="80439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D99508-78B4-4EB4-B204-F31C0B96FF44}">
      <dsp:nvSpPr>
        <dsp:cNvPr id="0" name=""/>
        <dsp:cNvSpPr/>
      </dsp:nvSpPr>
      <dsp:spPr>
        <a:xfrm>
          <a:off x="243330" y="184765"/>
          <a:ext cx="442418" cy="442418"/>
        </a:xfrm>
        <a:prstGeom prst="rect">
          <a:avLst/>
        </a:prstGeom>
        <a:blipFill>
          <a:blip xmlns:r="http://schemas.openxmlformats.org/officeDocument/2006/relationships" r:embed="rId1">
            <a:extLst>
              <a:ext uri="{28A0092B-C50C-407E-A947-70E740481C1C}">
                <a14:useLocalDpi xmlns:a14="http://schemas.microsoft.com/office/drawing/2010/main" val="0"/>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C2B9478-CBAD-4D27-AB48-2D363AFEBCA6}">
      <dsp:nvSpPr>
        <dsp:cNvPr id="0" name=""/>
        <dsp:cNvSpPr/>
      </dsp:nvSpPr>
      <dsp:spPr>
        <a:xfrm>
          <a:off x="929079" y="3776"/>
          <a:ext cx="10089758" cy="804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132" tIns="85132" rIns="85132" bIns="85132" numCol="1" spcCol="1270" anchor="ctr" anchorCtr="0">
          <a:noAutofit/>
        </a:bodyPr>
        <a:lstStyle/>
        <a:p>
          <a:pPr marL="0" lvl="0" indent="0" algn="l" defTabSz="844550">
            <a:lnSpc>
              <a:spcPct val="90000"/>
            </a:lnSpc>
            <a:spcBef>
              <a:spcPct val="0"/>
            </a:spcBef>
            <a:spcAft>
              <a:spcPct val="35000"/>
            </a:spcAft>
            <a:buNone/>
          </a:pPr>
          <a:r>
            <a:rPr lang="en-US" sz="1900" kern="1200" dirty="0"/>
            <a:t>SharePoint News is intended to be a democratized news content platform for your intranet. Empower creators!</a:t>
          </a:r>
        </a:p>
      </dsp:txBody>
      <dsp:txXfrm>
        <a:off x="929079" y="3776"/>
        <a:ext cx="10089758" cy="804397"/>
      </dsp:txXfrm>
    </dsp:sp>
    <dsp:sp modelId="{88039B45-AE19-4441-B71B-C630D15C6DC9}">
      <dsp:nvSpPr>
        <dsp:cNvPr id="0" name=""/>
        <dsp:cNvSpPr/>
      </dsp:nvSpPr>
      <dsp:spPr>
        <a:xfrm>
          <a:off x="0" y="1009273"/>
          <a:ext cx="11018837" cy="80439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33A316-C683-48FC-982B-C8FFBC30D034}">
      <dsp:nvSpPr>
        <dsp:cNvPr id="0" name=""/>
        <dsp:cNvSpPr/>
      </dsp:nvSpPr>
      <dsp:spPr>
        <a:xfrm>
          <a:off x="243330" y="1190262"/>
          <a:ext cx="442418" cy="442418"/>
        </a:xfrm>
        <a:prstGeom prst="rect">
          <a:avLst/>
        </a:prstGeom>
        <a:blipFill>
          <a:blip xmlns:r="http://schemas.openxmlformats.org/officeDocument/2006/relationships" r:embed="rId2"/>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93C04EF-4CE7-4646-AED0-484EF16EA5C9}">
      <dsp:nvSpPr>
        <dsp:cNvPr id="0" name=""/>
        <dsp:cNvSpPr/>
      </dsp:nvSpPr>
      <dsp:spPr>
        <a:xfrm>
          <a:off x="929079" y="1009273"/>
          <a:ext cx="10089758" cy="804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132" tIns="85132" rIns="85132" bIns="85132" numCol="1" spcCol="1270" anchor="ctr" anchorCtr="0">
          <a:noAutofit/>
        </a:bodyPr>
        <a:lstStyle/>
        <a:p>
          <a:pPr marL="0" lvl="0" indent="0" algn="l" defTabSz="844550">
            <a:lnSpc>
              <a:spcPct val="90000"/>
            </a:lnSpc>
            <a:spcBef>
              <a:spcPct val="0"/>
            </a:spcBef>
            <a:spcAft>
              <a:spcPct val="35000"/>
            </a:spcAft>
            <a:buNone/>
          </a:pPr>
          <a:r>
            <a:rPr lang="en-US" sz="1900" kern="1200" dirty="0"/>
            <a:t>Culture matters. Encourage anyone writing content in email that needs to be durable and findable to try SharePoint News. Change is hard.</a:t>
          </a:r>
        </a:p>
      </dsp:txBody>
      <dsp:txXfrm>
        <a:off x="929079" y="1009273"/>
        <a:ext cx="10089758" cy="804397"/>
      </dsp:txXfrm>
    </dsp:sp>
    <dsp:sp modelId="{7620847B-3CC0-4192-B7E4-CC25A4CA609F}">
      <dsp:nvSpPr>
        <dsp:cNvPr id="0" name=""/>
        <dsp:cNvSpPr/>
      </dsp:nvSpPr>
      <dsp:spPr>
        <a:xfrm>
          <a:off x="0" y="2014770"/>
          <a:ext cx="11018837" cy="80439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34D3BE-CC85-43E5-808D-71C04D20A2B7}">
      <dsp:nvSpPr>
        <dsp:cNvPr id="0" name=""/>
        <dsp:cNvSpPr/>
      </dsp:nvSpPr>
      <dsp:spPr>
        <a:xfrm>
          <a:off x="243330" y="2195759"/>
          <a:ext cx="442418" cy="442418"/>
        </a:xfrm>
        <a:prstGeom prst="rect">
          <a:avLst/>
        </a:prstGeom>
        <a:blipFill>
          <a:blip xmlns:r="http://schemas.openxmlformats.org/officeDocument/2006/relationships" r:embed="rId3"/>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B04960E-A2AC-45B4-BAB1-45B48779E2D9}">
      <dsp:nvSpPr>
        <dsp:cNvPr id="0" name=""/>
        <dsp:cNvSpPr/>
      </dsp:nvSpPr>
      <dsp:spPr>
        <a:xfrm>
          <a:off x="929079" y="2014770"/>
          <a:ext cx="10089758" cy="804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132" tIns="85132" rIns="85132" bIns="85132" numCol="1" spcCol="1270" anchor="ctr" anchorCtr="0">
          <a:noAutofit/>
        </a:bodyPr>
        <a:lstStyle/>
        <a:p>
          <a:pPr marL="0" lvl="0" indent="0" algn="l" defTabSz="844550">
            <a:lnSpc>
              <a:spcPct val="90000"/>
            </a:lnSpc>
            <a:spcBef>
              <a:spcPct val="0"/>
            </a:spcBef>
            <a:spcAft>
              <a:spcPct val="35000"/>
            </a:spcAft>
            <a:buNone/>
          </a:pPr>
          <a:r>
            <a:rPr lang="en-US" sz="1900" kern="1200" dirty="0"/>
            <a:t>Pinning and filtering news content within the News webpart can help your audience see the content that you want them to.</a:t>
          </a:r>
        </a:p>
      </dsp:txBody>
      <dsp:txXfrm>
        <a:off x="929079" y="2014770"/>
        <a:ext cx="10089758" cy="804397"/>
      </dsp:txXfrm>
    </dsp:sp>
    <dsp:sp modelId="{20F5611D-6922-409A-897C-95D62C86B2A0}">
      <dsp:nvSpPr>
        <dsp:cNvPr id="0" name=""/>
        <dsp:cNvSpPr/>
      </dsp:nvSpPr>
      <dsp:spPr>
        <a:xfrm>
          <a:off x="0" y="3020267"/>
          <a:ext cx="11018837" cy="80439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5CB64E-CE31-47D4-AB44-DC98EBCEB037}">
      <dsp:nvSpPr>
        <dsp:cNvPr id="0" name=""/>
        <dsp:cNvSpPr/>
      </dsp:nvSpPr>
      <dsp:spPr>
        <a:xfrm>
          <a:off x="243330" y="3201256"/>
          <a:ext cx="442418" cy="442418"/>
        </a:xfrm>
        <a:prstGeom prst="rect">
          <a:avLst/>
        </a:prstGeom>
        <a:blipFill>
          <a:blip xmlns:r="http://schemas.openxmlformats.org/officeDocument/2006/relationships" r:embed="rId4"/>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5A9FCA6-ABF1-4447-A0C3-C86C1E2F7787}">
      <dsp:nvSpPr>
        <dsp:cNvPr id="0" name=""/>
        <dsp:cNvSpPr/>
      </dsp:nvSpPr>
      <dsp:spPr>
        <a:xfrm>
          <a:off x="929079" y="3020267"/>
          <a:ext cx="10089758" cy="804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132" tIns="85132" rIns="85132" bIns="85132" numCol="1" spcCol="1270" anchor="ctr" anchorCtr="0">
          <a:noAutofit/>
        </a:bodyPr>
        <a:lstStyle/>
        <a:p>
          <a:pPr marL="0" lvl="0" indent="0" algn="l" defTabSz="844550">
            <a:lnSpc>
              <a:spcPct val="90000"/>
            </a:lnSpc>
            <a:spcBef>
              <a:spcPct val="0"/>
            </a:spcBef>
            <a:spcAft>
              <a:spcPct val="35000"/>
            </a:spcAft>
            <a:buNone/>
          </a:pPr>
          <a:r>
            <a:rPr lang="en-US" sz="1900" kern="1200" dirty="0"/>
            <a:t>Create a news digest to summarize the latest news for your audience and drive engagement in that content</a:t>
          </a:r>
        </a:p>
      </dsp:txBody>
      <dsp:txXfrm>
        <a:off x="929079" y="3020267"/>
        <a:ext cx="10089758" cy="804397"/>
      </dsp:txXfrm>
    </dsp:sp>
    <dsp:sp modelId="{007BAC15-97C3-493E-847A-E559298DB7E2}">
      <dsp:nvSpPr>
        <dsp:cNvPr id="0" name=""/>
        <dsp:cNvSpPr/>
      </dsp:nvSpPr>
      <dsp:spPr>
        <a:xfrm>
          <a:off x="0" y="4025763"/>
          <a:ext cx="11018837" cy="80439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43063B-3009-457B-8A22-0366BE49B87E}">
      <dsp:nvSpPr>
        <dsp:cNvPr id="0" name=""/>
        <dsp:cNvSpPr/>
      </dsp:nvSpPr>
      <dsp:spPr>
        <a:xfrm>
          <a:off x="243330" y="4206753"/>
          <a:ext cx="442418" cy="442418"/>
        </a:xfrm>
        <a:prstGeom prst="rect">
          <a:avLst/>
        </a:prstGeom>
        <a:blipFill>
          <a:blip xmlns:r="http://schemas.openxmlformats.org/officeDocument/2006/relationships" r:embed="rId5">
            <a:extLst>
              <a:ext uri="{28A0092B-C50C-407E-A947-70E740481C1C}">
                <a14:useLocalDpi xmlns:a14="http://schemas.microsoft.com/office/drawing/2010/main" val="0"/>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F72EB3A-8D7D-4F0F-805A-40DD6212A1EF}">
      <dsp:nvSpPr>
        <dsp:cNvPr id="0" name=""/>
        <dsp:cNvSpPr/>
      </dsp:nvSpPr>
      <dsp:spPr>
        <a:xfrm>
          <a:off x="929079" y="4025763"/>
          <a:ext cx="10089758" cy="804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132" tIns="85132" rIns="85132" bIns="85132" numCol="1" spcCol="1270" anchor="ctr" anchorCtr="0">
          <a:noAutofit/>
        </a:bodyPr>
        <a:lstStyle/>
        <a:p>
          <a:pPr marL="0" lvl="0" indent="0" algn="l" defTabSz="844550">
            <a:lnSpc>
              <a:spcPct val="90000"/>
            </a:lnSpc>
            <a:spcBef>
              <a:spcPct val="0"/>
            </a:spcBef>
            <a:spcAft>
              <a:spcPct val="35000"/>
            </a:spcAft>
            <a:buNone/>
          </a:pPr>
          <a:r>
            <a:rPr lang="en-US" sz="1900" kern="1200" dirty="0"/>
            <a:t>Target your content with audience targeting. Tag a news post with one or more modern groups and enable targeting on the display webpart. Feeds are automatically targeted</a:t>
          </a:r>
        </a:p>
      </dsp:txBody>
      <dsp:txXfrm>
        <a:off x="929079" y="4025763"/>
        <a:ext cx="10089758" cy="80439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7/30/2024 4:32 PM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7/30/2024 4:32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619146B-24F9-441E-A368-DB3B5A84C1D4}" type="datetime8">
              <a:rPr lang="en-US" smtClean="0"/>
              <a:t>7/30/2024 4:32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5484437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Viva Amplify helps leaders and communicators elevate their message and reach employees where they are, across email, intranet, communities and teams, so that they can inform and motivate their audience.</a:t>
            </a:r>
            <a:r>
              <a:rPr lang="en-US">
                <a:solidFill>
                  <a:srgbClr val="000000"/>
                </a:solidFill>
                <a:latin typeface="Segoe UI"/>
              </a:rPr>
              <a:t> </a:t>
            </a:r>
            <a:r>
              <a:rPr kumimoji="0" lang="en-US" sz="1200" b="1" i="0" u="none" strike="noStrike" kern="1200" cap="none" spc="0" normalizeH="0" baseline="0" noProof="0">
                <a:ln>
                  <a:noFill/>
                </a:ln>
                <a:solidFill>
                  <a:srgbClr val="000000"/>
                </a:solidFill>
                <a:effectLst/>
                <a:uLnTx/>
                <a:uFillTx/>
                <a:latin typeface="Segoe UI"/>
                <a:ea typeface="+mn-ea"/>
                <a:cs typeface="+mn-cs"/>
              </a:rPr>
              <a:t>Because Amplify is founded on SharePoint, the same content management policies apply to Amplify</a:t>
            </a:r>
            <a:r>
              <a:rPr kumimoji="0" lang="en-US" sz="1200" b="0" i="0" u="none" strike="noStrike" kern="1200" cap="none" spc="0" normalizeH="0" baseline="0" noProof="0">
                <a:ln>
                  <a:noFill/>
                </a:ln>
                <a:solidFill>
                  <a:srgbClr val="000000"/>
                </a:solidFill>
                <a:effectLst/>
                <a:uLnTx/>
                <a:uFillTx/>
                <a:latin typeface="Segoe UI"/>
                <a:ea typeface="+mn-ea"/>
                <a:cs typeface="+mn-cs"/>
              </a:rPr>
              <a:t>. </a:t>
            </a:r>
            <a:r>
              <a:rPr lang="en-US">
                <a:solidFill>
                  <a:srgbClr val="000000"/>
                </a:solidFill>
                <a:latin typeface="Segoe UI"/>
              </a:rPr>
              <a:t>We want people to communicate easier, communicate better, and be heard.</a:t>
            </a:r>
            <a:endParaRPr kumimoji="0" lang="en-US" sz="12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Whether you are an individual project manager ​or a team of comms professionals, you can spend less time re-creating messages and more time empowering others to scale &amp; reuse what you have created. With campaign creation, management, publishing, and reporting in one place, Amplify saves you time and makes it easy to improve your messages. Writing guidance, reporting, and best practices from your organization help evolve communications so that you can be heard and drive engagement with your people.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mn-cs"/>
            </a:endParaRPr>
          </a:p>
        </p:txBody>
      </p:sp>
      <p:sp>
        <p:nvSpPr>
          <p:cNvPr id="4" name="Slide Number Placeholder 3"/>
          <p:cNvSpPr>
            <a:spLocks noGrp="1"/>
          </p:cNvSpPr>
          <p:nvPr>
            <p:ph type="sldNum" sz="quarter" idx="5"/>
          </p:nvPr>
        </p:nvSpPr>
        <p:spPr/>
        <p:txBody>
          <a:bodyPr/>
          <a:lstStyle/>
          <a:p>
            <a:fld id="{146E1325-55E2-4537-A78D-06A71F9A5D9C}" type="slidenum">
              <a:rPr lang="en-US" smtClean="0"/>
              <a:t>21</a:t>
            </a:fld>
            <a:endParaRPr lang="en-US"/>
          </a:p>
        </p:txBody>
      </p:sp>
    </p:spTree>
    <p:extLst>
      <p:ext uri="{BB962C8B-B14F-4D97-AF65-F5344CB8AC3E}">
        <p14:creationId xmlns:p14="http://schemas.microsoft.com/office/powerpoint/2010/main" val="3302427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Durable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BBDCBC-4135-40CA-B31A-29F678247C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4706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eaLnBrk="1" fontAlgn="auto" latinLnBrk="0" hangingPunct="1">
              <a:lnSpc>
                <a:spcPct val="100000"/>
              </a:lnSpc>
              <a:spcBef>
                <a:spcPts val="300"/>
              </a:spcBef>
              <a:spcAft>
                <a:spcPts val="0"/>
              </a:spcAft>
              <a:buClrTx/>
              <a:buSzTx/>
              <a:buFontTx/>
              <a:buNone/>
            </a:pPr>
            <a:r>
              <a:rPr lang="en-US" sz="900" b="0" kern="1200">
                <a:solidFill>
                  <a:srgbClr val="000000"/>
                </a:solidFill>
                <a:latin typeface="+mn-lt"/>
                <a:ea typeface="+mn-ea"/>
                <a:cs typeface="+mn-cs"/>
              </a:rPr>
              <a:t>Microsoft Viva Amplify empowers leaders and communicators to elevate their message and energize their people by meeting employees where they are. Using automated publishing, communicators can reach anyone on any app in just a few clicks. Users can create campaigns, enabled with writing guidance and reporting, so that they can be heard, create alignment, and inspire action – all from one place. For employees, Viva Amplify reduces clutter, increasing focus on key messages and driving action on the things that matter.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45CA2-1FFB-4848-8F56-8E94AC24FF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3706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195" marR="0" lvl="0" indent="0" algn="l" defTabSz="932742" rtl="0" eaLnBrk="1" fontAlgn="auto" latinLnBrk="0" hangingPunct="1">
              <a:lnSpc>
                <a:spcPct val="90000"/>
              </a:lnSpc>
              <a:spcBef>
                <a:spcPts val="600"/>
              </a:spcBef>
              <a:spcAft>
                <a:spcPts val="0"/>
              </a:spcAft>
              <a:buClrTx/>
              <a:buSzTx/>
              <a:buFont typeface="Arial" panose="020B0604020202020204" pitchFamily="34" charset="0"/>
              <a:buNone/>
              <a:tabLst/>
              <a:defRPr/>
            </a:pPr>
            <a:r>
              <a:rPr lang="en-US" sz="1200" kern="1200">
                <a:solidFill>
                  <a:schemeClr val="tx1"/>
                </a:solidFill>
                <a:effectLst/>
                <a:latin typeface="+mn-lt"/>
                <a:ea typeface="+mn-ea"/>
                <a:cs typeface="+mn-cs"/>
              </a:rPr>
              <a:t>Viva Amplify helps you communicate easier:</a:t>
            </a:r>
          </a:p>
          <a:p>
            <a:pPr marL="207645" marR="0" lvl="0" indent="-171450" algn="l" defTabSz="932742" rtl="0" eaLnBrk="1" fontAlgn="auto" latinLnBrk="0" hangingPunct="1">
              <a:lnSpc>
                <a:spcPct val="90000"/>
              </a:lnSpc>
              <a:spcBef>
                <a:spcPts val="600"/>
              </a:spcBef>
              <a:spcAft>
                <a:spcPts val="0"/>
              </a:spcAft>
              <a:buClrTx/>
              <a:buSzTx/>
              <a:buFont typeface="Arial" panose="020B0604020202020204" pitchFamily="34" charset="0"/>
              <a:buChar char="•"/>
              <a:tabLst/>
              <a:defRPr/>
            </a:pPr>
            <a:r>
              <a:rPr lang="en-US" sz="1200" b="0" i="0" u="none" strike="noStrike">
                <a:solidFill>
                  <a:srgbClr val="262626"/>
                </a:solidFill>
                <a:effectLst/>
                <a:latin typeface="Segoe UI"/>
              </a:rPr>
              <a:t>Reduce clutter by planning, analyzing, writing, and publishing communications </a:t>
            </a:r>
            <a:r>
              <a:rPr lang="en-US" sz="1200" b="0" i="0" u="none" strike="noStrike">
                <a:solidFill>
                  <a:srgbClr val="323130"/>
                </a:solidFill>
                <a:effectLst/>
                <a:latin typeface="Segoe UI"/>
              </a:rPr>
              <a:t>in a single hub</a:t>
            </a:r>
            <a:endParaRPr lang="en-US" sz="1200" b="0" i="0" u="none" strike="noStrike">
              <a:solidFill>
                <a:srgbClr val="323130"/>
              </a:solidFill>
              <a:effectLst/>
              <a:latin typeface="Segoe UI"/>
              <a:cs typeface="Segoe UI"/>
            </a:endParaRPr>
          </a:p>
          <a:p>
            <a:pPr marL="179705" marR="0" lvl="0" indent="-143510" algn="l" defTabSz="932742" rtl="0" eaLnBrk="1" fontAlgn="auto" latinLnBrk="0" hangingPunct="1">
              <a:lnSpc>
                <a:spcPct val="90000"/>
              </a:lnSpc>
              <a:spcBef>
                <a:spcPts val="600"/>
              </a:spcBef>
              <a:spcAft>
                <a:spcPts val="0"/>
              </a:spcAft>
              <a:buClrTx/>
              <a:buSzTx/>
              <a:buFont typeface="Arial" panose="020B0604020202020204" pitchFamily="34" charset="0"/>
              <a:buChar char="•"/>
              <a:tabLst/>
              <a:defRPr/>
            </a:pPr>
            <a:r>
              <a:rPr lang="en-US" sz="1200" b="0" i="0" u="none" strike="noStrike" kern="1200" noProof="0">
                <a:solidFill>
                  <a:schemeClr val="tx1"/>
                </a:solidFill>
                <a:effectLst/>
                <a:latin typeface="+mn-lt"/>
              </a:rPr>
              <a:t>Write messages faster and more effectively with writing guidance and best practices from your organization (companies can upload brand guidelines and authors can get tips from experts in their organization through the community feature).</a:t>
            </a:r>
            <a:endParaRPr lang="en-US" sz="1200" b="0" i="0">
              <a:solidFill>
                <a:srgbClr val="000000"/>
              </a:solidFill>
              <a:effectLst/>
              <a:latin typeface="Arial" panose="020B0604020202020204" pitchFamily="34" charset="0"/>
              <a:cs typeface="Arial" panose="020B0604020202020204" pitchFamily="34" charset="0"/>
            </a:endParaRPr>
          </a:p>
          <a:p>
            <a:pPr marL="179705" indent="-143510">
              <a:lnSpc>
                <a:spcPct val="90000"/>
              </a:lnSpc>
              <a:spcBef>
                <a:spcPts val="600"/>
              </a:spcBef>
              <a:buFont typeface="Arial" panose="020B0604020202020204" pitchFamily="34" charset="0"/>
              <a:buChar char="•"/>
            </a:pPr>
            <a:r>
              <a:rPr lang="en-US" sz="1200" b="0" i="0" u="none" strike="noStrike" kern="1200" noProof="0">
                <a:solidFill>
                  <a:schemeClr val="tx1"/>
                </a:solidFill>
                <a:effectLst/>
                <a:latin typeface="+mn-lt"/>
              </a:rPr>
              <a:t>Save time on publishing by automating campaigns with an editorial calendar – no need to do this manually. </a:t>
            </a:r>
            <a:r>
              <a:rPr lang="en-US" sz="1200" b="0" i="1" u="none" strike="noStrike" kern="1200" noProof="0">
                <a:solidFill>
                  <a:schemeClr val="tx1"/>
                </a:solidFill>
                <a:effectLst/>
                <a:latin typeface="+mn-lt"/>
              </a:rPr>
              <a:t>[T</a:t>
            </a:r>
            <a:r>
              <a:rPr lang="en-US" i="1"/>
              <a:t>he</a:t>
            </a:r>
            <a:r>
              <a:rPr lang="en-US" sz="1200" b="0" i="1" u="none" strike="noStrike" kern="1200" noProof="0">
                <a:solidFill>
                  <a:schemeClr val="tx1"/>
                </a:solidFill>
                <a:effectLst/>
                <a:latin typeface="+mn-lt"/>
              </a:rPr>
              <a:t> Forrester TEI study showed a case with a CEO who said </a:t>
            </a:r>
            <a:r>
              <a:rPr lang="en-US" i="1"/>
              <a:t>Viva Topics freed up 15% of HR and corporate communications teams’ time – this same team is developing Viva Amplify.]</a:t>
            </a:r>
            <a:endParaRPr lang="en-US" sz="1200" b="0" i="1" u="none" strike="noStrike" kern="1200" noProof="0">
              <a:solidFill>
                <a:schemeClr val="tx1"/>
              </a:solidFill>
              <a:effectLst/>
              <a:latin typeface="+mn-lt"/>
            </a:endParaRPr>
          </a:p>
          <a:p>
            <a:pPr marL="179705" marR="0" lvl="0" indent="-143510" algn="l" defTabSz="932742" rtl="0" eaLnBrk="1" fontAlgn="auto" latinLnBrk="0" hangingPunct="1">
              <a:lnSpc>
                <a:spcPct val="90000"/>
              </a:lnSpc>
              <a:spcBef>
                <a:spcPts val="600"/>
              </a:spcBef>
              <a:spcAft>
                <a:spcPts val="0"/>
              </a:spcAft>
              <a:buClrTx/>
              <a:buSzTx/>
              <a:buFont typeface="Arial" panose="020B0604020202020204" pitchFamily="34" charset="0"/>
              <a:buChar char="•"/>
              <a:tabLst/>
              <a:defRPr/>
            </a:pPr>
            <a:r>
              <a:rPr lang="en-US" sz="1200" b="0" i="0" u="none" strike="noStrike" kern="1200" noProof="0">
                <a:solidFill>
                  <a:schemeClr val="tx1"/>
                </a:solidFill>
                <a:effectLst/>
                <a:latin typeface="+mn-lt"/>
              </a:rPr>
              <a:t>Seamlessly manage approvals with workflows that show who is reviewing messages at which time</a:t>
            </a:r>
            <a:endParaRPr lang="en-US" sz="1200" b="0" i="0" u="none" strike="noStrike" kern="1200" noProof="0">
              <a:solidFill>
                <a:schemeClr val="tx1"/>
              </a:solidFill>
              <a:effectLst/>
              <a:latin typeface="+mn-lt"/>
              <a:cs typeface="Calibri"/>
            </a:endParaRPr>
          </a:p>
          <a:p>
            <a:pPr marL="179705" marR="0" lvl="0" indent="-143510" algn="l" defTabSz="932742" rtl="0" eaLnBrk="1" fontAlgn="auto" latinLnBrk="0" hangingPunct="1">
              <a:lnSpc>
                <a:spcPct val="90000"/>
              </a:lnSpc>
              <a:spcBef>
                <a:spcPts val="600"/>
              </a:spcBef>
              <a:spcAft>
                <a:spcPts val="0"/>
              </a:spcAft>
              <a:buClrTx/>
              <a:buSzTx/>
              <a:buFont typeface="Arial" panose="020B0604020202020204" pitchFamily="34" charset="0"/>
              <a:buChar char="•"/>
              <a:tabLst/>
              <a:defRPr/>
            </a:pPr>
            <a:r>
              <a:rPr lang="en-US" sz="1200" b="0" i="0" u="none" strike="noStrike" kern="1200" noProof="0">
                <a:solidFill>
                  <a:schemeClr val="tx1"/>
                </a:solidFill>
                <a:effectLst/>
                <a:latin typeface="+mn-lt"/>
              </a:rPr>
              <a:t>Stay focused by managing the lifecycle of various campaigns from one place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CF50E8-8858-4631-8893-B6D8A22035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9262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200" b="0" i="0" u="none" strike="noStrike" kern="1200">
                <a:solidFill>
                  <a:schemeClr val="tx1"/>
                </a:solidFill>
                <a:effectLst/>
                <a:latin typeface="+mn-lt"/>
                <a:ea typeface="+mn-ea"/>
                <a:cs typeface="+mn-cs"/>
              </a:rPr>
              <a:t>Write a message that sticks with writing guidance, reporting, and experts from your organization:</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b="0" i="0" u="none" strike="noStrike" kern="1200">
                <a:solidFill>
                  <a:schemeClr val="tx1"/>
                </a:solidFill>
                <a:effectLst/>
                <a:latin typeface="+mn-lt"/>
                <a:ea typeface="+mn-ea"/>
                <a:cs typeface="+mn-cs"/>
              </a:rPr>
              <a:t>Write quality messages with guidance on tone, style, accessibility, and key points that resonate with your audience</a:t>
            </a:r>
            <a:endParaRPr lang="en-US" sz="1200" b="0" i="0" u="none" strike="noStrike" kern="1200">
              <a:solidFill>
                <a:schemeClr val="tx1"/>
              </a:solidFill>
              <a:effectLst/>
              <a:latin typeface="+mn-lt"/>
              <a:cs typeface="Calibri"/>
            </a:endParaRPr>
          </a:p>
          <a:p>
            <a:pPr marL="171450" marR="0" lvl="0" indent="-171450" algn="l" defTabSz="41275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b="0" i="0" u="none" strike="noStrike" kern="1200">
                <a:solidFill>
                  <a:schemeClr val="tx1"/>
                </a:solidFill>
                <a:effectLst/>
                <a:latin typeface="+mn-lt"/>
                <a:ea typeface="+mn-ea"/>
                <a:cs typeface="+mn-cs"/>
              </a:rPr>
              <a:t>Grow as a communicator by incorporating best practices from experts</a:t>
            </a:r>
          </a:p>
          <a:p>
            <a:pPr marL="171450" marR="0" lvl="0" indent="-171450" algn="l" defTabSz="41275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b="0" i="0" u="none" strike="noStrike" kern="1200" noProof="0">
                <a:solidFill>
                  <a:schemeClr val="tx1"/>
                </a:solidFill>
                <a:effectLst/>
                <a:latin typeface="Segoe UI"/>
              </a:rPr>
              <a:t>Use Campaign Objectives to set goals and measure outcomes so you can make your message a success</a:t>
            </a:r>
            <a:endParaRPr lang="en-US" sz="1200" b="0" i="0" u="none" strike="noStrike" kern="1200">
              <a:solidFill>
                <a:schemeClr val="tx1"/>
              </a:solidFill>
              <a:effectLst/>
              <a:latin typeface="+mn-lt"/>
              <a:ea typeface="+mn-ea"/>
              <a:cs typeface="+mn-cs"/>
            </a:endParaRPr>
          </a:p>
          <a:p>
            <a:pPr marL="171450" marR="0" lvl="0" indent="-171450" algn="l" defTabSz="41275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b="0" i="0" u="none" strike="noStrike" kern="1200" noProof="0">
                <a:solidFill>
                  <a:schemeClr val="tx1"/>
                </a:solidFill>
                <a:effectLst/>
                <a:latin typeface="+mn-lt"/>
              </a:rPr>
              <a:t>Understand how people are interacting with your message and adjust accordingly so that your communications get better and better each time</a:t>
            </a:r>
            <a:endParaRPr lang="en-US" sz="1200" b="0" i="0" u="none" strike="noStrike" kern="1200">
              <a:solidFill>
                <a:schemeClr val="tx1"/>
              </a:solidFill>
              <a:effectLst/>
              <a:latin typeface="+mn-lt"/>
              <a:cs typeface="Calibri"/>
            </a:endParaRPr>
          </a:p>
          <a:p>
            <a:pPr>
              <a:spcBef>
                <a:spcPts val="1800"/>
              </a:spcBef>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CF50E8-8858-4631-8893-B6D8A22035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1003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lang="en-US" sz="1200" b="0" i="0" u="none" strike="noStrike" kern="1200">
                <a:solidFill>
                  <a:schemeClr val="tx1"/>
                </a:solidFill>
                <a:effectLst/>
                <a:latin typeface="+mn-lt"/>
                <a:ea typeface="+mn-ea"/>
                <a:cs typeface="+mn-cs"/>
              </a:rPr>
              <a:t>Drive engagement with your message by meeting employees where they are</a:t>
            </a:r>
            <a:r>
              <a:rPr lang="en-US"/>
              <a:t>:</a:t>
            </a:r>
            <a:endParaRPr lang="en-US" sz="1200" b="0" i="0" u="none" strike="noStrike" kern="1200">
              <a:solidFill>
                <a:schemeClr val="tx1"/>
              </a:solidFill>
              <a:effectLst/>
              <a:latin typeface="+mn-lt"/>
              <a:ea typeface="+mn-ea"/>
              <a:cs typeface="+mn-cs"/>
            </a:endParaRPr>
          </a:p>
          <a:p>
            <a:pPr marL="171450" indent="-171450">
              <a:spcAft>
                <a:spcPts val="600"/>
              </a:spcAft>
              <a:buFont typeface="Arial" panose="020B0604020202020204" pitchFamily="34" charset="0"/>
              <a:buChar char="•"/>
            </a:pPr>
            <a:r>
              <a:rPr lang="en-US"/>
              <a:t>Maximize reach to boost critical news, using reporting to understand the optimal channels for publishing</a:t>
            </a:r>
          </a:p>
          <a:p>
            <a:pPr marL="171450" marR="0" lvl="0" indent="-171450" algn="l">
              <a:lnSpc>
                <a:spcPct val="100000"/>
              </a:lnSpc>
              <a:spcBef>
                <a:spcPts val="0"/>
              </a:spcBef>
              <a:spcAft>
                <a:spcPts val="600"/>
              </a:spcAft>
              <a:buClrTx/>
              <a:buSzTx/>
              <a:buFont typeface="Arial" panose="020B0604020202020204" pitchFamily="34" charset="0"/>
              <a:buChar char="•"/>
            </a:pPr>
            <a:r>
              <a:rPr lang="en-US" sz="1200" kern="1200">
                <a:solidFill>
                  <a:schemeClr val="tx1"/>
                </a:solidFill>
                <a:effectLst/>
                <a:latin typeface="+mn-lt"/>
                <a:ea typeface="+mn-ea"/>
                <a:cs typeface="+mn-cs"/>
              </a:rPr>
              <a:t>Be heard by easily tailoring communications to specific distribution channels and groups </a:t>
            </a:r>
            <a:endParaRPr lang="en-US">
              <a:cs typeface="Calibri"/>
            </a:endParaRPr>
          </a:p>
          <a:p>
            <a:pPr marL="171450" marR="0" lvl="0" indent="-171450" algn="l" rtl="0" eaLnBrk="1" fontAlgn="auto" latinLnBrk="0" hangingPunct="1">
              <a:lnSpc>
                <a:spcPct val="100000"/>
              </a:lnSpc>
              <a:spcBef>
                <a:spcPts val="0"/>
              </a:spcBef>
              <a:spcAft>
                <a:spcPts val="600"/>
              </a:spcAft>
              <a:buClrTx/>
              <a:buSzTx/>
              <a:buFont typeface="Arial" panose="020B0604020202020204" pitchFamily="34" charset="0"/>
              <a:buChar char="•"/>
            </a:pPr>
            <a:r>
              <a:rPr lang="en-US" sz="1200" kern="1200">
                <a:solidFill>
                  <a:schemeClr val="tx1"/>
                </a:solidFill>
                <a:effectLst/>
                <a:latin typeface="+mn-lt"/>
                <a:ea typeface="+mn-ea"/>
                <a:cs typeface="+mn-cs"/>
              </a:rPr>
              <a:t>Grow readership by automatically publishing to multiple apps at the same time</a:t>
            </a:r>
          </a:p>
          <a:p>
            <a:pPr marL="171450" indent="-171450">
              <a:spcAft>
                <a:spcPts val="600"/>
              </a:spcAft>
              <a:buFont typeface="Arial" panose="020B0604020202020204" pitchFamily="34" charset="0"/>
              <a:buChar char="•"/>
            </a:pPr>
            <a:endParaRPr lang="en-US">
              <a:cs typeface="Calibri"/>
            </a:endParaRPr>
          </a:p>
          <a:p>
            <a:pPr>
              <a:spcAft>
                <a:spcPts val="600"/>
              </a:spcAft>
            </a:pPr>
            <a:r>
              <a:rPr lang="en-US">
                <a:cs typeface="Calibri"/>
              </a:rPr>
              <a:t>Specific metrics that are measured include % read, # of times promoted (shares, forwards, mentions), and # of interactions (Like + comment). We do not have dwell time in v1 though it may be a consideration for the future.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CF50E8-8858-4631-8893-B6D8A22035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1850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BBDCBC-4135-40CA-B31A-29F678247C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2290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Explore email-ready templates.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7/30/2024 4:32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33</a:t>
            </a:fld>
            <a:endParaRPr lang="en-US"/>
          </a:p>
        </p:txBody>
      </p:sp>
    </p:spTree>
    <p:extLst>
      <p:ext uri="{BB962C8B-B14F-4D97-AF65-F5344CB8AC3E}">
        <p14:creationId xmlns:p14="http://schemas.microsoft.com/office/powerpoint/2010/main" val="599196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More and more, video is becoming the way key information is shared within organizations</a:t>
            </a:r>
          </a:p>
          <a:p>
            <a:pPr marL="171450" indent="-171450">
              <a:buFontTx/>
              <a:buChar char="-"/>
            </a:pPr>
            <a:r>
              <a:rPr lang="en-US" dirty="0"/>
              <a:t>Recording, editing, and video management tools like Stream and Clipchamp are making it easier and more approachable than ever to produce professional video content</a:t>
            </a:r>
          </a:p>
          <a:p>
            <a:pPr marL="171450" indent="-171450">
              <a:buFontTx/>
              <a:buChar char="-"/>
            </a:pPr>
            <a:r>
              <a:rPr lang="en-US" dirty="0"/>
              <a:t>We’ve designed specific news post templates to help you showcase your video content</a:t>
            </a:r>
          </a:p>
          <a:p>
            <a:pPr marL="171450" indent="-171450">
              <a:buFontTx/>
              <a:buChar char="-"/>
            </a:pPr>
            <a:r>
              <a:rPr lang="en-US" dirty="0"/>
              <a:t>With the new stream webpart, you can also have the best video playing experience in Microsoft 365 embedded right in your news posts</a:t>
            </a:r>
          </a:p>
          <a:p>
            <a:pPr marL="171450" indent="-171450">
              <a:buFontTx/>
              <a:buChar char="-"/>
            </a:pPr>
            <a:r>
              <a:rPr lang="en-US" dirty="0"/>
              <a:t>These pages and news post can be created directly from the video page in Stream, or from the template picker within a site</a:t>
            </a:r>
          </a:p>
          <a:p>
            <a:pPr marL="171450" indent="-171450">
              <a:buFontTx/>
              <a:buChar char="-"/>
            </a:pPr>
            <a:r>
              <a:rPr lang="en-US" dirty="0"/>
              <a:t>And, best of all, videos in News posts sent to Outlook will play </a:t>
            </a:r>
            <a:r>
              <a:rPr lang="en-US" b="1" dirty="0"/>
              <a:t>inline</a:t>
            </a:r>
            <a:r>
              <a:rPr lang="en-US" b="0" dirty="0"/>
              <a:t> in both OWA AND the Outlook desktop</a:t>
            </a:r>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7/30/2024 4:32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34</a:t>
            </a:fld>
            <a:endParaRPr lang="en-US"/>
          </a:p>
        </p:txBody>
      </p:sp>
    </p:spTree>
    <p:extLst>
      <p:ext uri="{BB962C8B-B14F-4D97-AF65-F5344CB8AC3E}">
        <p14:creationId xmlns:p14="http://schemas.microsoft.com/office/powerpoint/2010/main" val="15564787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dirty="0"/>
              <a:t>Tips and best practices for SharePoint News</a:t>
            </a:r>
            <a:br>
              <a:rPr lang="en-US" dirty="0"/>
            </a:br>
            <a:br>
              <a:rPr lang="en-US" dirty="0"/>
            </a:br>
            <a:r>
              <a:rPr lang="en-US" dirty="0"/>
              <a:t>SharePoint News is intended to be a democratized news content platform for your intranet. Empower creators!</a:t>
            </a:r>
          </a:p>
          <a:p>
            <a:pPr marL="0" marR="0" lvl="0" indent="0" algn="l" defTabSz="914367" rtl="0" eaLnBrk="1" fontAlgn="auto" latinLnBrk="0" hangingPunct="1">
              <a:lnSpc>
                <a:spcPct val="90000"/>
              </a:lnSpc>
              <a:spcBef>
                <a:spcPts val="0"/>
              </a:spcBef>
              <a:spcAft>
                <a:spcPts val="333"/>
              </a:spcAft>
              <a:buClrTx/>
              <a:buSzTx/>
              <a:buFontTx/>
              <a:buNone/>
              <a:tabLst/>
              <a:defRPr/>
            </a:pPr>
            <a:br>
              <a:rPr lang="en-US" dirty="0"/>
            </a:br>
            <a:r>
              <a:rPr lang="en-US" dirty="0"/>
              <a:t>Culture matters. Encourage anyone writing content in email that needs to be durable and findable to try SharePoint News. Change is hard.</a:t>
            </a:r>
          </a:p>
          <a:p>
            <a:endParaRPr lang="en-US" dirty="0"/>
          </a:p>
          <a:p>
            <a:pPr marL="0" marR="0" lvl="0" indent="0" algn="l" defTabSz="914367" rtl="0" eaLnBrk="1" fontAlgn="auto" latinLnBrk="0" hangingPunct="1">
              <a:lnSpc>
                <a:spcPct val="90000"/>
              </a:lnSpc>
              <a:spcBef>
                <a:spcPts val="0"/>
              </a:spcBef>
              <a:spcAft>
                <a:spcPts val="333"/>
              </a:spcAft>
              <a:buClrTx/>
              <a:buSzTx/>
              <a:buFontTx/>
              <a:buNone/>
              <a:tabLst/>
              <a:defRPr/>
            </a:pPr>
            <a:r>
              <a:rPr lang="en-US" dirty="0"/>
              <a:t>Pinning and filtering news content within the News webpart can help your audience see the content that you want them to.</a:t>
            </a:r>
          </a:p>
          <a:p>
            <a:endParaRPr lang="en-US" dirty="0"/>
          </a:p>
          <a:p>
            <a:pPr marL="0" marR="0" lvl="0" indent="0" algn="l" defTabSz="914367" rtl="0" eaLnBrk="1" fontAlgn="auto" latinLnBrk="0" hangingPunct="1">
              <a:lnSpc>
                <a:spcPct val="90000"/>
              </a:lnSpc>
              <a:spcBef>
                <a:spcPts val="0"/>
              </a:spcBef>
              <a:spcAft>
                <a:spcPts val="333"/>
              </a:spcAft>
              <a:buClrTx/>
              <a:buSzTx/>
              <a:buFontTx/>
              <a:buNone/>
              <a:tabLst/>
              <a:defRPr/>
            </a:pPr>
            <a:r>
              <a:rPr lang="en-US" dirty="0"/>
              <a:t>Create a news digest to summarize the latest news for your audience and drive engagement in that content</a:t>
            </a:r>
          </a:p>
          <a:p>
            <a:endParaRPr lang="en-US" dirty="0"/>
          </a:p>
          <a:p>
            <a:pPr marL="0" marR="0" lvl="0" indent="0" algn="l" defTabSz="914367" rtl="0" eaLnBrk="1" fontAlgn="auto" latinLnBrk="0" hangingPunct="1">
              <a:lnSpc>
                <a:spcPct val="90000"/>
              </a:lnSpc>
              <a:spcBef>
                <a:spcPts val="0"/>
              </a:spcBef>
              <a:spcAft>
                <a:spcPts val="333"/>
              </a:spcAft>
              <a:buClrTx/>
              <a:buSzTx/>
              <a:buFontTx/>
              <a:buNone/>
              <a:tabLst/>
              <a:defRPr/>
            </a:pPr>
            <a:r>
              <a:rPr lang="en-US" dirty="0"/>
              <a:t>Target your content with audience targeting. Tag a news post with one or more modern groups and enable targeting on the display webpart. Feeds are automatically targeted</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7/30/2024 4:32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35</a:t>
            </a:fld>
            <a:endParaRPr lang="en-US"/>
          </a:p>
        </p:txBody>
      </p:sp>
    </p:spTree>
    <p:extLst>
      <p:ext uri="{BB962C8B-B14F-4D97-AF65-F5344CB8AC3E}">
        <p14:creationId xmlns:p14="http://schemas.microsoft.com/office/powerpoint/2010/main" val="458212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7/30/2024 4:32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1321245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7/30/2024 4:32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40</a:t>
            </a:fld>
            <a:endParaRPr lang="en-US"/>
          </a:p>
        </p:txBody>
      </p:sp>
    </p:spTree>
    <p:extLst>
      <p:ext uri="{BB962C8B-B14F-4D97-AF65-F5344CB8AC3E}">
        <p14:creationId xmlns:p14="http://schemas.microsoft.com/office/powerpoint/2010/main" val="31618811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kumimoji="0" lang="en-US" sz="900" b="0" i="0" u="none" strike="noStrike" kern="1200" cap="none" spc="0" normalizeH="0" baseline="0" noProof="0" dirty="0">
                <a:ln>
                  <a:noFill/>
                </a:ln>
                <a:solidFill>
                  <a:srgbClr val="1A1A1A"/>
                </a:solidFill>
                <a:effectLst/>
                <a:uLnTx/>
                <a:uFillTx/>
                <a:latin typeface="Segoe UI"/>
                <a:ea typeface="+mn-ea"/>
                <a:cs typeface="Segoe UI Semilight"/>
              </a:rPr>
              <a:t>Explore the Microsoft Viva Adoption Hub at https://adoption.microsoft.com/viva</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7/30/2024 4:32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41</a:t>
            </a:fld>
            <a:endParaRPr lang="en-US"/>
          </a:p>
        </p:txBody>
      </p:sp>
    </p:spTree>
    <p:extLst>
      <p:ext uri="{BB962C8B-B14F-4D97-AF65-F5344CB8AC3E}">
        <p14:creationId xmlns:p14="http://schemas.microsoft.com/office/powerpoint/2010/main" val="1382438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kumimoji="0" lang="en-US" sz="1200" b="0" i="0" u="none" strike="noStrike" kern="1200" cap="none" spc="0" normalizeH="0" baseline="0" noProof="0" dirty="0">
                <a:ln>
                  <a:noFill/>
                </a:ln>
                <a:solidFill>
                  <a:srgbClr val="000000"/>
                </a:solidFill>
                <a:effectLst/>
                <a:uLnTx/>
                <a:uFillTx/>
                <a:latin typeface="Segoe UI"/>
                <a:ea typeface="+mn-ea"/>
                <a:cs typeface="+mn-cs"/>
              </a:rPr>
              <a:t>T</a:t>
            </a:r>
            <a:r>
              <a:rPr lang="en-US" dirty="0">
                <a:solidFill>
                  <a:srgbClr val="000000"/>
                </a:solidFill>
                <a:latin typeface="Segoe UI"/>
              </a:rPr>
              <a:t>hose who </a:t>
            </a:r>
            <a:r>
              <a:rPr kumimoji="0" lang="en-US" sz="1200" b="0" i="0" u="none" strike="noStrike" kern="1200" cap="none" spc="0" normalizeH="0" baseline="0" noProof="0" dirty="0">
                <a:ln>
                  <a:noFill/>
                </a:ln>
                <a:solidFill>
                  <a:srgbClr val="000000"/>
                </a:solidFill>
                <a:effectLst/>
                <a:uLnTx/>
                <a:uFillTx/>
                <a:latin typeface="Segoe UI"/>
                <a:ea typeface="+mn-ea"/>
                <a:cs typeface="+mn-cs"/>
              </a:rPr>
              <a:t>manage large volumes of communications in their organization continue to face a number of challenges. </a:t>
            </a:r>
            <a:r>
              <a:rPr lang="en-US" dirty="0">
                <a:solidFill>
                  <a:srgbClr val="000000"/>
                </a:solidFill>
                <a:latin typeface="Segoe UI"/>
              </a:rPr>
              <a:t>We heard from customers that once</a:t>
            </a:r>
            <a:r>
              <a:rPr kumimoji="0" lang="en-US" sz="1200" b="0" i="0" u="none" strike="noStrike" kern="1200" cap="none" spc="0" normalizeH="0" baseline="0" noProof="0" dirty="0">
                <a:ln>
                  <a:noFill/>
                </a:ln>
                <a:solidFill>
                  <a:srgbClr val="000000"/>
                </a:solidFill>
                <a:effectLst/>
                <a:uLnTx/>
                <a:uFillTx/>
                <a:latin typeface="Segoe UI"/>
                <a:ea typeface="+mn-ea"/>
                <a:cs typeface="+mn-cs"/>
              </a:rPr>
              <a:t> a message is sent, it’s difficult to understand how it was received and if recipients read or took action based on the communication. At the same time, employees can often miss seeing critical emails like those on trainings or strategic updates, </a:t>
            </a:r>
            <a:r>
              <a:rPr lang="en-US" dirty="0">
                <a:solidFill>
                  <a:srgbClr val="000000"/>
                </a:solidFill>
                <a:latin typeface="Segoe UI"/>
              </a:rPr>
              <a:t>which they need to be informed.</a:t>
            </a:r>
            <a:endParaRPr kumimoji="0" lang="en-US" sz="1200" b="0" i="0" u="none" strike="noStrike" kern="1200" cap="none" spc="0" normalizeH="0" baseline="0" noProof="0" dirty="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000000"/>
              </a:solidFill>
              <a:effectLst/>
              <a:uLnTx/>
              <a:uFillTx/>
              <a:latin typeface="Segoe UI"/>
              <a:ea typeface="+mn-ea"/>
              <a:cs typeface="+mn-cs"/>
            </a:endParaRPr>
          </a:p>
          <a:p>
            <a:pPr>
              <a:defRPr/>
            </a:pPr>
            <a:r>
              <a:rPr kumimoji="0" lang="en-US" sz="1200" b="0" i="0" u="none" strike="noStrike" kern="1200" cap="none" spc="0" normalizeH="0" baseline="0" noProof="0" dirty="0">
                <a:ln>
                  <a:noFill/>
                </a:ln>
                <a:solidFill>
                  <a:srgbClr val="000000"/>
                </a:solidFill>
                <a:effectLst/>
                <a:uLnTx/>
                <a:uFillTx/>
                <a:latin typeface="Segoe UI"/>
                <a:ea typeface="+mn-ea"/>
                <a:cs typeface="+mn-cs"/>
              </a:rPr>
              <a:t>Today, if I send a communication internally and no one responds, it’s unclear how to make it better next time and drive engagement unless I use third-party tools, which are often disconnected from the publishing process.</a:t>
            </a:r>
            <a:endParaRPr lang="en-US" sz="1200" b="0" i="0" u="none" strike="noStrike" kern="1200" cap="none" spc="0" normalizeH="0" baseline="0" noProof="0" dirty="0">
              <a:ln>
                <a:noFill/>
              </a:ln>
              <a:solidFill>
                <a:srgbClr val="000000"/>
              </a:solidFill>
              <a:effectLst/>
              <a:uLnTx/>
              <a:uFillTx/>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Segoe UI"/>
                <a:ea typeface="+mn-ea"/>
                <a:cs typeface="+mn-cs"/>
              </a:rPr>
              <a:t>Yet another challenge is that publishing large volumes of communications is time-consuming and manual today, making the process feel fragmented, disorganized, and cumbersome.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Segoe UI"/>
                <a:ea typeface="+mn-ea"/>
                <a:cs typeface="+mn-cs"/>
              </a:rPr>
              <a:t>And of course… AI</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Segoe UI"/>
                <a:ea typeface="+mn-ea"/>
                <a:cs typeface="+mn-cs"/>
              </a:rPr>
              <a:t>- </a:t>
            </a:r>
            <a:r>
              <a:rPr lang="en-US" dirty="0"/>
              <a:t>Augment not replace</a:t>
            </a:r>
            <a:br>
              <a:rPr lang="en-US" dirty="0"/>
            </a:br>
            <a:r>
              <a:rPr lang="en-US" dirty="0"/>
              <a:t>- Judgment is critical </a:t>
            </a:r>
            <a:br>
              <a:rPr lang="en-US" dirty="0"/>
            </a:br>
            <a:r>
              <a:rPr lang="en-US" dirty="0"/>
              <a:t>- Human in control /in the loop</a:t>
            </a: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146E1325-55E2-4537-A78D-06A71F9A5D9C}"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33542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who is Viva Amplify for? There are four main groups we think would benefit from Amplify:</a:t>
            </a:r>
          </a:p>
          <a:p>
            <a:pPr marL="228600" indent="-228600">
              <a:buAutoNum type="arabicParenR"/>
            </a:pPr>
            <a:r>
              <a:rPr lang="en-US"/>
              <a:t>Corporate communicators or HR. An example of a campaign that HR would send with Amplify is “Open Enrollment for Benefits” – this might have multiple emails where they are requesting action from employees. They can create, manage, and publish this campaign straight from the hub.</a:t>
            </a:r>
          </a:p>
          <a:p>
            <a:pPr marL="228600" indent="-228600">
              <a:buAutoNum type="arabicParenR"/>
            </a:pPr>
            <a:r>
              <a:rPr lang="en-US"/>
              <a:t>Business leaders and support roles could also simplify their communications with Amplify. Leaders or their staff could create campaigns around culture initiatives, strategic updates for their teams, necessary trainings that need to be completed, and much more to keep their employees in the loop and engaged</a:t>
            </a:r>
          </a:p>
          <a:p>
            <a:pPr marL="228600" indent="-228600">
              <a:buAutoNum type="arabicParenR"/>
            </a:pPr>
            <a:r>
              <a:rPr lang="en-US"/>
              <a:t>Another place we see Amplify is in functional roles that send high volumes of communications. For example, marketing managers sending weekly newsletters or IT managers sending periodic updates on compliance and security can see if their messages are being read and acted on</a:t>
            </a:r>
          </a:p>
          <a:p>
            <a:pPr marL="228600" indent="-228600">
              <a:buAutoNum type="arabicParenR"/>
            </a:pPr>
            <a:r>
              <a:rPr lang="en-US"/>
              <a:t>Another example is in certain scenarios, like for project managers, whose role it is to keep everyone up to date on a project or task – Amplify can help them create campaigns that track readership to see who’s been informed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BBDCBC-4135-40CA-B31A-29F678247C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0748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Both leaders and employees agree that effective communication is the most critical skill to succeed in the coming year. With most workers working remotely at least some days, the need for effective communication in the workplace has become paramount.</a:t>
            </a: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7/30/2024 4:32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7276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Segoe UI Semibold"/>
              </a:rPr>
              <a:t>Customers who send out high volumes of communications have expressed they have to use several apps to reach their target audiences. This process is often manual and time-consuming. Viva helps simplify and streamline this process by organizing all your communication campaigns in one place. You can create, manage, and publish campaigns all from the hub so you can save time while being heard by the right people.</a:t>
            </a:r>
          </a:p>
          <a:p>
            <a:pPr marL="0" marR="0" lvl="0" indent="0" algn="l" defTabSz="914367" rtl="0" eaLnBrk="1" fontAlgn="auto" latinLnBrk="0" hangingPunct="1">
              <a:lnSpc>
                <a:spcPct val="90000"/>
              </a:lnSpc>
              <a:spcBef>
                <a:spcPts val="0"/>
              </a:spcBef>
              <a:spcAft>
                <a:spcPts val="333"/>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Segoe UI"/>
              <a:ea typeface="+mn-ea"/>
              <a:cs typeface="Segoe UI Semibold"/>
            </a:endParaRPr>
          </a:p>
          <a:p>
            <a:pPr marL="0" marR="0" lvl="0" indent="0" algn="l" defTabSz="914367" rtl="0" eaLnBrk="1" fontAlgn="auto" latinLnBrk="0" hangingPunct="1">
              <a:lnSpc>
                <a:spcPct val="90000"/>
              </a:lnSpc>
              <a:spcBef>
                <a:spcPts val="0"/>
              </a:spcBef>
              <a:spcAft>
                <a:spcPts val="333"/>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Segoe UI Semibold"/>
              </a:rPr>
              <a:t>By setting Campaign Objectives, you can make sure that you’re creating the impact you want with your communications.</a:t>
            </a:r>
          </a:p>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7/30/2024 4:32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7108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Segoe UI Semibold"/>
              </a:rPr>
              <a:t>Customers who send out high volumes of communications have expressed they have to use several apps to reach their target audiences. This process is often manual and time-consuming. Viva helps simplify and streamline this process by organizing all your communication campaigns in one place. You can create, manage, and publish campaigns all from the hub so you can save time while being heard by the right people.</a:t>
            </a:r>
          </a:p>
          <a:p>
            <a:pPr marL="0" marR="0" lvl="0" indent="0" algn="l" defTabSz="914367" rtl="0" eaLnBrk="1" fontAlgn="auto" latinLnBrk="0" hangingPunct="1">
              <a:lnSpc>
                <a:spcPct val="90000"/>
              </a:lnSpc>
              <a:spcBef>
                <a:spcPts val="0"/>
              </a:spcBef>
              <a:spcAft>
                <a:spcPts val="333"/>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Segoe UI"/>
              <a:ea typeface="+mn-ea"/>
              <a:cs typeface="Segoe UI Semibold"/>
            </a:endParaRPr>
          </a:p>
          <a:p>
            <a:pPr marL="0" marR="0" lvl="0" indent="0" algn="l" defTabSz="914367" rtl="0" eaLnBrk="1" fontAlgn="auto" latinLnBrk="0" hangingPunct="1">
              <a:lnSpc>
                <a:spcPct val="90000"/>
              </a:lnSpc>
              <a:spcBef>
                <a:spcPts val="0"/>
              </a:spcBef>
              <a:spcAft>
                <a:spcPts val="333"/>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Segoe UI Semibold"/>
              </a:rPr>
              <a:t>By setting Campaign Objectives, you can make sure that you’re creating the impact you want with your communications.</a:t>
            </a:r>
          </a:p>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7/30/2024 4:32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720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Managers understand the importance of understanding their team’s needs, with 97% of managers saying that frequently asking for employee perspectives is important.</a:t>
            </a:r>
          </a:p>
          <a:p>
            <a:r>
              <a:rPr lang="en-US"/>
              <a:t>However, 84% of managers surveyed said there were some challenges with having 2-way feedback between them and their teams.</a:t>
            </a:r>
          </a:p>
          <a:p>
            <a:endParaRPr lang="en-US"/>
          </a:p>
          <a:p>
            <a:r>
              <a:rPr lang="en-US"/>
              <a:t>This highlights that though many managers want to make time for employee perspectives, it can be difficult to execute in practice.</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66014" marR="0" lvl="0" indent="0" algn="l" defTabSz="90532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7/30/2024 4:32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493075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dirty="0"/>
              <a:t>In this chart, Company technical expert is highlighted at 59 and Regular employee is highlighted at 40. The following are other numeric values.</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dirty="0"/>
          </a:p>
          <a:p>
            <a:pPr marL="0" marR="0" lvl="0" indent="0" algn="l" defTabSz="914367" rtl="0" eaLnBrk="1" fontAlgn="auto" latinLnBrk="0" hangingPunct="1">
              <a:lnSpc>
                <a:spcPct val="90000"/>
              </a:lnSpc>
              <a:spcBef>
                <a:spcPts val="0"/>
              </a:spcBef>
              <a:spcAft>
                <a:spcPts val="333"/>
              </a:spcAft>
              <a:buClrTx/>
              <a:buSzTx/>
              <a:buFontTx/>
              <a:buNone/>
              <a:tabLst/>
              <a:defRPr/>
            </a:pPr>
            <a:r>
              <a:rPr lang="en-US" dirty="0"/>
              <a:t>The following represent Company voices.</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dirty="0"/>
          </a:p>
          <a:p>
            <a:pPr marL="0" marR="0" lvl="0" indent="0" algn="l" defTabSz="914367" rtl="0" eaLnBrk="1" fontAlgn="auto" latinLnBrk="0" hangingPunct="1">
              <a:lnSpc>
                <a:spcPct val="90000"/>
              </a:lnSpc>
              <a:spcBef>
                <a:spcPts val="0"/>
              </a:spcBef>
              <a:spcAft>
                <a:spcPts val="333"/>
              </a:spcAft>
              <a:buClrTx/>
              <a:buSzTx/>
              <a:buFontTx/>
              <a:buNone/>
              <a:tabLst/>
              <a:defRPr/>
            </a:pPr>
            <a:r>
              <a:rPr lang="en-US" dirty="0"/>
              <a:t>Company technical expert – 59</a:t>
            </a:r>
          </a:p>
          <a:p>
            <a:pPr marL="0" marR="0" lvl="0" indent="0" algn="l" defTabSz="914367" rtl="0" eaLnBrk="1" fontAlgn="auto" latinLnBrk="0" hangingPunct="1">
              <a:lnSpc>
                <a:spcPct val="90000"/>
              </a:lnSpc>
              <a:spcBef>
                <a:spcPts val="0"/>
              </a:spcBef>
              <a:spcAft>
                <a:spcPts val="333"/>
              </a:spcAft>
              <a:buClrTx/>
              <a:buSzTx/>
              <a:buFontTx/>
              <a:buNone/>
              <a:tabLst/>
              <a:defRPr/>
            </a:pPr>
            <a:r>
              <a:rPr lang="en-US" dirty="0"/>
              <a:t>CEO - 44</a:t>
            </a:r>
          </a:p>
          <a:p>
            <a:pPr marL="0" marR="0" lvl="0" indent="0" algn="l" defTabSz="914367" rtl="0" eaLnBrk="1" fontAlgn="auto" latinLnBrk="0" hangingPunct="1">
              <a:lnSpc>
                <a:spcPct val="90000"/>
              </a:lnSpc>
              <a:spcBef>
                <a:spcPts val="0"/>
              </a:spcBef>
              <a:spcAft>
                <a:spcPts val="333"/>
              </a:spcAft>
              <a:buClrTx/>
              <a:buSzTx/>
              <a:buFontTx/>
              <a:buNone/>
              <a:tabLst/>
              <a:defRPr/>
            </a:pPr>
            <a:r>
              <a:rPr lang="en-US" dirty="0"/>
              <a:t>Board of directors – 41</a:t>
            </a:r>
          </a:p>
          <a:p>
            <a:pPr marL="0" marR="0" lvl="0" indent="0" algn="l" defTabSz="914367" rtl="0" eaLnBrk="1" fontAlgn="auto" latinLnBrk="0" hangingPunct="1">
              <a:lnSpc>
                <a:spcPct val="90000"/>
              </a:lnSpc>
              <a:spcBef>
                <a:spcPts val="0"/>
              </a:spcBef>
              <a:spcAft>
                <a:spcPts val="333"/>
              </a:spcAft>
              <a:buClrTx/>
              <a:buSzTx/>
              <a:buFontTx/>
              <a:buNone/>
              <a:tabLst/>
              <a:defRPr/>
            </a:pPr>
            <a:r>
              <a:rPr lang="en-US" dirty="0"/>
              <a:t>Regular employee – 40</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dirty="0"/>
          </a:p>
          <a:p>
            <a:pPr marL="0" marR="0" lvl="0" indent="0" algn="l" defTabSz="914367" rtl="0" eaLnBrk="1" fontAlgn="auto" latinLnBrk="0" hangingPunct="1">
              <a:lnSpc>
                <a:spcPct val="90000"/>
              </a:lnSpc>
              <a:spcBef>
                <a:spcPts val="0"/>
              </a:spcBef>
              <a:spcAft>
                <a:spcPts val="333"/>
              </a:spcAft>
              <a:buClrTx/>
              <a:buSzTx/>
              <a:buFontTx/>
              <a:buNone/>
              <a:tabLst/>
              <a:defRPr/>
            </a:pPr>
            <a:r>
              <a:rPr lang="en-US" dirty="0"/>
              <a:t>The following ae other voices.</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dirty="0"/>
          </a:p>
          <a:p>
            <a:pPr marL="0" marR="0" lvl="0" indent="0" algn="l" defTabSz="914367" rtl="0" eaLnBrk="1" fontAlgn="auto" latinLnBrk="0" hangingPunct="1">
              <a:lnSpc>
                <a:spcPct val="90000"/>
              </a:lnSpc>
              <a:spcBef>
                <a:spcPts val="0"/>
              </a:spcBef>
              <a:spcAft>
                <a:spcPts val="333"/>
              </a:spcAft>
              <a:buClrTx/>
              <a:buSzTx/>
              <a:buFontTx/>
              <a:buNone/>
              <a:tabLst/>
              <a:defRPr/>
            </a:pPr>
            <a:r>
              <a:rPr lang="en-US" dirty="0"/>
              <a:t>Academic expert – 59</a:t>
            </a:r>
          </a:p>
          <a:p>
            <a:pPr marL="0" marR="0" lvl="0" indent="0" algn="l" defTabSz="914367" rtl="0" eaLnBrk="1" fontAlgn="auto" latinLnBrk="0" hangingPunct="1">
              <a:lnSpc>
                <a:spcPct val="90000"/>
              </a:lnSpc>
              <a:spcBef>
                <a:spcPts val="0"/>
              </a:spcBef>
              <a:spcAft>
                <a:spcPts val="333"/>
              </a:spcAft>
              <a:buClrTx/>
              <a:buSzTx/>
              <a:buFontTx/>
              <a:buNone/>
              <a:tabLst/>
              <a:defRPr/>
            </a:pPr>
            <a:r>
              <a:rPr lang="en-US" dirty="0"/>
              <a:t>A person like yourself – 53</a:t>
            </a:r>
          </a:p>
          <a:p>
            <a:pPr marL="0" marR="0" lvl="0" indent="0" algn="l" defTabSz="914367" rtl="0" eaLnBrk="1" fontAlgn="auto" latinLnBrk="0" hangingPunct="1">
              <a:lnSpc>
                <a:spcPct val="90000"/>
              </a:lnSpc>
              <a:spcBef>
                <a:spcPts val="0"/>
              </a:spcBef>
              <a:spcAft>
                <a:spcPts val="333"/>
              </a:spcAft>
              <a:buClrTx/>
              <a:buSzTx/>
              <a:buFontTx/>
              <a:buNone/>
              <a:tabLst/>
              <a:defRPr/>
            </a:pPr>
            <a:r>
              <a:rPr lang="en-US" dirty="0"/>
              <a:t>NGO representative – 44</a:t>
            </a:r>
          </a:p>
          <a:p>
            <a:pPr marL="0" marR="0" lvl="0" indent="0" algn="l" defTabSz="914367" rtl="0" eaLnBrk="1" fontAlgn="auto" latinLnBrk="0" hangingPunct="1">
              <a:lnSpc>
                <a:spcPct val="90000"/>
              </a:lnSpc>
              <a:spcBef>
                <a:spcPts val="0"/>
              </a:spcBef>
              <a:spcAft>
                <a:spcPts val="333"/>
              </a:spcAft>
              <a:buClrTx/>
              <a:buSzTx/>
              <a:buFontTx/>
              <a:buNone/>
              <a:tabLst/>
              <a:defRPr/>
            </a:pPr>
            <a:r>
              <a:rPr lang="en-US" dirty="0"/>
              <a:t>Government official – 39</a:t>
            </a:r>
          </a:p>
          <a:p>
            <a:pPr marL="0" marR="0" lvl="0" indent="0" algn="l" defTabSz="914367" rtl="0" eaLnBrk="1" fontAlgn="auto" latinLnBrk="0" hangingPunct="1">
              <a:lnSpc>
                <a:spcPct val="90000"/>
              </a:lnSpc>
              <a:spcBef>
                <a:spcPts val="0"/>
              </a:spcBef>
              <a:spcAft>
                <a:spcPts val="333"/>
              </a:spcAft>
              <a:buClrTx/>
              <a:buSzTx/>
              <a:buFontTx/>
              <a:buNone/>
              <a:tabLst/>
              <a:defRPr/>
            </a:pPr>
            <a:r>
              <a:rPr lang="en-US" dirty="0"/>
              <a:t>Journalist – 36</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dirty="0"/>
          </a:p>
          <a:p>
            <a:pPr marL="0" marR="0" lvl="0" indent="0" algn="l" defTabSz="914367" rtl="0" eaLnBrk="1" fontAlgn="auto" latinLnBrk="0" hangingPunct="1">
              <a:lnSpc>
                <a:spcPct val="90000"/>
              </a:lnSpc>
              <a:spcBef>
                <a:spcPts val="0"/>
              </a:spcBef>
              <a:spcAft>
                <a:spcPts val="333"/>
              </a:spcAft>
              <a:buClrTx/>
              <a:buSzTx/>
              <a:buFontTx/>
              <a:buNone/>
              <a:tabLst/>
              <a:defRPr/>
            </a:pPr>
            <a:endParaRPr lang="en-US" dirty="0"/>
          </a:p>
          <a:p>
            <a:pPr marL="0" marR="0" lvl="0" indent="0" algn="l" defTabSz="914367" rtl="0" eaLnBrk="1" fontAlgn="auto" latinLnBrk="0" hangingPunct="1">
              <a:lnSpc>
                <a:spcPct val="90000"/>
              </a:lnSpc>
              <a:spcBef>
                <a:spcPts val="0"/>
              </a:spcBef>
              <a:spcAft>
                <a:spcPts val="333"/>
              </a:spcAft>
              <a:buClrTx/>
              <a:buSzTx/>
              <a:buFontTx/>
              <a:buNone/>
              <a:tabLst/>
              <a:defRPr/>
            </a:pPr>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7/30/2024 4:32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16</a:t>
            </a:fld>
            <a:endParaRPr lang="en-US"/>
          </a:p>
        </p:txBody>
      </p:sp>
    </p:spTree>
    <p:extLst>
      <p:ext uri="{BB962C8B-B14F-4D97-AF65-F5344CB8AC3E}">
        <p14:creationId xmlns:p14="http://schemas.microsoft.com/office/powerpoint/2010/main" val="16894274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17.jpe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 Id="rId5" Type="http://schemas.openxmlformats.org/officeDocument/2006/relationships/image" Target="../media/image24.jpeg"/><Relationship Id="rId4" Type="http://schemas.openxmlformats.org/officeDocument/2006/relationships/image" Target="../media/image17.jpe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1.xml"/><Relationship Id="rId4" Type="http://schemas.openxmlformats.org/officeDocument/2006/relationships/image" Target="../media/image29.jpe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1.xml"/><Relationship Id="rId5" Type="http://schemas.openxmlformats.org/officeDocument/2006/relationships/image" Target="../media/image33.jpeg"/><Relationship Id="rId4" Type="http://schemas.openxmlformats.org/officeDocument/2006/relationships/image" Target="../media/image32.jpe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 Id="rId6" Type="http://schemas.openxmlformats.org/officeDocument/2006/relationships/image" Target="../media/image34.jpeg"/><Relationship Id="rId5" Type="http://schemas.openxmlformats.org/officeDocument/2006/relationships/image" Target="../media/image24.jpeg"/><Relationship Id="rId4" Type="http://schemas.openxmlformats.org/officeDocument/2006/relationships/image" Target="../media/image17.jpe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17.jpe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 Id="rId5" Type="http://schemas.openxmlformats.org/officeDocument/2006/relationships/image" Target="../media/image24.jpeg"/><Relationship Id="rId4" Type="http://schemas.openxmlformats.org/officeDocument/2006/relationships/image" Target="../media/image17.jpe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 Id="rId6" Type="http://schemas.openxmlformats.org/officeDocument/2006/relationships/image" Target="../media/image34.jpeg"/><Relationship Id="rId5" Type="http://schemas.openxmlformats.org/officeDocument/2006/relationships/image" Target="../media/image24.jpeg"/><Relationship Id="rId4" Type="http://schemas.openxmlformats.org/officeDocument/2006/relationships/image" Target="../media/image17.jpe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318C726D-8663-E923-5AF2-6D1C5F533F2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accent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9" name="Text Placeholder 8">
            <a:extLst>
              <a:ext uri="{FF2B5EF4-FFF2-40B4-BE49-F238E27FC236}">
                <a16:creationId xmlns:a16="http://schemas.microsoft.com/office/drawing/2014/main" id="{E9DFAAC8-CE23-F613-6D2B-8569B34EBE0E}"/>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585789"/>
            <a:ext cx="6283325" cy="5683250"/>
          </a:xfrm>
          <a:blipFill dpi="0" rotWithShape="1">
            <a:blip r:embed="rId5"/>
            <a:srcRect/>
            <a:tile tx="0" ty="0" sx="93000" sy="93000" flip="none" algn="tl"/>
          </a:blipFill>
        </p:spPr>
        <p:txBody>
          <a:bodyPr/>
          <a:lstStyle>
            <a:lvl1pPr marL="0" indent="0">
              <a:buNone/>
              <a:defRPr>
                <a:noFill/>
              </a:defRPr>
            </a:lvl1pPr>
          </a:lstStyle>
          <a:p>
            <a:r>
              <a:rPr lang="en-US"/>
              <a:t>Click icon to add picture</a:t>
            </a:r>
          </a:p>
        </p:txBody>
      </p:sp>
    </p:spTree>
    <p:extLst>
      <p:ext uri="{BB962C8B-B14F-4D97-AF65-F5344CB8AC3E}">
        <p14:creationId xmlns:p14="http://schemas.microsoft.com/office/powerpoint/2010/main" val="15777607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341906"/>
          </a:xfrm>
        </p:spPr>
        <p:txBody>
          <a:bodyPr>
            <a:spAutoFit/>
          </a:bodyPr>
          <a:lstStyle>
            <a:lvl1pPr marL="171450" indent="-171450">
              <a:defRPr lang="en-US" sz="2000" dirty="0"/>
            </a:lvl1pPr>
            <a:lvl2pPr marL="342900" indent="-171450">
              <a:defRPr lang="en-US" sz="1600" dirty="0"/>
            </a:lvl2pPr>
            <a:lvl3pPr marL="514350" indent="-171450">
              <a:defRPr lang="en-US" sz="1400" dirty="0"/>
            </a:lvl3pPr>
            <a:lvl4pPr marL="666750" indent="-152400">
              <a:defRPr lang="en-US" sz="1200" dirty="0"/>
            </a:lvl4pPr>
            <a:lvl5pPr marL="793750" indent="-120650">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341906"/>
          </a:xfrm>
        </p:spPr>
        <p:txBody>
          <a:bodyPr>
            <a:spAutoFit/>
          </a:bodyPr>
          <a:lstStyle>
            <a:lvl1pPr marL="171450" indent="-171450">
              <a:defRPr lang="en-US" sz="2000" dirty="0"/>
            </a:lvl1pPr>
            <a:lvl2pPr marL="342900" indent="-171450">
              <a:defRPr lang="en-US" sz="1600" dirty="0"/>
            </a:lvl2pPr>
            <a:lvl3pPr marL="514350" indent="-171450">
              <a:defRPr lang="en-US" sz="1400" dirty="0"/>
            </a:lvl3pPr>
            <a:lvl4pPr marL="685800" indent="-136525">
              <a:defRPr lang="en-US" sz="1200" dirty="0"/>
            </a:lvl4pPr>
            <a:lvl5pPr marL="793750" indent="-120650">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102332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1341906"/>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1341906"/>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61045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4" name="Text Placeholder 3">
            <a:extLst>
              <a:ext uri="{FF2B5EF4-FFF2-40B4-BE49-F238E27FC236}">
                <a16:creationId xmlns:a16="http://schemas.microsoft.com/office/drawing/2014/main" id="{9990334F-64A4-97A6-3FCA-1FCAEE0A68CC}"/>
              </a:ext>
            </a:extLst>
          </p:cNvPr>
          <p:cNvSpPr>
            <a:spLocks noGrp="1"/>
          </p:cNvSpPr>
          <p:nvPr>
            <p:ph type="body" sz="quarter" idx="20"/>
          </p:nvPr>
        </p:nvSpPr>
        <p:spPr>
          <a:xfrm>
            <a:off x="585217" y="1438275"/>
            <a:ext cx="3264408" cy="615553"/>
          </a:xfrm>
        </p:spPr>
        <p:txBody>
          <a:bodyPr/>
          <a:lstStyle>
            <a:lvl1pPr marL="0" indent="0">
              <a:buNone/>
              <a:defRPr sz="20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283115"/>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6" name="Text Placeholder 5">
            <a:extLst>
              <a:ext uri="{FF2B5EF4-FFF2-40B4-BE49-F238E27FC236}">
                <a16:creationId xmlns:a16="http://schemas.microsoft.com/office/drawing/2014/main" id="{56B23FC0-F06F-3CFF-2466-B04AA6D8F046}"/>
              </a:ext>
            </a:extLst>
          </p:cNvPr>
          <p:cNvSpPr>
            <a:spLocks noGrp="1"/>
          </p:cNvSpPr>
          <p:nvPr>
            <p:ph type="body" sz="quarter" idx="21"/>
          </p:nvPr>
        </p:nvSpPr>
        <p:spPr>
          <a:xfrm>
            <a:off x="4463796" y="1438275"/>
            <a:ext cx="3264408" cy="615553"/>
          </a:xfrm>
        </p:spPr>
        <p:txBody>
          <a:bodyPr/>
          <a:lstStyle>
            <a:lvl1pPr marL="0" indent="0">
              <a:buNone/>
              <a:defRPr sz="20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283115"/>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8" name="Text Placeholder 7">
            <a:extLst>
              <a:ext uri="{FF2B5EF4-FFF2-40B4-BE49-F238E27FC236}">
                <a16:creationId xmlns:a16="http://schemas.microsoft.com/office/drawing/2014/main" id="{E92F2B7C-E744-4E83-C681-FFA2C221F7F6}"/>
              </a:ext>
            </a:extLst>
          </p:cNvPr>
          <p:cNvSpPr>
            <a:spLocks noGrp="1"/>
          </p:cNvSpPr>
          <p:nvPr>
            <p:ph type="body" sz="quarter" idx="22"/>
          </p:nvPr>
        </p:nvSpPr>
        <p:spPr>
          <a:xfrm>
            <a:off x="8335963" y="1438275"/>
            <a:ext cx="3273425" cy="615553"/>
          </a:xfrm>
        </p:spPr>
        <p:txBody>
          <a:bodyPr/>
          <a:lstStyle>
            <a:lvl1pPr marL="0" indent="0">
              <a:buNone/>
              <a:defRPr sz="20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283115"/>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367671191"/>
      </p:ext>
    </p:extLst>
  </p:cSld>
  <p:clrMapOvr>
    <a:masterClrMapping/>
  </p:clrMapOvr>
  <p:transition>
    <p:fade/>
  </p:transition>
  <p:extLst>
    <p:ext uri="{DCECCB84-F9BA-43D5-87BE-67443E8EF086}">
      <p15:sldGuideLst xmlns:p15="http://schemas.microsoft.com/office/powerpoint/2012/main">
        <p15:guide id="3" orient="horz" pos="1437">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00438"/>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329947505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896730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89027088"/>
      </p:ext>
    </p:extLst>
  </p:cSld>
  <p:clrMapOvr>
    <a:masterClrMapping/>
  </p:clrMapOvr>
  <p:transition>
    <p:fade/>
  </p:transition>
  <p:extLst>
    <p:ext uri="{DCECCB84-F9BA-43D5-87BE-67443E8EF086}">
      <p15:sldGuideLst xmlns:p15="http://schemas.microsoft.com/office/powerpoint/2012/main">
        <p15:guide id="16" pos="3840">
          <p15:clr>
            <a:srgbClr val="A4A3A4"/>
          </p15:clr>
        </p15:guide>
        <p15:guide id="28" orient="horz" pos="905">
          <p15:clr>
            <a:srgbClr val="5ACBF0"/>
          </p15:clr>
        </p15:guide>
        <p15:guide id="29" orient="horz" pos="1271">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Only -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pic>
        <p:nvPicPr>
          <p:cNvPr id="4" name="Picture 3" descr="A planet with rings around it&#10;&#10;Description automatically generated with low confidence">
            <a:extLst>
              <a:ext uri="{FF2B5EF4-FFF2-40B4-BE49-F238E27FC236}">
                <a16:creationId xmlns:a16="http://schemas.microsoft.com/office/drawing/2014/main" id="{119F9CAC-40EC-D1DD-36FB-BC93A36FB1D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786431" y="2377441"/>
            <a:ext cx="8405569" cy="4480559"/>
          </a:xfrm>
          <a:prstGeom prst="rect">
            <a:avLst/>
          </a:prstGeom>
        </p:spPr>
      </p:pic>
      <p:sp>
        <p:nvSpPr>
          <p:cNvPr id="5" name="Rectangle 4">
            <a:extLst>
              <a:ext uri="{FF2B5EF4-FFF2-40B4-BE49-F238E27FC236}">
                <a16:creationId xmlns:a16="http://schemas.microsoft.com/office/drawing/2014/main" id="{0CBEBD17-585C-963F-807B-C30BAC8C6DC1}"/>
              </a:ext>
            </a:extLst>
          </p:cNvPr>
          <p:cNvSpPr/>
          <p:nvPr userDrawn="1"/>
        </p:nvSpPr>
        <p:spPr bwMode="auto">
          <a:xfrm rot="5400000">
            <a:off x="6584740" y="-420869"/>
            <a:ext cx="2808950" cy="8405569"/>
          </a:xfrm>
          <a:prstGeom prst="rect">
            <a:avLst/>
          </a:prstGeom>
          <a:gradFill>
            <a:gsLst>
              <a:gs pos="0">
                <a:schemeClr val="bg1">
                  <a:alpha val="0"/>
                </a:schemeClr>
              </a:gs>
              <a:gs pos="100000">
                <a:schemeClr val="bg1"/>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R="0" lvl="0" indent="0" defTabSz="932472" fontAlgn="base">
              <a:lnSpc>
                <a:spcPct val="100000"/>
              </a:lnSpc>
              <a:spcBef>
                <a:spcPct val="0"/>
              </a:spcBef>
              <a:spcAft>
                <a:spcPct val="0"/>
              </a:spcAft>
              <a:buClrTx/>
              <a:buSzTx/>
              <a:buFontTx/>
              <a:buNone/>
              <a:tabLst/>
            </a:pPr>
            <a:endParaRPr kumimoji="0" lang="en-US" sz="2000" b="0" i="0" u="none" strike="noStrike"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547791703"/>
      </p:ext>
    </p:extLst>
  </p:cSld>
  <p:clrMapOvr>
    <a:masterClrMapping/>
  </p:clrMapOvr>
  <p:transition>
    <p:fade/>
  </p:transition>
  <p:extLst>
    <p:ext uri="{DCECCB84-F9BA-43D5-87BE-67443E8EF086}">
      <p15:sldGuideLst xmlns:p15="http://schemas.microsoft.com/office/powerpoint/2012/main">
        <p15:guide id="16" pos="384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 tea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C05699-E432-DB72-A85A-FB3D86E8B166}"/>
              </a:ext>
            </a:extLst>
          </p:cNvPr>
          <p:cNvGrpSpPr/>
          <p:nvPr userDrawn="1"/>
        </p:nvGrpSpPr>
        <p:grpSpPr>
          <a:xfrm>
            <a:off x="4639112" y="0"/>
            <a:ext cx="7552888" cy="6858000"/>
            <a:chOff x="4639112" y="0"/>
            <a:chExt cx="7552888" cy="6858000"/>
          </a:xfrm>
        </p:grpSpPr>
        <p:pic>
          <p:nvPicPr>
            <p:cNvPr id="6" name="Picture 5" descr="A planet in space&#10;&#10;Description automatically generated with low confidence">
              <a:extLst>
                <a:ext uri="{FF2B5EF4-FFF2-40B4-BE49-F238E27FC236}">
                  <a16:creationId xmlns:a16="http://schemas.microsoft.com/office/drawing/2014/main" id="{C93FAEC5-2894-D5AC-80DB-56C2913A069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t="13738"/>
            <a:stretch/>
          </p:blipFill>
          <p:spPr>
            <a:xfrm>
              <a:off x="6934200" y="0"/>
              <a:ext cx="5257800" cy="6858000"/>
            </a:xfrm>
            <a:prstGeom prst="rect">
              <a:avLst/>
            </a:prstGeom>
          </p:spPr>
        </p:pic>
        <p:sp>
          <p:nvSpPr>
            <p:cNvPr id="7" name="Rectangle 6">
              <a:extLst>
                <a:ext uri="{FF2B5EF4-FFF2-40B4-BE49-F238E27FC236}">
                  <a16:creationId xmlns:a16="http://schemas.microsoft.com/office/drawing/2014/main" id="{79401E0A-29ED-3255-0462-D3A9A44647C7}"/>
                </a:ext>
              </a:extLst>
            </p:cNvPr>
            <p:cNvSpPr/>
            <p:nvPr userDrawn="1"/>
          </p:nvSpPr>
          <p:spPr bwMode="auto">
            <a:xfrm>
              <a:off x="4639112" y="0"/>
              <a:ext cx="7552885" cy="6858000"/>
            </a:xfrm>
            <a:prstGeom prst="rect">
              <a:avLst/>
            </a:prstGeom>
            <a:gradFill>
              <a:gsLst>
                <a:gs pos="0">
                  <a:schemeClr val="bg1">
                    <a:alpha val="0"/>
                  </a:schemeClr>
                </a:gs>
                <a:gs pos="100000">
                  <a:schemeClr val="bg1"/>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57276772"/>
      </p:ext>
    </p:extLst>
  </p:cSld>
  <p:clrMapOvr>
    <a:masterClrMapping/>
  </p:clrMapOvr>
  <p:transition>
    <p:fade/>
  </p:transition>
  <p:extLst>
    <p:ext uri="{DCECCB84-F9BA-43D5-87BE-67443E8EF086}">
      <p15:sldGuideLst xmlns:p15="http://schemas.microsoft.com/office/powerpoint/2012/main">
        <p15:guide id="16" pos="384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 purpl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4020B81-BE22-F1FF-E4FA-D6F3CC219C83}"/>
              </a:ext>
            </a:extLst>
          </p:cNvPr>
          <p:cNvGrpSpPr/>
          <p:nvPr userDrawn="1"/>
        </p:nvGrpSpPr>
        <p:grpSpPr>
          <a:xfrm>
            <a:off x="6882057" y="-1"/>
            <a:ext cx="5309943" cy="6858001"/>
            <a:chOff x="6882057" y="-1"/>
            <a:chExt cx="5309943" cy="6858001"/>
          </a:xfrm>
        </p:grpSpPr>
        <p:pic>
          <p:nvPicPr>
            <p:cNvPr id="8" name="Picture 7" descr="A close-up of a toothbrush&#10;&#10;Description automatically generated with medium confidence">
              <a:extLst>
                <a:ext uri="{FF2B5EF4-FFF2-40B4-BE49-F238E27FC236}">
                  <a16:creationId xmlns:a16="http://schemas.microsoft.com/office/drawing/2014/main" id="{A5D969A3-5D45-CE4C-492E-180283890F6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882061" y="-1"/>
              <a:ext cx="5309939" cy="6858001"/>
            </a:xfrm>
            <a:prstGeom prst="rect">
              <a:avLst/>
            </a:prstGeom>
          </p:spPr>
        </p:pic>
        <p:sp>
          <p:nvSpPr>
            <p:cNvPr id="9" name="Rectangle 8">
              <a:extLst>
                <a:ext uri="{FF2B5EF4-FFF2-40B4-BE49-F238E27FC236}">
                  <a16:creationId xmlns:a16="http://schemas.microsoft.com/office/drawing/2014/main" id="{C34D540D-6E2A-5B52-C41F-D9D1ECA7E464}"/>
                </a:ext>
              </a:extLst>
            </p:cNvPr>
            <p:cNvSpPr/>
            <p:nvPr userDrawn="1"/>
          </p:nvSpPr>
          <p:spPr bwMode="auto">
            <a:xfrm>
              <a:off x="6882057" y="0"/>
              <a:ext cx="2808950" cy="6858000"/>
            </a:xfrm>
            <a:prstGeom prst="rect">
              <a:avLst/>
            </a:prstGeom>
            <a:gradFill>
              <a:gsLst>
                <a:gs pos="0">
                  <a:schemeClr val="bg1">
                    <a:alpha val="0"/>
                  </a:schemeClr>
                </a:gs>
                <a:gs pos="100000">
                  <a:schemeClr val="bg1"/>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R="0" lvl="0" indent="0" defTabSz="932472" fontAlgn="base">
                <a:lnSpc>
                  <a:spcPct val="100000"/>
                </a:lnSpc>
                <a:spcBef>
                  <a:spcPct val="0"/>
                </a:spcBef>
                <a:spcAft>
                  <a:spcPct val="0"/>
                </a:spcAft>
                <a:buClrTx/>
                <a:buSzTx/>
                <a:buFontTx/>
                <a:buNone/>
                <a:tabLst/>
              </a:pPr>
              <a:endParaRPr kumimoji="0" lang="en-US" sz="2000" b="0" i="0" u="none" strike="noStrike" cap="none" spc="0" normalizeH="0" baseline="0" noProof="0">
                <a:ln>
                  <a:noFill/>
                </a:ln>
                <a:solidFill>
                  <a:srgbClr val="FFFFFF"/>
                </a:solidFill>
                <a:effectLst/>
                <a:uLnTx/>
                <a:uFillTx/>
                <a:latin typeface="Segoe UI"/>
                <a:ea typeface="Segoe UI" pitchFamily="34" charset="0"/>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76246119"/>
      </p:ext>
    </p:extLst>
  </p:cSld>
  <p:clrMapOvr>
    <a:masterClrMapping/>
  </p:clrMapOvr>
  <p:transition>
    <p:fade/>
  </p:transition>
  <p:extLst>
    <p:ext uri="{DCECCB84-F9BA-43D5-87BE-67443E8EF086}">
      <p15:sldGuideLst xmlns:p15="http://schemas.microsoft.com/office/powerpoint/2012/main">
        <p15:guide id="16" pos="384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 orang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430F547-8E8D-5926-A735-AD9392E3C588}"/>
              </a:ext>
            </a:extLst>
          </p:cNvPr>
          <p:cNvGrpSpPr/>
          <p:nvPr userDrawn="1"/>
        </p:nvGrpSpPr>
        <p:grpSpPr>
          <a:xfrm>
            <a:off x="7065263" y="0"/>
            <a:ext cx="5126737" cy="6858000"/>
            <a:chOff x="7065263" y="0"/>
            <a:chExt cx="5126737" cy="6858000"/>
          </a:xfrm>
        </p:grpSpPr>
        <p:pic>
          <p:nvPicPr>
            <p:cNvPr id="3" name="Picture 2" descr="A close-up of a planet&#10;&#10;Description automatically generated with low confidence">
              <a:extLst>
                <a:ext uri="{FF2B5EF4-FFF2-40B4-BE49-F238E27FC236}">
                  <a16:creationId xmlns:a16="http://schemas.microsoft.com/office/drawing/2014/main" id="{C3CAF911-1623-2E25-36D1-798FD25569B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065264" y="0"/>
              <a:ext cx="5126736" cy="6858000"/>
            </a:xfrm>
            <a:prstGeom prst="rect">
              <a:avLst/>
            </a:prstGeom>
          </p:spPr>
        </p:pic>
        <p:sp>
          <p:nvSpPr>
            <p:cNvPr id="5" name="Rectangle 4">
              <a:extLst>
                <a:ext uri="{FF2B5EF4-FFF2-40B4-BE49-F238E27FC236}">
                  <a16:creationId xmlns:a16="http://schemas.microsoft.com/office/drawing/2014/main" id="{A8B00BF4-0828-44EE-8D5C-804C0EA616C8}"/>
                </a:ext>
              </a:extLst>
            </p:cNvPr>
            <p:cNvSpPr/>
            <p:nvPr userDrawn="1"/>
          </p:nvSpPr>
          <p:spPr bwMode="auto">
            <a:xfrm>
              <a:off x="7065263" y="0"/>
              <a:ext cx="3597293" cy="6858000"/>
            </a:xfrm>
            <a:prstGeom prst="rect">
              <a:avLst/>
            </a:prstGeom>
            <a:gradFill>
              <a:gsLst>
                <a:gs pos="0">
                  <a:schemeClr val="bg1">
                    <a:alpha val="0"/>
                  </a:schemeClr>
                </a:gs>
                <a:gs pos="100000">
                  <a:schemeClr val="bg1"/>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R="0" lvl="0" indent="0" defTabSz="932472" fontAlgn="base">
                <a:lnSpc>
                  <a:spcPct val="100000"/>
                </a:lnSpc>
                <a:spcBef>
                  <a:spcPct val="0"/>
                </a:spcBef>
                <a:spcAft>
                  <a:spcPct val="0"/>
                </a:spcAft>
                <a:buClrTx/>
                <a:buSzTx/>
                <a:buFontTx/>
                <a:buNone/>
                <a:tabLst/>
              </a:pPr>
              <a:endParaRPr kumimoji="0" lang="en-US" sz="2000" b="0" i="0" u="none" strike="noStrike" cap="none" spc="0" normalizeH="0" baseline="0" noProof="0">
                <a:ln>
                  <a:noFill/>
                </a:ln>
                <a:solidFill>
                  <a:srgbClr val="FFFFFF"/>
                </a:solidFill>
                <a:effectLst/>
                <a:uLnTx/>
                <a:uFillTx/>
                <a:latin typeface="Segoe UI"/>
                <a:ea typeface="Segoe UI" pitchFamily="34" charset="0"/>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49213005"/>
      </p:ext>
    </p:extLst>
  </p:cSld>
  <p:clrMapOvr>
    <a:masterClrMapping/>
  </p:clrMapOvr>
  <p:transition>
    <p:fade/>
  </p:transition>
  <p:extLst>
    <p:ext uri="{DCECCB84-F9BA-43D5-87BE-67443E8EF086}">
      <p15:sldGuideLst xmlns:p15="http://schemas.microsoft.com/office/powerpoint/2012/main">
        <p15:guide id="16" pos="384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photo 2">
    <p:bg>
      <p:bgPr>
        <a:solidFill>
          <a:srgbClr val="F4F3F5"/>
        </a:solid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5BCA20A5-FBD1-9415-8847-839B7618D2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accent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C4598A3-3158-55CB-9A6D-7264D56AF02B}"/>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0"/>
            <a:ext cx="6865937" cy="6858000"/>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Tree>
    <p:extLst>
      <p:ext uri="{BB962C8B-B14F-4D97-AF65-F5344CB8AC3E}">
        <p14:creationId xmlns:p14="http://schemas.microsoft.com/office/powerpoint/2010/main" val="10017180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 p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pic>
        <p:nvPicPr>
          <p:cNvPr id="19" name="Picture 18" descr="A close up of a colorful circle&#10;&#10;Description automatically generated">
            <a:extLst>
              <a:ext uri="{FF2B5EF4-FFF2-40B4-BE49-F238E27FC236}">
                <a16:creationId xmlns:a16="http://schemas.microsoft.com/office/drawing/2014/main" id="{6308CD44-5ACA-498A-B171-F8996A1579E6}"/>
              </a:ext>
            </a:extLst>
          </p:cNvPr>
          <p:cNvPicPr>
            <a:picLocks noChangeAspect="1"/>
          </p:cNvPicPr>
          <p:nvPr userDrawn="1"/>
        </p:nvPicPr>
        <p:blipFill>
          <a:blip r:embed="rId2"/>
          <a:stretch>
            <a:fillRect/>
          </a:stretch>
        </p:blipFill>
        <p:spPr>
          <a:xfrm rot="5400000" flipV="1">
            <a:off x="4280916" y="-1053084"/>
            <a:ext cx="5166361" cy="10655809"/>
          </a:xfrm>
          <a:prstGeom prst="rect">
            <a:avLst/>
          </a:prstGeom>
        </p:spPr>
      </p:pic>
    </p:spTree>
    <p:extLst>
      <p:ext uri="{BB962C8B-B14F-4D97-AF65-F5344CB8AC3E}">
        <p14:creationId xmlns:p14="http://schemas.microsoft.com/office/powerpoint/2010/main" val="51394765"/>
      </p:ext>
    </p:extLst>
  </p:cSld>
  <p:clrMapOvr>
    <a:masterClrMapping/>
  </p:clrMapOvr>
  <p:transition>
    <p:fade/>
  </p:transition>
  <p:extLst>
    <p:ext uri="{DCECCB84-F9BA-43D5-87BE-67443E8EF086}">
      <p15:sldGuideLst xmlns:p15="http://schemas.microsoft.com/office/powerpoint/2012/main">
        <p15:guide id="16" pos="384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46778129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vert="horz" wrap="square" lIns="0" tIns="0" rIns="0" bIns="0" rtlCol="0" anchor="b" anchorCtr="0">
            <a:spAutoFit/>
          </a:bodyPr>
          <a:lstStyle>
            <a:lvl1pPr>
              <a:defRPr lang="en-US" sz="4400" dirty="0">
                <a:gradFill>
                  <a:gsLst>
                    <a:gs pos="90000">
                      <a:srgbClr val="FFEF86"/>
                    </a:gs>
                    <a:gs pos="10000">
                      <a:srgbClr val="D92ED0"/>
                    </a:gs>
                  </a:gsLst>
                  <a:lin ang="14400000" scaled="0"/>
                </a:gradFill>
                <a:latin typeface="Segoe UI Semilight" panose="020B0402040204020203" pitchFamily="34" charset="0"/>
                <a:cs typeface="Segoe UI Semilight" panose="020B0402040204020203" pitchFamily="34" charset="0"/>
              </a:defRPr>
            </a:lvl1pPr>
          </a:lstStyle>
          <a:p>
            <a:pPr lvl="0">
              <a:lnSpc>
                <a:spcPct val="90000"/>
              </a:lnSpc>
            </a:pPr>
            <a:r>
              <a:rPr lang="en-US"/>
              <a:t>Demo title</a:t>
            </a:r>
          </a:p>
        </p:txBody>
      </p:sp>
      <p:sp>
        <p:nvSpPr>
          <p:cNvPr id="5" name="Text Placeholder 4"/>
          <p:cNvSpPr>
            <a:spLocks noGrp="1"/>
          </p:cNvSpPr>
          <p:nvPr>
            <p:ph type="body" sz="quarter" idx="12" hasCustomPrompt="1"/>
          </p:nvPr>
        </p:nvSpPr>
        <p:spPr>
          <a:xfrm>
            <a:off x="582042" y="396240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C9042A0B-1457-9C08-A492-776F4426AA6F}"/>
              </a:ext>
            </a:extLst>
          </p:cNvPr>
          <p:cNvSpPr>
            <a:spLocks noGrp="1"/>
          </p:cNvSpPr>
          <p:nvPr>
            <p:ph type="body" sz="quarter" idx="13" hasCustomPrompt="1"/>
          </p:nvPr>
        </p:nvSpPr>
        <p:spPr>
          <a:xfrm>
            <a:off x="584200" y="4261494"/>
            <a:ext cx="9155113"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15073178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Demo title</a:t>
            </a:r>
          </a:p>
        </p:txBody>
      </p:sp>
      <p:sp>
        <p:nvSpPr>
          <p:cNvPr id="5" name="Text Placeholder 4"/>
          <p:cNvSpPr>
            <a:spLocks noGrp="1"/>
          </p:cNvSpPr>
          <p:nvPr>
            <p:ph type="body" sz="quarter" idx="12" hasCustomPrompt="1"/>
          </p:nvPr>
        </p:nvSpPr>
        <p:spPr>
          <a:xfrm>
            <a:off x="582042" y="396240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E7CCA0E9-2D89-A4F7-A8A2-D49D3FB68390}"/>
              </a:ext>
            </a:extLst>
          </p:cNvPr>
          <p:cNvSpPr>
            <a:spLocks noGrp="1"/>
          </p:cNvSpPr>
          <p:nvPr>
            <p:ph type="body" sz="quarter" idx="13"/>
          </p:nvPr>
        </p:nvSpPr>
        <p:spPr>
          <a:xfrm>
            <a:off x="584200" y="4261494"/>
            <a:ext cx="9155113"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30855051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50000">
                      <a:srgbClr val="75C5A6"/>
                    </a:gs>
                    <a:gs pos="10000">
                      <a:srgbClr val="28AFE9"/>
                    </a:gs>
                  </a:gsLst>
                  <a:lin ang="14400000" scaled="0"/>
                </a:gradFill>
                <a:effectLst/>
                <a:latin typeface="+mj-lt"/>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9665681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10000">
                      <a:srgbClr val="1CD278"/>
                    </a:gs>
                  </a:gsLst>
                  <a:lin ang="14400000" scaled="0"/>
                </a:gradFill>
                <a:effectLst/>
                <a:latin typeface="+mj-lt"/>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6896621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3">
    <p:bg>
      <p:bgPr>
        <a:solidFill>
          <a:srgbClr val="46366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10000">
                      <a:srgbClr val="E535E5"/>
                    </a:gs>
                  </a:gsLst>
                  <a:lin ang="14400000" scaled="0"/>
                </a:gradFill>
                <a:effectLst/>
                <a:latin typeface="+mj-lt"/>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7267441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29272111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369598" y="2941391"/>
            <a:ext cx="9356441" cy="609398"/>
          </a:xfrm>
          <a:noFill/>
        </p:spPr>
        <p:txBody>
          <a:bodyPr wrap="square" lIns="0" tIns="0" rIns="0" bIns="0" anchor="b" anchorCtr="0">
            <a:spAutoFit/>
          </a:bodyPr>
          <a:lstStyle>
            <a:lvl1pPr marL="155448" indent="-155448" algn="l" defTabSz="932742"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“Quote text”</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582042" y="3962400"/>
            <a:ext cx="91440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584200" y="4261494"/>
            <a:ext cx="9144000"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137054497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orient="horz" pos="1910">
          <p15:clr>
            <a:srgbClr val="FBAE40"/>
          </p15:clr>
        </p15:guide>
        <p15:guide id="3" orient="horz" pos="250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with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4692313" y="2941391"/>
            <a:ext cx="6917075" cy="609398"/>
          </a:xfrm>
          <a:noFill/>
        </p:spPr>
        <p:txBody>
          <a:bodyPr vert="horz" wrap="square" lIns="0" tIns="0" rIns="0" bIns="0" rtlCol="0" anchor="b" anchorCtr="0">
            <a:spAutoFit/>
          </a:bodyPr>
          <a:lstStyle>
            <a:lvl1pPr marL="173736" indent="-173736">
              <a:defRPr lang="en-US" sz="4400" dirty="0">
                <a:latin typeface="Segoe UI Semilight" panose="020B0402040204020203" pitchFamily="34" charset="0"/>
                <a:cs typeface="Segoe UI Semilight" panose="020B0402040204020203" pitchFamily="34" charset="0"/>
              </a:defRPr>
            </a:lvl1pPr>
          </a:lstStyle>
          <a:p>
            <a:pPr marL="155448" lvl="0" indent="-155448">
              <a:lnSpc>
                <a:spcPct val="90000"/>
              </a:lnSpc>
            </a:pPr>
            <a:r>
              <a:rPr lang="en-US"/>
              <a:t>“Quote text”</a:t>
            </a:r>
          </a:p>
        </p:txBody>
      </p:sp>
      <p:sp>
        <p:nvSpPr>
          <p:cNvPr id="3" name="Picture Placeholder 9" descr="This photo is a 'placeholder' only. Drag or drop your photo here, or click and tap the center to insert a photo.">
            <a:extLst>
              <a:ext uri="{FF2B5EF4-FFF2-40B4-BE49-F238E27FC236}">
                <a16:creationId xmlns:a16="http://schemas.microsoft.com/office/drawing/2014/main" id="{F7FD632A-16A5-2492-41F4-7D9AB3D20436}"/>
              </a:ext>
            </a:extLst>
          </p:cNvPr>
          <p:cNvSpPr>
            <a:spLocks noGrp="1"/>
          </p:cNvSpPr>
          <p:nvPr>
            <p:ph type="pic" sz="quarter" idx="13"/>
          </p:nvPr>
        </p:nvSpPr>
        <p:spPr>
          <a:xfrm>
            <a:off x="584200" y="1643865"/>
            <a:ext cx="3741057" cy="3570270"/>
          </a:xfrm>
          <a:blipFill dpi="0" rotWithShape="1">
            <a:blip r:embed="rId3"/>
            <a:srcRect/>
            <a:tile tx="0" ty="0" sx="55000" sy="55000" flip="none" algn="tl"/>
          </a:blipFill>
        </p:spPr>
        <p:txBody>
          <a:bodyPr>
            <a:noAutofit/>
          </a:bodyPr>
          <a:lstStyle>
            <a:lvl1pPr marL="0" indent="0">
              <a:buNone/>
              <a:defRPr>
                <a:noFill/>
              </a:defRPr>
            </a:lvl1pPr>
          </a:lstStyle>
          <a:p>
            <a:r>
              <a:rPr lang="en-US"/>
              <a:t>Click icon to add picture</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4909456" y="3962400"/>
            <a:ext cx="6699932"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4909456" y="4261494"/>
            <a:ext cx="6699932"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133007509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orient="horz" pos="1909">
          <p15:clr>
            <a:srgbClr val="FBAE40"/>
          </p15:clr>
        </p15:guide>
        <p15:guide id="3" orient="horz" pos="250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illustra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267EAAA3-0163-7FC4-ED5A-CDA76E2ABDB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3470201"/>
            <a:ext cx="5371666"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mj-lt"/>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5236029"/>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4302AA42-37DF-2361-2B0C-9247BB470756}"/>
              </a:ext>
            </a:extLst>
          </p:cNvPr>
          <p:cNvSpPr>
            <a:spLocks noGrp="1"/>
          </p:cNvSpPr>
          <p:nvPr>
            <p:ph type="body" sz="quarter" idx="13" hasCustomPrompt="1"/>
          </p:nvPr>
        </p:nvSpPr>
        <p:spPr>
          <a:xfrm>
            <a:off x="584200" y="5535123"/>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3180107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937655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688483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861774"/>
          </a:xfrm>
        </p:spPr>
        <p:txBody>
          <a:bodyPr/>
          <a:lstStyle>
            <a:lvl1pPr marL="0" indent="0">
              <a:buNone/>
              <a:defRPr sz="28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2714558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2901378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8909593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82083673"/>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9224002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63001194"/>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92948176"/>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0154134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illustra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80B6C191-A691-AE51-06E2-19F039EFBF0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invGray">
          <a:xfrm>
            <a:off x="582042"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6" name="Text Placeholder 5">
            <a:extLst>
              <a:ext uri="{FF2B5EF4-FFF2-40B4-BE49-F238E27FC236}">
                <a16:creationId xmlns:a16="http://schemas.microsoft.com/office/drawing/2014/main" id="{291F2F13-B4B5-1D8E-1A4D-C843CCCC1C13}"/>
              </a:ext>
            </a:extLst>
          </p:cNvPr>
          <p:cNvSpPr>
            <a:spLocks noGrp="1"/>
          </p:cNvSpPr>
          <p:nvPr>
            <p:ph type="body" sz="quarter" idx="13"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3572116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1376836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426285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4666099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307777"/>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307777"/>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5399920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2562538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1975586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9606634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7568411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0326176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8829299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6E5167-6FE6-21D1-5F99-2798D07FC7C2}"/>
              </a:ext>
            </a:extLst>
          </p:cNvPr>
          <p:cNvSpPr/>
          <p:nvPr userDrawn="1"/>
        </p:nvSpPr>
        <p:spPr bwMode="auto">
          <a:xfrm>
            <a:off x="0" y="0"/>
            <a:ext cx="4059936" cy="6858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CCC7F0D2-1F7A-B81D-68D7-C8F417F5E38B}"/>
              </a:ext>
            </a:extLst>
          </p:cNvPr>
          <p:cNvSpPr>
            <a:spLocks noGrp="1"/>
          </p:cNvSpPr>
          <p:nvPr>
            <p:ph type="title" hasCustomPrompt="1"/>
          </p:nvPr>
        </p:nvSpPr>
        <p:spPr>
          <a:xfrm>
            <a:off x="588263" y="3207401"/>
            <a:ext cx="2372425" cy="443198"/>
          </a:xfrm>
          <a:noFill/>
        </p:spPr>
        <p:txBody>
          <a:bodyPr vert="horz" wrap="square" lIns="0" tIns="0" rIns="0" bIns="0" rtlCol="0" anchor="ctr" anchorCtr="0">
            <a:spAutoFit/>
          </a:bodyPr>
          <a:lstStyle>
            <a:lvl1pPr algn="l" defTabSz="932742" rtl="0" eaLnBrk="1" latinLnBrk="0" hangingPunct="1">
              <a:lnSpc>
                <a:spcPct val="90000"/>
              </a:lnSpc>
              <a:spcBef>
                <a:spcPct val="0"/>
              </a:spcBef>
              <a:buNone/>
              <a:defRPr lang="en-US" sz="3200" b="0" kern="1200" cap="none" spc="-50" baseline="0" dirty="0">
                <a:ln w="3175">
                  <a:noFill/>
                </a:ln>
                <a:gradFill>
                  <a:gsLst>
                    <a:gs pos="90000">
                      <a:srgbClr val="FFEF86"/>
                    </a:gs>
                    <a:gs pos="50000">
                      <a:srgbClr val="75C5A6"/>
                    </a:gs>
                    <a:gs pos="10000">
                      <a:srgbClr val="28AFE9"/>
                    </a:gs>
                  </a:gsLst>
                  <a:lin ang="14400000" scaled="0"/>
                </a:gradFill>
                <a:effectLst/>
                <a:latin typeface="+mj-lt"/>
                <a:ea typeface="+mn-ea"/>
                <a:cs typeface="Segoe UI Semilight" panose="020B0402040204020203" pitchFamily="34" charset="0"/>
              </a:defRPr>
            </a:lvl1pPr>
          </a:lstStyle>
          <a:p>
            <a:pPr lvl="0">
              <a:lnSpc>
                <a:spcPct val="90000"/>
              </a:lnSpc>
            </a:pPr>
            <a:r>
              <a:rPr lang="en-US"/>
              <a:t>Agenda</a:t>
            </a:r>
          </a:p>
        </p:txBody>
      </p:sp>
      <p:sp>
        <p:nvSpPr>
          <p:cNvPr id="6" name="Content Placeholder 5">
            <a:extLst>
              <a:ext uri="{FF2B5EF4-FFF2-40B4-BE49-F238E27FC236}">
                <a16:creationId xmlns:a16="http://schemas.microsoft.com/office/drawing/2014/main" id="{6FB402F3-D749-B066-5249-6A108410026F}"/>
              </a:ext>
            </a:extLst>
          </p:cNvPr>
          <p:cNvSpPr>
            <a:spLocks noGrp="1"/>
          </p:cNvSpPr>
          <p:nvPr>
            <p:ph sz="quarter" idx="10"/>
          </p:nvPr>
        </p:nvSpPr>
        <p:spPr>
          <a:xfrm>
            <a:off x="4144963" y="2622626"/>
            <a:ext cx="7458075" cy="1612749"/>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2857543"/>
      </p:ext>
    </p:extLst>
  </p:cSld>
  <p:clrMapOvr>
    <a:masterClrMapping/>
  </p:clrMapOvr>
  <p:transition>
    <p:fade/>
  </p:transition>
  <p:extLst>
    <p:ext uri="{DCECCB84-F9BA-43D5-87BE-67443E8EF086}">
      <p15:sldGuideLst xmlns:p15="http://schemas.microsoft.com/office/powerpoint/2012/main">
        <p15:guide id="1" pos="2232">
          <p15:clr>
            <a:srgbClr val="FBAE40"/>
          </p15:clr>
        </p15:guide>
        <p15:guide id="2" pos="1865">
          <p15:clr>
            <a:srgbClr val="FBAE40"/>
          </p15:clr>
        </p15:guide>
        <p15:guide id="3" pos="261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losing logo slide">
    <p:bg>
      <p:bgPr>
        <a:gradFill flip="none" rotWithShape="1">
          <a:gsLst>
            <a:gs pos="10000">
              <a:srgbClr val="254252"/>
            </a:gs>
            <a:gs pos="90000">
              <a:srgbClr val="00A389"/>
            </a:gs>
          </a:gsLst>
          <a:lin ang="2700000" scaled="0"/>
          <a:tileRect/>
        </a:grad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74C769AE-BECE-4486-17CA-6450807141C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invGray">
          <a:xfrm>
            <a:off x="582042" y="586071"/>
            <a:ext cx="1885696" cy="292608"/>
          </a:xfrm>
          <a:prstGeom prst="rect">
            <a:avLst/>
          </a:prstGeom>
        </p:spPr>
      </p:pic>
      <p:sp>
        <p:nvSpPr>
          <p:cNvPr id="3" name="Title 2">
            <a:extLst>
              <a:ext uri="{FF2B5EF4-FFF2-40B4-BE49-F238E27FC236}">
                <a16:creationId xmlns:a16="http://schemas.microsoft.com/office/drawing/2014/main" id="{C2EDE96F-7980-35CB-4496-0A7233005F51}"/>
              </a:ext>
            </a:extLst>
          </p:cNvPr>
          <p:cNvSpPr>
            <a:spLocks noGrp="1"/>
          </p:cNvSpPr>
          <p:nvPr>
            <p:ph type="title" hasCustomPrompt="1"/>
          </p:nvPr>
        </p:nvSpPr>
        <p:spPr>
          <a:xfrm>
            <a:off x="584200" y="2873681"/>
            <a:ext cx="9144000" cy="677108"/>
          </a:xfrm>
        </p:spPr>
        <p:txBody>
          <a:bodyPr anchor="b" anchorCtr="0"/>
          <a:lstStyle>
            <a:lvl1pPr>
              <a:defRPr sz="4400">
                <a:solidFill>
                  <a:schemeClr val="tx1"/>
                </a:solidFill>
                <a:latin typeface="Segoe UI Semilight" panose="020B0402040204020203" pitchFamily="34" charset="0"/>
                <a:cs typeface="Segoe UI Semilight" panose="020B0402040204020203" pitchFamily="34" charset="0"/>
              </a:defRPr>
            </a:lvl1pPr>
          </a:lstStyle>
          <a:p>
            <a:r>
              <a:rPr lang="en-US"/>
              <a:t>Thank you</a:t>
            </a:r>
          </a:p>
        </p:txBody>
      </p:sp>
      <p:sp>
        <p:nvSpPr>
          <p:cNvPr id="5" name="Text Placeholder 4">
            <a:extLst>
              <a:ext uri="{FF2B5EF4-FFF2-40B4-BE49-F238E27FC236}">
                <a16:creationId xmlns:a16="http://schemas.microsoft.com/office/drawing/2014/main" id="{9AA3F035-7468-E4EC-FC47-1ADAA135E207}"/>
              </a:ext>
            </a:extLst>
          </p:cNvPr>
          <p:cNvSpPr>
            <a:spLocks noGrp="1"/>
          </p:cNvSpPr>
          <p:nvPr>
            <p:ph type="body" sz="quarter" idx="12" hasCustomPrompt="1"/>
          </p:nvPr>
        </p:nvSpPr>
        <p:spPr>
          <a:xfrm>
            <a:off x="582042" y="3962400"/>
            <a:ext cx="91440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6" name="Text Placeholder 4">
            <a:extLst>
              <a:ext uri="{FF2B5EF4-FFF2-40B4-BE49-F238E27FC236}">
                <a16:creationId xmlns:a16="http://schemas.microsoft.com/office/drawing/2014/main" id="{75611570-5588-E293-E5C8-BFB862DD045F}"/>
              </a:ext>
            </a:extLst>
          </p:cNvPr>
          <p:cNvSpPr>
            <a:spLocks noGrp="1"/>
          </p:cNvSpPr>
          <p:nvPr>
            <p:ph type="body" sz="quarter" idx="14" hasCustomPrompt="1"/>
          </p:nvPr>
        </p:nvSpPr>
        <p:spPr>
          <a:xfrm>
            <a:off x="584200" y="4261494"/>
            <a:ext cx="9144000"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Contact information</a:t>
            </a:r>
          </a:p>
        </p:txBody>
      </p:sp>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121575732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losing Logo with Photo">
    <p:bg>
      <p:bgPr>
        <a:solidFill>
          <a:srgbClr val="2A446F"/>
        </a:solidFill>
        <a:effectLst/>
      </p:bgPr>
    </p:bg>
    <p:spTree>
      <p:nvGrpSpPr>
        <p:cNvPr id="1" name=""/>
        <p:cNvGrpSpPr/>
        <p:nvPr/>
      </p:nvGrpSpPr>
      <p:grpSpPr>
        <a:xfrm>
          <a:off x="0" y="0"/>
          <a:ext cx="0" cy="0"/>
          <a:chOff x="0" y="0"/>
          <a:chExt cx="0" cy="0"/>
        </a:xfrm>
      </p:grpSpPr>
      <p:pic>
        <p:nvPicPr>
          <p:cNvPr id="7" name="Microsoft Viva logo" descr="Microsoft Viva logo">
            <a:extLst>
              <a:ext uri="{FF2B5EF4-FFF2-40B4-BE49-F238E27FC236}">
                <a16:creationId xmlns:a16="http://schemas.microsoft.com/office/drawing/2014/main" id="{791184DA-6F80-5308-6385-0E294D6B79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invGray">
          <a:xfrm>
            <a:off x="582042"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873681"/>
            <a:ext cx="4167887" cy="677108"/>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Thank you</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C4598A3-3158-55CB-9A6D-7264D56AF02B}"/>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0"/>
            <a:ext cx="6865937" cy="6858000"/>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
        <p:nvSpPr>
          <p:cNvPr id="8" name="Text Box 3" descr="This is a copyright notice that should be included on the final slide.">
            <a:extLst>
              <a:ext uri="{FF2B5EF4-FFF2-40B4-BE49-F238E27FC236}">
                <a16:creationId xmlns:a16="http://schemas.microsoft.com/office/drawing/2014/main" id="{8CA58C26-DE72-1729-C4F7-9FDC215F0E96}"/>
              </a:ext>
            </a:extLst>
          </p:cNvPr>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24313912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Screenshot_Connection">
    <p:bg>
      <p:bgPr>
        <a:solidFill>
          <a:srgbClr val="F2F2F2"/>
        </a:solidFill>
        <a:effectLst/>
      </p:bgPr>
    </p:bg>
    <p:spTree>
      <p:nvGrpSpPr>
        <p:cNvPr id="1" name=""/>
        <p:cNvGrpSpPr/>
        <p:nvPr/>
      </p:nvGrpSpPr>
      <p:grpSpPr>
        <a:xfrm>
          <a:off x="0" y="0"/>
          <a:ext cx="0" cy="0"/>
          <a:chOff x="0" y="0"/>
          <a:chExt cx="0" cy="0"/>
        </a:xfrm>
      </p:grpSpPr>
      <p:pic>
        <p:nvPicPr>
          <p:cNvPr id="4" name="Picture 3" descr="A close-up of a toothbrush&#10;&#10;Description automatically generated with medium confidence">
            <a:extLst>
              <a:ext uri="{FF2B5EF4-FFF2-40B4-BE49-F238E27FC236}">
                <a16:creationId xmlns:a16="http://schemas.microsoft.com/office/drawing/2014/main" id="{7CED0F08-810D-C497-36A0-8C94FBE859F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882061" y="-1"/>
            <a:ext cx="5309939" cy="6858001"/>
          </a:xfrm>
          <a:prstGeom prst="rect">
            <a:avLst/>
          </a:prstGeom>
        </p:spPr>
      </p:pic>
      <p:sp>
        <p:nvSpPr>
          <p:cNvPr id="6" name="Rectangle 5">
            <a:extLst>
              <a:ext uri="{FF2B5EF4-FFF2-40B4-BE49-F238E27FC236}">
                <a16:creationId xmlns:a16="http://schemas.microsoft.com/office/drawing/2014/main" id="{47C84E5E-31EE-F51E-42F7-9E99BCBE843D}"/>
              </a:ext>
            </a:extLst>
          </p:cNvPr>
          <p:cNvSpPr/>
          <p:nvPr userDrawn="1"/>
        </p:nvSpPr>
        <p:spPr bwMode="auto">
          <a:xfrm>
            <a:off x="5512777" y="0"/>
            <a:ext cx="6679220" cy="6858000"/>
          </a:xfrm>
          <a:prstGeom prst="rect">
            <a:avLst/>
          </a:prstGeom>
          <a:gradFill>
            <a:gsLst>
              <a:gs pos="0">
                <a:srgbClr val="CED8DB">
                  <a:alpha val="0"/>
                </a:srgbClr>
              </a:gs>
              <a:gs pos="69000">
                <a:srgbClr val="F2F2F2"/>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545809508"/>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691162173"/>
      </p:ext>
    </p:extLst>
  </p:cSld>
  <p:clrMapOvr>
    <a:masterClrMapping/>
  </p:clrMapOvr>
  <p:transition>
    <p:fade/>
  </p:transition>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0D13E2-57EB-4A2D-ACC9-0F9B345013BE}"/>
              </a:ext>
            </a:extLst>
          </p:cNvPr>
          <p:cNvPicPr>
            <a:picLocks noChangeAspect="1"/>
          </p:cNvPicPr>
          <p:nvPr userDrawn="1"/>
        </p:nvPicPr>
        <p:blipFill rotWithShape="1">
          <a:blip r:embed="rId2"/>
          <a:srcRect l="50206"/>
          <a:stretch/>
        </p:blipFill>
        <p:spPr>
          <a:xfrm>
            <a:off x="0" y="-28350"/>
            <a:ext cx="12192000" cy="6886350"/>
          </a:xfrm>
          <a:prstGeom prst="rect">
            <a:avLst/>
          </a:prstGeom>
        </p:spPr>
      </p:pic>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rgbClr val="EDE4B6"/>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267624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2016178959"/>
      </p:ext>
    </p:extLst>
  </p:cSld>
  <p:clrMapOvr>
    <a:masterClrMapping/>
  </p:clrMapOvr>
  <p:transition>
    <p:fade/>
  </p:transition>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9611597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86675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187848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282526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983157819"/>
      </p:ext>
    </p:extLst>
  </p:cSld>
  <p:clrMap bg1="lt1" tx1="dk1" bg2="lt2" tx2="dk2" accent1="accent1" accent2="accent2" accent3="accent3" accent4="accent4" accent5="accent5" accent6="accent6" hlink="hlink" folHlink="folHlink"/>
  <p:sldLayoutIdLst>
    <p:sldLayoutId id="2147485618" r:id="rId1"/>
    <p:sldLayoutId id="2147485619" r:id="rId2"/>
    <p:sldLayoutId id="2147485620" r:id="rId3"/>
    <p:sldLayoutId id="2147485621" r:id="rId4"/>
    <p:sldLayoutId id="2147485622" r:id="rId5"/>
    <p:sldLayoutId id="2147485623" r:id="rId6"/>
    <p:sldLayoutId id="2147485624" r:id="rId7"/>
    <p:sldLayoutId id="2147485625" r:id="rId8"/>
    <p:sldLayoutId id="2147485626" r:id="rId9"/>
    <p:sldLayoutId id="2147485627" r:id="rId10"/>
    <p:sldLayoutId id="2147485628" r:id="rId11"/>
    <p:sldLayoutId id="2147485629" r:id="rId12"/>
    <p:sldLayoutId id="2147485630" r:id="rId13"/>
    <p:sldLayoutId id="2147485631" r:id="rId14"/>
    <p:sldLayoutId id="2147485632" r:id="rId15"/>
    <p:sldLayoutId id="2147485633" r:id="rId16"/>
    <p:sldLayoutId id="2147485634" r:id="rId17"/>
    <p:sldLayoutId id="2147485635" r:id="rId18"/>
    <p:sldLayoutId id="2147485636" r:id="rId19"/>
    <p:sldLayoutId id="2147485637" r:id="rId20"/>
    <p:sldLayoutId id="2147485638" r:id="rId21"/>
    <p:sldLayoutId id="2147485639" r:id="rId22"/>
    <p:sldLayoutId id="2147485640" r:id="rId23"/>
    <p:sldLayoutId id="2147485641" r:id="rId24"/>
    <p:sldLayoutId id="2147485642" r:id="rId25"/>
    <p:sldLayoutId id="2147485643" r:id="rId26"/>
    <p:sldLayoutId id="2147485644" r:id="rId27"/>
    <p:sldLayoutId id="2147485645" r:id="rId28"/>
    <p:sldLayoutId id="2147485646" r:id="rId29"/>
    <p:sldLayoutId id="2147485647" r:id="rId30"/>
    <p:sldLayoutId id="2147485648" r:id="rId31"/>
    <p:sldLayoutId id="2147485649" r:id="rId32"/>
    <p:sldLayoutId id="2147485650" r:id="rId33"/>
    <p:sldLayoutId id="2147485651" r:id="rId34"/>
    <p:sldLayoutId id="2147485652" r:id="rId35"/>
    <p:sldLayoutId id="2147485653" r:id="rId36"/>
    <p:sldLayoutId id="2147485654" r:id="rId37"/>
    <p:sldLayoutId id="2147485655" r:id="rId38"/>
    <p:sldLayoutId id="2147485656" r:id="rId39"/>
    <p:sldLayoutId id="2147485657" r:id="rId40"/>
    <p:sldLayoutId id="2147485658" r:id="rId41"/>
    <p:sldLayoutId id="2147485659" r:id="rId42"/>
    <p:sldLayoutId id="2147485660" r:id="rId43"/>
    <p:sldLayoutId id="2147485661" r:id="rId44"/>
    <p:sldLayoutId id="2147485662" r:id="rId45"/>
    <p:sldLayoutId id="2147485663" r:id="rId46"/>
    <p:sldLayoutId id="2147485664" r:id="rId47"/>
    <p:sldLayoutId id="2147485665" r:id="rId48"/>
    <p:sldLayoutId id="2147485666" r:id="rId49"/>
    <p:sldLayoutId id="2147485667" r:id="rId50"/>
    <p:sldLayoutId id="2147485668" r:id="rId51"/>
    <p:sldLayoutId id="2147485669" r:id="rId52"/>
    <p:sldLayoutId id="2147485673" r:id="rId53"/>
    <p:sldLayoutId id="2147485674" r:id="rId54"/>
    <p:sldLayoutId id="2147485675" r:id="rId5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chart" Target="../charts/char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0.xml"/><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1.png"/><Relationship Id="rId4" Type="http://schemas.openxmlformats.org/officeDocument/2006/relationships/notesSlide" Target="../notesSlides/notesSlide18.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8.png"/><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0.xml"/><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3" Type="http://schemas.openxmlformats.org/officeDocument/2006/relationships/hyperlink" Target="https://adoption.microsoft.com/en-us/viva/amplify/?culture=en-us&amp;country=us" TargetMode="External"/><Relationship Id="rId7" Type="http://schemas.openxmlformats.org/officeDocument/2006/relationships/hyperlink" Target="https://spdesign.azurewebsites.net/" TargetMode="External"/><Relationship Id="rId2" Type="http://schemas.openxmlformats.org/officeDocument/2006/relationships/notesSlide" Target="../notesSlides/notesSlide21.xml"/><Relationship Id="rId1" Type="http://schemas.openxmlformats.org/officeDocument/2006/relationships/slideLayout" Target="../slideLayouts/slideLayout36.xml"/><Relationship Id="rId6" Type="http://schemas.openxmlformats.org/officeDocument/2006/relationships/hyperlink" Target="https://lookbook.microsoft.com/" TargetMode="External"/><Relationship Id="rId5" Type="http://schemas.openxmlformats.org/officeDocument/2006/relationships/hyperlink" Target="https://support.microsoft.com/en-us/topic/introduction-to-viva-amplify-cedd11d3-ea8a-4d55-9b5b-61459353be1a" TargetMode="External"/><Relationship Id="rId4" Type="http://schemas.openxmlformats.org/officeDocument/2006/relationships/hyperlink" Target="https://www.microsoft.com/en-us/microsoft-viva/amplify"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46780" y="3434095"/>
            <a:ext cx="9204688" cy="923330"/>
          </a:xfrm>
        </p:spPr>
        <p:txBody>
          <a:bodyPr/>
          <a:lstStyle/>
          <a:p>
            <a:r>
              <a:rPr lang="en-US" sz="3400" dirty="0">
                <a:latin typeface="Segoe UI Semibold" panose="020B0702040204020203" pitchFamily="34" charset="0"/>
                <a:cs typeface="Segoe UI Semibold" panose="020B0702040204020203" pitchFamily="34" charset="0"/>
              </a:rPr>
              <a:t>Corporate communications strategy playbook</a:t>
            </a:r>
            <a:br>
              <a:rPr lang="en-US" sz="4000" dirty="0">
                <a:latin typeface="Segoe UI Semibold" panose="020B0702040204020203" pitchFamily="34" charset="0"/>
                <a:cs typeface="Segoe UI Semibold" panose="020B0702040204020203" pitchFamily="34" charset="0"/>
              </a:rPr>
            </a:br>
            <a:r>
              <a:rPr lang="en-US" sz="2600" dirty="0">
                <a:latin typeface="Segoe UI Semibold" panose="020B0702040204020203" pitchFamily="34" charset="0"/>
                <a:cs typeface="Segoe UI Semibold" panose="020B0702040204020203" pitchFamily="34" charset="0"/>
              </a:rPr>
              <a:t>with Viva Amplify and SharePoint News</a:t>
            </a:r>
          </a:p>
        </p:txBody>
      </p:sp>
    </p:spTree>
    <p:extLst>
      <p:ext uri="{BB962C8B-B14F-4D97-AF65-F5344CB8AC3E}">
        <p14:creationId xmlns:p14="http://schemas.microsoft.com/office/powerpoint/2010/main" val="135921822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689E8-093A-51FA-587E-9C836FD1BFAD}"/>
              </a:ext>
            </a:extLst>
          </p:cNvPr>
          <p:cNvSpPr>
            <a:spLocks noGrp="1"/>
          </p:cNvSpPr>
          <p:nvPr>
            <p:ph type="title" idx="4294967295"/>
          </p:nvPr>
        </p:nvSpPr>
        <p:spPr>
          <a:xfrm>
            <a:off x="1174750" y="457200"/>
            <a:ext cx="11017250" cy="554038"/>
          </a:xfrm>
        </p:spPr>
        <p:txBody>
          <a:bodyPr wrap="square" anchor="t">
            <a:normAutofit/>
          </a:bodyPr>
          <a:lstStyle/>
          <a:p>
            <a:r>
              <a:rPr lang="en-US"/>
              <a:t>Simplify and streamline your communications</a:t>
            </a:r>
          </a:p>
        </p:txBody>
      </p:sp>
      <p:sp>
        <p:nvSpPr>
          <p:cNvPr id="5" name="Text Placeholder 4">
            <a:extLst>
              <a:ext uri="{FF2B5EF4-FFF2-40B4-BE49-F238E27FC236}">
                <a16:creationId xmlns:a16="http://schemas.microsoft.com/office/drawing/2014/main" id="{DA599375-F64E-AD41-C44C-2428CBF3DB12}"/>
              </a:ext>
            </a:extLst>
          </p:cNvPr>
          <p:cNvSpPr>
            <a:spLocks noGrp="1"/>
          </p:cNvSpPr>
          <p:nvPr>
            <p:ph sz="quarter" idx="4294967295"/>
          </p:nvPr>
        </p:nvSpPr>
        <p:spPr>
          <a:xfrm>
            <a:off x="1174750" y="1542870"/>
            <a:ext cx="7145338" cy="3951288"/>
          </a:xfrm>
        </p:spPr>
        <p:txBody>
          <a:bodyPr wrap="square">
            <a:normAutofit/>
          </a:bodyPr>
          <a:lstStyle/>
          <a:p>
            <a:pPr marL="0" indent="0">
              <a:lnSpc>
                <a:spcPct val="90000"/>
              </a:lnSpc>
              <a:spcBef>
                <a:spcPts val="0"/>
              </a:spcBef>
              <a:spcAft>
                <a:spcPts val="1800"/>
              </a:spcAft>
              <a:buNone/>
            </a:pPr>
            <a:r>
              <a:rPr lang="en-US" sz="2000"/>
              <a:t>Create campaigns with clear goals and get detailed reporting on performance and engagement.</a:t>
            </a:r>
          </a:p>
          <a:p>
            <a:pPr marL="0" indent="0">
              <a:lnSpc>
                <a:spcPct val="90000"/>
              </a:lnSpc>
              <a:spcBef>
                <a:spcPts val="0"/>
              </a:spcBef>
              <a:spcAft>
                <a:spcPts val="1800"/>
              </a:spcAft>
              <a:buNone/>
            </a:pPr>
            <a:r>
              <a:rPr lang="en-US" sz="2000"/>
              <a:t>Easily select one or more channels to deliver targeted updates and company content to everyone</a:t>
            </a:r>
          </a:p>
          <a:p>
            <a:pPr marL="0" indent="0">
              <a:lnSpc>
                <a:spcPct val="90000"/>
              </a:lnSpc>
              <a:spcBef>
                <a:spcPts val="0"/>
              </a:spcBef>
              <a:spcAft>
                <a:spcPts val="1800"/>
              </a:spcAft>
              <a:buNone/>
            </a:pPr>
            <a:r>
              <a:rPr lang="en-US" sz="2000"/>
              <a:t>Land announcements and news in Viva and popular Microsoft 365 apps including Teams, Outlook, SharePoint and Engage.</a:t>
            </a:r>
          </a:p>
          <a:p>
            <a:pPr marL="0" indent="0">
              <a:lnSpc>
                <a:spcPct val="90000"/>
              </a:lnSpc>
              <a:spcBef>
                <a:spcPts val="0"/>
              </a:spcBef>
              <a:spcAft>
                <a:spcPts val="1800"/>
              </a:spcAft>
              <a:buNone/>
            </a:pPr>
            <a:r>
              <a:rPr lang="en-US" sz="2000"/>
              <a:t>Boost</a:t>
            </a:r>
            <a:r>
              <a:rPr lang="en-US" sz="2000" b="1"/>
              <a:t> </a:t>
            </a:r>
            <a:r>
              <a:rPr lang="en-US" sz="2000"/>
              <a:t>and </a:t>
            </a:r>
            <a:r>
              <a:rPr lang="en-US" sz="2000" i="1"/>
              <a:t>emphasize</a:t>
            </a:r>
            <a:r>
              <a:rPr lang="en-US" sz="2000"/>
              <a:t> critical news to specific groups or the whole company</a:t>
            </a:r>
          </a:p>
          <a:p>
            <a:pPr marL="0" indent="0">
              <a:lnSpc>
                <a:spcPct val="90000"/>
              </a:lnSpc>
              <a:spcBef>
                <a:spcPts val="0"/>
              </a:spcBef>
              <a:spcAft>
                <a:spcPts val="1800"/>
              </a:spcAft>
              <a:buNone/>
            </a:pPr>
            <a:r>
              <a:rPr lang="en-US" sz="2000"/>
              <a:t>Access rich dashboards that help you understand the impact of your communications. </a:t>
            </a:r>
          </a:p>
        </p:txBody>
      </p:sp>
    </p:spTree>
    <p:extLst>
      <p:ext uri="{BB962C8B-B14F-4D97-AF65-F5344CB8AC3E}">
        <p14:creationId xmlns:p14="http://schemas.microsoft.com/office/powerpoint/2010/main" val="143851980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43E78-7435-2E4C-D987-8348F56EDF6E}"/>
              </a:ext>
            </a:extLst>
          </p:cNvPr>
          <p:cNvSpPr>
            <a:spLocks noGrp="1"/>
          </p:cNvSpPr>
          <p:nvPr>
            <p:ph type="title"/>
          </p:nvPr>
        </p:nvSpPr>
        <p:spPr>
          <a:xfrm>
            <a:off x="3359426" y="2861631"/>
            <a:ext cx="7495288" cy="1828193"/>
          </a:xfrm>
        </p:spPr>
        <p:txBody>
          <a:bodyPr/>
          <a:lstStyle/>
          <a:p>
            <a:r>
              <a:rPr lang="en-US"/>
              <a:t>	Build a network of internal champions and influencers who can amplify your message</a:t>
            </a:r>
          </a:p>
        </p:txBody>
      </p:sp>
      <p:sp>
        <p:nvSpPr>
          <p:cNvPr id="3" name="TextBox 2">
            <a:extLst>
              <a:ext uri="{FF2B5EF4-FFF2-40B4-BE49-F238E27FC236}">
                <a16:creationId xmlns:a16="http://schemas.microsoft.com/office/drawing/2014/main" id="{A1852330-E687-1E7A-16C1-28DC45EFD803}"/>
              </a:ext>
            </a:extLst>
          </p:cNvPr>
          <p:cNvSpPr txBox="1"/>
          <p:nvPr/>
        </p:nvSpPr>
        <p:spPr>
          <a:xfrm>
            <a:off x="145122" y="925505"/>
            <a:ext cx="3393583" cy="5293757"/>
          </a:xfrm>
          <a:prstGeom prst="rect">
            <a:avLst/>
          </a:prstGeom>
          <a:noFill/>
        </p:spPr>
        <p:txBody>
          <a:bodyPr wrap="square" lIns="0" tIns="0" rIns="0" bIns="0" rtlCol="0">
            <a:spAutoFit/>
          </a:bodyPr>
          <a:lstStyle/>
          <a:p>
            <a:pPr algn="l"/>
            <a:r>
              <a:rPr lang="en-US" sz="34400">
                <a:solidFill>
                  <a:schemeClr val="accent2">
                    <a:lumMod val="60000"/>
                    <a:lumOff val="40000"/>
                  </a:schemeClr>
                </a:solidFill>
              </a:rPr>
              <a:t>3</a:t>
            </a:r>
          </a:p>
        </p:txBody>
      </p:sp>
    </p:spTree>
    <p:extLst>
      <p:ext uri="{BB962C8B-B14F-4D97-AF65-F5344CB8AC3E}">
        <p14:creationId xmlns:p14="http://schemas.microsoft.com/office/powerpoint/2010/main" val="418823720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689E8-093A-51FA-587E-9C836FD1BFAD}"/>
              </a:ext>
            </a:extLst>
          </p:cNvPr>
          <p:cNvSpPr>
            <a:spLocks noGrp="1"/>
          </p:cNvSpPr>
          <p:nvPr>
            <p:ph type="title"/>
          </p:nvPr>
        </p:nvSpPr>
        <p:spPr/>
        <p:txBody>
          <a:bodyPr/>
          <a:lstStyle/>
          <a:p>
            <a:r>
              <a:rPr lang="en-US" sz="3600" dirty="0"/>
              <a:t>Determining internal </a:t>
            </a:r>
            <a:r>
              <a:rPr lang="en-US" dirty="0"/>
              <a:t>i</a:t>
            </a:r>
            <a:r>
              <a:rPr lang="en-US" sz="3600" dirty="0"/>
              <a:t>nfluencers</a:t>
            </a:r>
            <a:endParaRPr lang="en-US" dirty="0"/>
          </a:p>
        </p:txBody>
      </p:sp>
      <p:sp>
        <p:nvSpPr>
          <p:cNvPr id="4" name="Text Placeholder 3">
            <a:extLst>
              <a:ext uri="{FF2B5EF4-FFF2-40B4-BE49-F238E27FC236}">
                <a16:creationId xmlns:a16="http://schemas.microsoft.com/office/drawing/2014/main" id="{9DBF4446-0AD0-A7DC-B682-ABAEBB006F22}"/>
              </a:ext>
            </a:extLst>
          </p:cNvPr>
          <p:cNvSpPr>
            <a:spLocks noGrp="1"/>
          </p:cNvSpPr>
          <p:nvPr>
            <p:ph type="body" sz="quarter" idx="4294967295"/>
          </p:nvPr>
        </p:nvSpPr>
        <p:spPr>
          <a:xfrm>
            <a:off x="588263" y="1470146"/>
            <a:ext cx="5219700" cy="430212"/>
          </a:xfrm>
        </p:spPr>
        <p:txBody>
          <a:bodyPr/>
          <a:lstStyle/>
          <a:p>
            <a:pPr marL="0" indent="0">
              <a:buNone/>
            </a:pPr>
            <a:r>
              <a:rPr lang="en-US" dirty="0"/>
              <a:t>Quantitative approaches</a:t>
            </a:r>
          </a:p>
        </p:txBody>
      </p:sp>
      <p:sp>
        <p:nvSpPr>
          <p:cNvPr id="5" name="Text Placeholder 4">
            <a:extLst>
              <a:ext uri="{FF2B5EF4-FFF2-40B4-BE49-F238E27FC236}">
                <a16:creationId xmlns:a16="http://schemas.microsoft.com/office/drawing/2014/main" id="{DA599375-F64E-AD41-C44C-2428CBF3DB12}"/>
              </a:ext>
            </a:extLst>
          </p:cNvPr>
          <p:cNvSpPr>
            <a:spLocks noGrp="1"/>
          </p:cNvSpPr>
          <p:nvPr>
            <p:ph type="body" sz="quarter" idx="4294967295"/>
          </p:nvPr>
        </p:nvSpPr>
        <p:spPr>
          <a:xfrm>
            <a:off x="588263" y="2084388"/>
            <a:ext cx="5219700" cy="3940175"/>
          </a:xfrm>
        </p:spPr>
        <p:txBody>
          <a:bodyPr/>
          <a:lstStyle/>
          <a:p>
            <a:pPr marL="0" indent="0">
              <a:spcBef>
                <a:spcPts val="0"/>
              </a:spcBef>
              <a:spcAft>
                <a:spcPts val="1800"/>
              </a:spcAft>
              <a:buNone/>
            </a:pPr>
            <a:r>
              <a:rPr lang="en-US" sz="1600" b="1" dirty="0">
                <a:solidFill>
                  <a:schemeClr val="accent2"/>
                </a:solidFill>
              </a:rPr>
              <a:t>Survey employees: </a:t>
            </a:r>
            <a:r>
              <a:rPr lang="en-US" sz="1600" dirty="0"/>
              <a:t>Use surveys to gather insights on who employees view as inspirational, trustworthy, and influential. This can help pinpoint potential influencers based on peer nominations and perceptions.</a:t>
            </a:r>
            <a:br>
              <a:rPr lang="en-US" sz="1600" dirty="0"/>
            </a:br>
            <a:br>
              <a:rPr lang="en-US" sz="1600" dirty="0"/>
            </a:br>
            <a:r>
              <a:rPr lang="en-US" sz="1600" b="1" dirty="0">
                <a:solidFill>
                  <a:schemeClr val="accent2"/>
                </a:solidFill>
              </a:rPr>
              <a:t>Analyze network connections: </a:t>
            </a:r>
            <a:r>
              <a:rPr lang="en-US" sz="1600" dirty="0"/>
              <a:t>Utilize social network analysis tools to map out communication flows and identify key individuals who are central nodes in the organization’s network, showing who influences information spread.</a:t>
            </a:r>
            <a:br>
              <a:rPr lang="en-US" sz="1600" dirty="0"/>
            </a:br>
            <a:br>
              <a:rPr lang="en-US" sz="1600" dirty="0"/>
            </a:br>
            <a:r>
              <a:rPr lang="en-US" sz="1600" b="1" dirty="0">
                <a:solidFill>
                  <a:schemeClr val="accent2"/>
                </a:solidFill>
              </a:rPr>
              <a:t>Assess engagement metrics: </a:t>
            </a:r>
            <a:r>
              <a:rPr lang="en-US" sz="1600" dirty="0"/>
              <a:t>Review internal digital platforms (like your SharePoint intranets, Viva Engage or other internal social media) to see who has high engagement rates with their content, including likes, comments, and shares.</a:t>
            </a:r>
          </a:p>
        </p:txBody>
      </p:sp>
      <p:sp>
        <p:nvSpPr>
          <p:cNvPr id="6" name="Text Placeholder 5">
            <a:extLst>
              <a:ext uri="{FF2B5EF4-FFF2-40B4-BE49-F238E27FC236}">
                <a16:creationId xmlns:a16="http://schemas.microsoft.com/office/drawing/2014/main" id="{01096A7C-CD9E-BEBE-6B26-9A67D90FE4DA}"/>
              </a:ext>
            </a:extLst>
          </p:cNvPr>
          <p:cNvSpPr>
            <a:spLocks noGrp="1"/>
          </p:cNvSpPr>
          <p:nvPr>
            <p:ph type="body" sz="quarter" idx="4294967295"/>
          </p:nvPr>
        </p:nvSpPr>
        <p:spPr>
          <a:xfrm>
            <a:off x="6384037" y="1468614"/>
            <a:ext cx="5219700" cy="430212"/>
          </a:xfrm>
        </p:spPr>
        <p:txBody>
          <a:bodyPr/>
          <a:lstStyle/>
          <a:p>
            <a:pPr marL="0" indent="0">
              <a:buNone/>
            </a:pPr>
            <a:r>
              <a:rPr lang="en-US" dirty="0"/>
              <a:t>Organizational dynamics</a:t>
            </a:r>
          </a:p>
        </p:txBody>
      </p:sp>
      <p:sp>
        <p:nvSpPr>
          <p:cNvPr id="3" name="Text Placeholder 2">
            <a:extLst>
              <a:ext uri="{FF2B5EF4-FFF2-40B4-BE49-F238E27FC236}">
                <a16:creationId xmlns:a16="http://schemas.microsoft.com/office/drawing/2014/main" id="{B9BA4758-1607-9092-37A1-FAE902DF805E}"/>
              </a:ext>
            </a:extLst>
          </p:cNvPr>
          <p:cNvSpPr>
            <a:spLocks noGrp="1"/>
          </p:cNvSpPr>
          <p:nvPr>
            <p:ph type="body" sz="quarter" idx="4294967295"/>
          </p:nvPr>
        </p:nvSpPr>
        <p:spPr>
          <a:xfrm>
            <a:off x="6384037" y="2084388"/>
            <a:ext cx="5219700" cy="2511425"/>
          </a:xfrm>
        </p:spPr>
        <p:txBody>
          <a:bodyPr/>
          <a:lstStyle/>
          <a:p>
            <a:pPr marL="0" indent="0">
              <a:buNone/>
            </a:pPr>
            <a:r>
              <a:rPr lang="en-US" sz="1600" b="1" dirty="0">
                <a:solidFill>
                  <a:schemeClr val="accent2"/>
                </a:solidFill>
              </a:rPr>
              <a:t>Consult with managers: </a:t>
            </a:r>
            <a:r>
              <a:rPr lang="en-US" sz="1600" dirty="0"/>
              <a:t>Engage with department heads and managers to learn about team dynamics and identify individuals who naturally lead or influence their peers, often evident through their leadership in team meetings or projects.</a:t>
            </a:r>
            <a:br>
              <a:rPr lang="en-US" sz="1600" dirty="0"/>
            </a:br>
            <a:endParaRPr lang="en-US" sz="1600" dirty="0"/>
          </a:p>
          <a:p>
            <a:pPr marL="0" indent="0">
              <a:buNone/>
            </a:pPr>
            <a:r>
              <a:rPr lang="en-US" sz="1600" b="1" dirty="0">
                <a:solidFill>
                  <a:schemeClr val="accent2"/>
                </a:solidFill>
              </a:rPr>
              <a:t>Monitor project leaders: </a:t>
            </a:r>
            <a:r>
              <a:rPr lang="en-US" sz="1600" dirty="0"/>
              <a:t>Track the visibility and impact of employees leading important projects or change initiatives, as these individuals often gain cross-functional recognition and can influence a broader audience.</a:t>
            </a:r>
          </a:p>
        </p:txBody>
      </p:sp>
    </p:spTree>
    <p:extLst>
      <p:ext uri="{BB962C8B-B14F-4D97-AF65-F5344CB8AC3E}">
        <p14:creationId xmlns:p14="http://schemas.microsoft.com/office/powerpoint/2010/main" val="89504161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43E78-7435-2E4C-D987-8348F56EDF6E}"/>
              </a:ext>
            </a:extLst>
          </p:cNvPr>
          <p:cNvSpPr>
            <a:spLocks noGrp="1"/>
          </p:cNvSpPr>
          <p:nvPr>
            <p:ph type="title"/>
          </p:nvPr>
        </p:nvSpPr>
        <p:spPr>
          <a:xfrm>
            <a:off x="3637721" y="3206638"/>
            <a:ext cx="6346735" cy="1218795"/>
          </a:xfrm>
        </p:spPr>
        <p:txBody>
          <a:bodyPr/>
          <a:lstStyle/>
          <a:p>
            <a:r>
              <a:rPr lang="en-US"/>
              <a:t>Foster a culture of feedback and learning that helps you improve</a:t>
            </a:r>
          </a:p>
        </p:txBody>
      </p:sp>
      <p:sp>
        <p:nvSpPr>
          <p:cNvPr id="3" name="TextBox 2">
            <a:extLst>
              <a:ext uri="{FF2B5EF4-FFF2-40B4-BE49-F238E27FC236}">
                <a16:creationId xmlns:a16="http://schemas.microsoft.com/office/drawing/2014/main" id="{ECE2D3E3-3DD7-A880-5EBD-8C522210A02C}"/>
              </a:ext>
            </a:extLst>
          </p:cNvPr>
          <p:cNvSpPr txBox="1"/>
          <p:nvPr/>
        </p:nvSpPr>
        <p:spPr>
          <a:xfrm>
            <a:off x="145122" y="925505"/>
            <a:ext cx="3393583" cy="5293757"/>
          </a:xfrm>
          <a:prstGeom prst="rect">
            <a:avLst/>
          </a:prstGeom>
          <a:noFill/>
        </p:spPr>
        <p:txBody>
          <a:bodyPr wrap="square" lIns="0" tIns="0" rIns="0" bIns="0" rtlCol="0">
            <a:spAutoFit/>
          </a:bodyPr>
          <a:lstStyle/>
          <a:p>
            <a:pPr algn="l"/>
            <a:r>
              <a:rPr lang="en-US" sz="34400">
                <a:solidFill>
                  <a:schemeClr val="accent2">
                    <a:lumMod val="60000"/>
                    <a:lumOff val="40000"/>
                  </a:schemeClr>
                </a:solidFill>
              </a:rPr>
              <a:t>4</a:t>
            </a:r>
          </a:p>
        </p:txBody>
      </p:sp>
    </p:spTree>
    <p:extLst>
      <p:ext uri="{BB962C8B-B14F-4D97-AF65-F5344CB8AC3E}">
        <p14:creationId xmlns:p14="http://schemas.microsoft.com/office/powerpoint/2010/main" val="20759991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C34A2A-3495-9B31-A1CB-D22224CDB53D}"/>
              </a:ext>
            </a:extLst>
          </p:cNvPr>
          <p:cNvSpPr>
            <a:spLocks noGrp="1"/>
          </p:cNvSpPr>
          <p:nvPr>
            <p:ph type="title"/>
          </p:nvPr>
        </p:nvSpPr>
        <p:spPr/>
        <p:txBody>
          <a:bodyPr/>
          <a:lstStyle/>
          <a:p>
            <a:pPr>
              <a:lnSpc>
                <a:spcPct val="100000"/>
              </a:lnSpc>
            </a:pPr>
            <a:r>
              <a:rPr lang="en-US" sz="3600">
                <a:latin typeface="Segoe UI Semibold" panose="020B0702040204020203" pitchFamily="34" charset="0"/>
                <a:cs typeface="Segoe UI Semibold" panose="020B0702040204020203" pitchFamily="34" charset="0"/>
              </a:rPr>
              <a:t>Gaps in two-way dialogue</a:t>
            </a:r>
          </a:p>
        </p:txBody>
      </p:sp>
      <p:sp>
        <p:nvSpPr>
          <p:cNvPr id="605" name="Title 1">
            <a:extLst>
              <a:ext uri="{FF2B5EF4-FFF2-40B4-BE49-F238E27FC236}">
                <a16:creationId xmlns:a16="http://schemas.microsoft.com/office/drawing/2014/main" id="{D024D8E6-E7DD-462D-A86F-0348045609B5}"/>
              </a:ext>
            </a:extLst>
          </p:cNvPr>
          <p:cNvSpPr txBox="1">
            <a:spLocks/>
          </p:cNvSpPr>
          <p:nvPr/>
        </p:nvSpPr>
        <p:spPr>
          <a:xfrm>
            <a:off x="3056546" y="2569608"/>
            <a:ext cx="1354173" cy="815608"/>
          </a:xfrm>
          <a:prstGeom prst="rect">
            <a:avLst/>
          </a:prstGeom>
          <a:noFill/>
        </p:spPr>
        <p:txBody>
          <a:bodyPr vert="horz" wrap="square" lIns="0" tIns="0" rIns="0" bIns="0" rtlCol="0" anchor="ctr" anchorCtr="0">
            <a:spAutoFit/>
          </a:bodyPr>
          <a:lstStyle>
            <a:defPPr>
              <a:defRPr lang="en-US"/>
            </a:defPPr>
            <a:lvl1pPr>
              <a:defRPr sz="5300" spc="-50">
                <a:ln w="3175">
                  <a:noFill/>
                </a:ln>
                <a:gradFill>
                  <a:gsLst>
                    <a:gs pos="90000">
                      <a:schemeClr val="accent5"/>
                    </a:gs>
                    <a:gs pos="10000">
                      <a:srgbClr val="1CD278"/>
                    </a:gs>
                  </a:gsLst>
                  <a:lin ang="14400000" scaled="0"/>
                </a:gradFill>
                <a:latin typeface="Segoe UI Semilight"/>
                <a:cs typeface="Segoe UI Semiligh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gradFill>
                  <a:gsLst>
                    <a:gs pos="90000">
                      <a:srgbClr val="225B62"/>
                    </a:gs>
                    <a:gs pos="10000">
                      <a:srgbClr val="1CD278"/>
                    </a:gs>
                  </a:gsLst>
                  <a:lin ang="14400000" scaled="0"/>
                </a:gradFill>
              </a:rPr>
              <a:t>9</a:t>
            </a:r>
            <a:r>
              <a:rPr kumimoji="0" lang="en-US" sz="5300" b="0" i="0" u="none" strike="noStrike" kern="1200" cap="none" spc="-50" normalizeH="0" baseline="0" noProof="0">
                <a:ln w="3175">
                  <a:noFill/>
                </a:ln>
                <a:gradFill>
                  <a:gsLst>
                    <a:gs pos="90000">
                      <a:srgbClr val="225B62"/>
                    </a:gs>
                    <a:gs pos="10000">
                      <a:srgbClr val="1CD278"/>
                    </a:gs>
                  </a:gsLst>
                  <a:lin ang="14400000" scaled="0"/>
                </a:gradFill>
                <a:effectLst/>
                <a:uLnTx/>
                <a:uFillTx/>
                <a:latin typeface="Segoe UI Semilight"/>
                <a:ea typeface="+mn-ea"/>
                <a:cs typeface="Segoe UI Semilight"/>
              </a:rPr>
              <a:t>7</a:t>
            </a:r>
            <a:r>
              <a:rPr kumimoji="0" lang="en-US" sz="5300" b="0" i="0" u="none" strike="noStrike" kern="1200" cap="none" spc="-50" normalizeH="0" baseline="30000" noProof="0">
                <a:ln w="3175">
                  <a:noFill/>
                </a:ln>
                <a:gradFill>
                  <a:gsLst>
                    <a:gs pos="90000">
                      <a:srgbClr val="225B62"/>
                    </a:gs>
                    <a:gs pos="10000">
                      <a:srgbClr val="1CD278"/>
                    </a:gs>
                  </a:gsLst>
                  <a:lin ang="14400000" scaled="0"/>
                </a:gradFill>
                <a:effectLst/>
                <a:uLnTx/>
                <a:uFillTx/>
                <a:latin typeface="Segoe UI Semilight"/>
                <a:ea typeface="+mn-ea"/>
                <a:cs typeface="Segoe UI Semilight"/>
              </a:rPr>
              <a:t>%</a:t>
            </a:r>
          </a:p>
        </p:txBody>
      </p:sp>
      <p:sp>
        <p:nvSpPr>
          <p:cNvPr id="92" name="TextBox 91">
            <a:extLst>
              <a:ext uri="{FF2B5EF4-FFF2-40B4-BE49-F238E27FC236}">
                <a16:creationId xmlns:a16="http://schemas.microsoft.com/office/drawing/2014/main" id="{48187BB4-72CE-49B8-A6EB-C5C4101949F3}"/>
              </a:ext>
            </a:extLst>
          </p:cNvPr>
          <p:cNvSpPr txBox="1"/>
          <p:nvPr/>
        </p:nvSpPr>
        <p:spPr>
          <a:xfrm>
            <a:off x="2247408" y="4348401"/>
            <a:ext cx="2972448" cy="1231106"/>
          </a:xfrm>
          <a:prstGeom prst="rect">
            <a:avLst/>
          </a:prstGeom>
          <a:noFill/>
        </p:spPr>
        <p:txBody>
          <a:bodyPr wrap="square" lIns="0" tIns="0" rIns="0" bIns="0" rtlCol="0" anchor="t" anchorCtr="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4">
                    <a:lumMod val="75000"/>
                  </a:schemeClr>
                </a:solidFill>
                <a:effectLst/>
                <a:uLnTx/>
                <a:uFillTx/>
                <a:latin typeface="Segoe UI"/>
                <a:ea typeface="+mn-ea"/>
                <a:cs typeface="+mn-cs"/>
              </a:rPr>
              <a:t>of managers say that </a:t>
            </a:r>
            <a:r>
              <a:rPr kumimoji="0" lang="en-US" sz="2000" b="0" i="1" strike="noStrike" kern="1200" cap="none" spc="0" normalizeH="0" baseline="0" noProof="0">
                <a:ln>
                  <a:noFill/>
                </a:ln>
                <a:solidFill>
                  <a:schemeClr val="accent4">
                    <a:lumMod val="75000"/>
                  </a:schemeClr>
                </a:solidFill>
                <a:effectLst/>
                <a:uLnTx/>
                <a:uFillTx/>
                <a:latin typeface="Segoe UI"/>
                <a:ea typeface="+mn-ea"/>
                <a:cs typeface="+mn-cs"/>
              </a:rPr>
              <a:t>frequently</a:t>
            </a:r>
            <a:r>
              <a:rPr kumimoji="0" lang="en-US" sz="2000" b="0" i="0" u="none" strike="noStrike" kern="1200" cap="none" spc="0" normalizeH="0" baseline="0" noProof="0">
                <a:ln>
                  <a:noFill/>
                </a:ln>
                <a:solidFill>
                  <a:schemeClr val="accent4">
                    <a:lumMod val="75000"/>
                  </a:schemeClr>
                </a:solidFill>
                <a:effectLst/>
                <a:uLnTx/>
                <a:uFillTx/>
                <a:latin typeface="Segoe UI"/>
                <a:ea typeface="+mn-ea"/>
                <a:cs typeface="+mn-cs"/>
              </a:rPr>
              <a:t> asking for employee perspectives is important</a:t>
            </a:r>
          </a:p>
        </p:txBody>
      </p:sp>
      <p:sp>
        <p:nvSpPr>
          <p:cNvPr id="608" name="Title 1">
            <a:extLst>
              <a:ext uri="{FF2B5EF4-FFF2-40B4-BE49-F238E27FC236}">
                <a16:creationId xmlns:a16="http://schemas.microsoft.com/office/drawing/2014/main" id="{6E20F365-B102-4172-8856-4480BD6570E2}"/>
              </a:ext>
            </a:extLst>
          </p:cNvPr>
          <p:cNvSpPr txBox="1">
            <a:spLocks/>
          </p:cNvSpPr>
          <p:nvPr/>
        </p:nvSpPr>
        <p:spPr>
          <a:xfrm>
            <a:off x="7780435" y="2569608"/>
            <a:ext cx="1355869" cy="815608"/>
          </a:xfrm>
          <a:prstGeom prst="rect">
            <a:avLst/>
          </a:prstGeom>
          <a:noFill/>
        </p:spPr>
        <p:txBody>
          <a:bodyPr vert="horz" wrap="square" lIns="0" tIns="0" rIns="0" bIns="0" rtlCol="0" anchor="ctr" anchorCtr="0">
            <a:spAutoFit/>
          </a:bodyPr>
          <a:lstStyle>
            <a:defPPr>
              <a:defRPr lang="en-US"/>
            </a:defPPr>
            <a:lvl1pPr>
              <a:defRPr sz="5300" spc="-50">
                <a:ln w="3175">
                  <a:noFill/>
                </a:ln>
                <a:gradFill>
                  <a:gsLst>
                    <a:gs pos="90000">
                      <a:schemeClr val="accent5"/>
                    </a:gs>
                    <a:gs pos="10000">
                      <a:srgbClr val="1CD278"/>
                    </a:gs>
                  </a:gsLst>
                  <a:lin ang="14400000" scaled="0"/>
                </a:gradFill>
                <a:latin typeface="Segoe UI Semilight"/>
                <a:cs typeface="Segoe UI Semiligh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300" b="0" i="0" u="none" strike="noStrike" kern="1200" cap="none" spc="-50" normalizeH="0" baseline="0" noProof="0">
                <a:ln w="3175">
                  <a:noFill/>
                </a:ln>
                <a:gradFill>
                  <a:gsLst>
                    <a:gs pos="90000">
                      <a:srgbClr val="225B62"/>
                    </a:gs>
                    <a:gs pos="10000">
                      <a:srgbClr val="1CD278"/>
                    </a:gs>
                  </a:gsLst>
                  <a:lin ang="14400000" scaled="0"/>
                </a:gradFill>
                <a:effectLst/>
                <a:uLnTx/>
                <a:uFillTx/>
                <a:latin typeface="Segoe UI Semilight"/>
                <a:ea typeface="+mn-ea"/>
                <a:cs typeface="Segoe UI Semilight"/>
              </a:rPr>
              <a:t>84</a:t>
            </a:r>
            <a:r>
              <a:rPr kumimoji="0" lang="en-US" sz="5300" b="0" i="0" u="none" strike="noStrike" kern="1200" cap="none" spc="-50" normalizeH="0" baseline="30000" noProof="0">
                <a:ln w="3175">
                  <a:noFill/>
                </a:ln>
                <a:gradFill>
                  <a:gsLst>
                    <a:gs pos="90000">
                      <a:srgbClr val="225B62"/>
                    </a:gs>
                    <a:gs pos="10000">
                      <a:srgbClr val="1CD278"/>
                    </a:gs>
                  </a:gsLst>
                  <a:lin ang="14400000" scaled="0"/>
                </a:gradFill>
                <a:effectLst/>
                <a:uLnTx/>
                <a:uFillTx/>
                <a:latin typeface="Segoe UI Semilight"/>
                <a:ea typeface="+mn-ea"/>
                <a:cs typeface="Segoe UI Semilight"/>
              </a:rPr>
              <a:t>%</a:t>
            </a:r>
          </a:p>
        </p:txBody>
      </p:sp>
      <p:sp>
        <p:nvSpPr>
          <p:cNvPr id="140" name="TextBox 139">
            <a:extLst>
              <a:ext uri="{FF2B5EF4-FFF2-40B4-BE49-F238E27FC236}">
                <a16:creationId xmlns:a16="http://schemas.microsoft.com/office/drawing/2014/main" id="{D6ED8602-5A10-48E3-8A8B-F9A9E223FA5C}"/>
              </a:ext>
            </a:extLst>
          </p:cNvPr>
          <p:cNvSpPr txBox="1"/>
          <p:nvPr/>
        </p:nvSpPr>
        <p:spPr>
          <a:xfrm>
            <a:off x="6972145" y="4348401"/>
            <a:ext cx="2972448" cy="1538883"/>
          </a:xfrm>
          <a:prstGeom prst="rect">
            <a:avLst/>
          </a:prstGeom>
          <a:noFill/>
        </p:spPr>
        <p:txBody>
          <a:bodyPr wrap="square" lIns="0" tIns="0" rIns="0" bIns="0" rtlCol="0" anchor="t" anchorCtr="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2000">
                <a:solidFill>
                  <a:schemeClr val="accent4">
                    <a:lumMod val="75000"/>
                  </a:schemeClr>
                </a:solidFill>
                <a:latin typeface="Segoe UI"/>
              </a:rPr>
              <a:t>o</a:t>
            </a:r>
            <a:r>
              <a:rPr kumimoji="0" lang="en-US" sz="2000" b="0" i="0" u="none" strike="noStrike" kern="1200" cap="none" spc="0" normalizeH="0" baseline="0" noProof="0">
                <a:ln>
                  <a:noFill/>
                </a:ln>
                <a:solidFill>
                  <a:schemeClr val="accent4">
                    <a:lumMod val="75000"/>
                  </a:schemeClr>
                </a:solidFill>
                <a:effectLst/>
                <a:uLnTx/>
                <a:uFillTx/>
                <a:latin typeface="Segoe UI"/>
                <a:ea typeface="+mn-ea"/>
                <a:cs typeface="+mn-cs"/>
              </a:rPr>
              <a:t>f managers say there are some challenges with two-way feedback between them and their teams</a:t>
            </a:r>
          </a:p>
        </p:txBody>
      </p:sp>
      <p:graphicFrame>
        <p:nvGraphicFramePr>
          <p:cNvPr id="603" name="Chart 602">
            <a:extLst>
              <a:ext uri="{FF2B5EF4-FFF2-40B4-BE49-F238E27FC236}">
                <a16:creationId xmlns:a16="http://schemas.microsoft.com/office/drawing/2014/main" id="{AE9131F4-3DEE-4016-B931-DB251BD0C7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57368752"/>
              </p:ext>
            </p:extLst>
          </p:nvPr>
        </p:nvGraphicFramePr>
        <p:xfrm>
          <a:off x="2362032" y="1605812"/>
          <a:ext cx="27432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07" name="Chart 606">
            <a:extLst>
              <a:ext uri="{FF2B5EF4-FFF2-40B4-BE49-F238E27FC236}">
                <a16:creationId xmlns:a16="http://schemas.microsoft.com/office/drawing/2014/main" id="{8D5C1A04-4280-41CA-B97D-6B7F647BAFD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49933841"/>
              </p:ext>
            </p:extLst>
          </p:nvPr>
        </p:nvGraphicFramePr>
        <p:xfrm>
          <a:off x="7086769" y="1605812"/>
          <a:ext cx="27432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6867DD96-5151-3972-FB2B-50BCCBC8CA9C}"/>
              </a:ext>
            </a:extLst>
          </p:cNvPr>
          <p:cNvSpPr txBox="1"/>
          <p:nvPr/>
        </p:nvSpPr>
        <p:spPr>
          <a:xfrm>
            <a:off x="584200" y="6269038"/>
            <a:ext cx="5511800" cy="588961"/>
          </a:xfrm>
          <a:prstGeom prst="rect">
            <a:avLst/>
          </a:prstGeom>
          <a:noFill/>
        </p:spPr>
        <p:txBody>
          <a:bodyPr wrap="square" lIns="0" tIns="0" rIns="0" bIns="0" rtlCol="0" anchor="ctr">
            <a:noAutofit/>
          </a:bodyPr>
          <a:lstStyle/>
          <a:p>
            <a:pPr algn="l"/>
            <a:r>
              <a:rPr lang="en-US" sz="1000"/>
              <a:t>Source: Work Trends Index (n=20,006)</a:t>
            </a:r>
          </a:p>
        </p:txBody>
      </p:sp>
    </p:spTree>
    <p:extLst>
      <p:ext uri="{BB962C8B-B14F-4D97-AF65-F5344CB8AC3E}">
        <p14:creationId xmlns:p14="http://schemas.microsoft.com/office/powerpoint/2010/main" val="386285639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43E78-7435-2E4C-D987-8348F56EDF6E}"/>
              </a:ext>
            </a:extLst>
          </p:cNvPr>
          <p:cNvSpPr>
            <a:spLocks noGrp="1"/>
          </p:cNvSpPr>
          <p:nvPr>
            <p:ph type="title"/>
          </p:nvPr>
        </p:nvSpPr>
        <p:spPr>
          <a:xfrm>
            <a:off x="3332922" y="3352412"/>
            <a:ext cx="6452752" cy="1218795"/>
          </a:xfrm>
        </p:spPr>
        <p:txBody>
          <a:bodyPr/>
          <a:lstStyle/>
          <a:p>
            <a:r>
              <a:rPr lang="en-US"/>
              <a:t> Develop a distinctive and compelling voice</a:t>
            </a:r>
          </a:p>
        </p:txBody>
      </p:sp>
      <p:sp>
        <p:nvSpPr>
          <p:cNvPr id="3" name="TextBox 2">
            <a:extLst>
              <a:ext uri="{FF2B5EF4-FFF2-40B4-BE49-F238E27FC236}">
                <a16:creationId xmlns:a16="http://schemas.microsoft.com/office/drawing/2014/main" id="{7190924A-DF7A-0B9D-9B5A-0EAF96A08B27}"/>
              </a:ext>
            </a:extLst>
          </p:cNvPr>
          <p:cNvSpPr txBox="1"/>
          <p:nvPr/>
        </p:nvSpPr>
        <p:spPr>
          <a:xfrm>
            <a:off x="145122" y="925505"/>
            <a:ext cx="3393583" cy="5293757"/>
          </a:xfrm>
          <a:prstGeom prst="rect">
            <a:avLst/>
          </a:prstGeom>
          <a:noFill/>
        </p:spPr>
        <p:txBody>
          <a:bodyPr wrap="square" lIns="0" tIns="0" rIns="0" bIns="0" rtlCol="0">
            <a:spAutoFit/>
          </a:bodyPr>
          <a:lstStyle/>
          <a:p>
            <a:pPr algn="l"/>
            <a:r>
              <a:rPr lang="en-US" sz="34400">
                <a:solidFill>
                  <a:schemeClr val="accent2">
                    <a:lumMod val="60000"/>
                    <a:lumOff val="40000"/>
                  </a:schemeClr>
                </a:solidFill>
              </a:rPr>
              <a:t>5</a:t>
            </a:r>
          </a:p>
        </p:txBody>
      </p:sp>
    </p:spTree>
    <p:extLst>
      <p:ext uri="{BB962C8B-B14F-4D97-AF65-F5344CB8AC3E}">
        <p14:creationId xmlns:p14="http://schemas.microsoft.com/office/powerpoint/2010/main" val="177198716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5C94E-ABA9-2736-6FC9-CBE80268491E}"/>
              </a:ext>
            </a:extLst>
          </p:cNvPr>
          <p:cNvSpPr>
            <a:spLocks noGrp="1"/>
          </p:cNvSpPr>
          <p:nvPr>
            <p:ph type="title"/>
          </p:nvPr>
        </p:nvSpPr>
        <p:spPr/>
        <p:txBody>
          <a:bodyPr/>
          <a:lstStyle/>
          <a:p>
            <a:r>
              <a:rPr lang="en-US">
                <a:cs typeface="Segoe UI Light" panose="020B0502040204020203" pitchFamily="34" charset="0"/>
              </a:rPr>
              <a:t>Why employee voices matter</a:t>
            </a:r>
            <a:br>
              <a:rPr lang="en-US" b="1">
                <a:solidFill>
                  <a:srgbClr val="435CBD"/>
                </a:solidFill>
                <a:latin typeface="Segoe UI Light" panose="020B0502040204020203" pitchFamily="34" charset="0"/>
                <a:cs typeface="Segoe UI Light" panose="020B0502040204020203" pitchFamily="34" charset="0"/>
              </a:rPr>
            </a:br>
            <a:endParaRPr lang="en-US"/>
          </a:p>
        </p:txBody>
      </p:sp>
      <p:sp>
        <p:nvSpPr>
          <p:cNvPr id="160" name="Rectangle 159">
            <a:extLst>
              <a:ext uri="{FF2B5EF4-FFF2-40B4-BE49-F238E27FC236}">
                <a16:creationId xmlns:a16="http://schemas.microsoft.com/office/drawing/2014/main" id="{25E6A0EB-DB8F-41D4-8A47-4397F007B5C3}"/>
              </a:ext>
            </a:extLst>
          </p:cNvPr>
          <p:cNvSpPr/>
          <p:nvPr/>
        </p:nvSpPr>
        <p:spPr>
          <a:xfrm>
            <a:off x="584569" y="1140184"/>
            <a:ext cx="5993949" cy="369332"/>
          </a:xfrm>
          <a:prstGeom prst="rect">
            <a:avLst/>
          </a:prstGeom>
        </p:spPr>
        <p:txBody>
          <a:bodyPr wrap="square">
            <a:spAutoFit/>
          </a:bodyPr>
          <a:lstStyle/>
          <a:p>
            <a:r>
              <a:rPr lang="en-US" sz="1800">
                <a:solidFill>
                  <a:schemeClr val="accent4">
                    <a:lumMod val="75000"/>
                  </a:schemeClr>
                </a:solidFill>
                <a:latin typeface="Arial" panose="020B0604020202020204" pitchFamily="34" charset="0"/>
              </a:rPr>
              <a:t>Percent who rate each source as very/extremely credible</a:t>
            </a:r>
            <a:endParaRPr lang="en-US">
              <a:solidFill>
                <a:schemeClr val="accent4">
                  <a:lumMod val="75000"/>
                </a:schemeClr>
              </a:solidFill>
            </a:endParaRPr>
          </a:p>
        </p:txBody>
      </p:sp>
      <p:sp>
        <p:nvSpPr>
          <p:cNvPr id="94" name="Rectangle 93">
            <a:extLst>
              <a:ext uri="{FF2B5EF4-FFF2-40B4-BE49-F238E27FC236}">
                <a16:creationId xmlns:a16="http://schemas.microsoft.com/office/drawing/2014/main" id="{30B75D04-F8D5-490B-90CB-51A366C68B13}"/>
              </a:ext>
            </a:extLst>
          </p:cNvPr>
          <p:cNvSpPr/>
          <p:nvPr/>
        </p:nvSpPr>
        <p:spPr>
          <a:xfrm>
            <a:off x="188648" y="6507819"/>
            <a:ext cx="7692641" cy="261610"/>
          </a:xfrm>
          <a:prstGeom prst="rect">
            <a:avLst/>
          </a:prstGeom>
        </p:spPr>
        <p:txBody>
          <a:bodyPr wrap="square">
            <a:spAutoFit/>
          </a:bodyPr>
          <a:lstStyle/>
          <a:p>
            <a:r>
              <a:rPr lang="en-US" sz="1100" b="1"/>
              <a:t>2021 Edelman Trust Barometer. </a:t>
            </a:r>
            <a:endParaRPr lang="en-US" sz="1100"/>
          </a:p>
        </p:txBody>
      </p:sp>
      <p:grpSp>
        <p:nvGrpSpPr>
          <p:cNvPr id="51" name="Group 50">
            <a:extLst>
              <a:ext uri="{FF2B5EF4-FFF2-40B4-BE49-F238E27FC236}">
                <a16:creationId xmlns:a16="http://schemas.microsoft.com/office/drawing/2014/main" id="{A5C9AC96-CE25-40CE-BADB-1CBFF32A1DE7}"/>
              </a:ext>
              <a:ext uri="{C183D7F6-B498-43B3-948B-1728B52AA6E4}">
                <adec:decorative xmlns:adec="http://schemas.microsoft.com/office/drawing/2017/decorative" val="1"/>
              </a:ext>
            </a:extLst>
          </p:cNvPr>
          <p:cNvGrpSpPr/>
          <p:nvPr/>
        </p:nvGrpSpPr>
        <p:grpSpPr>
          <a:xfrm>
            <a:off x="2104929" y="2889341"/>
            <a:ext cx="845588" cy="3119455"/>
            <a:chOff x="1452913" y="2889341"/>
            <a:chExt cx="845588" cy="3119455"/>
          </a:xfrm>
        </p:grpSpPr>
        <p:sp>
          <p:nvSpPr>
            <p:cNvPr id="33" name="TextBox 32">
              <a:extLst>
                <a:ext uri="{FF2B5EF4-FFF2-40B4-BE49-F238E27FC236}">
                  <a16:creationId xmlns:a16="http://schemas.microsoft.com/office/drawing/2014/main" id="{CBF7B658-E93B-49DE-8AB0-191140EFB3EB}"/>
                </a:ext>
              </a:extLst>
            </p:cNvPr>
            <p:cNvSpPr txBox="1"/>
            <p:nvPr/>
          </p:nvSpPr>
          <p:spPr>
            <a:xfrm>
              <a:off x="1452913" y="5670242"/>
              <a:ext cx="845588" cy="338554"/>
            </a:xfrm>
            <a:prstGeom prst="rect">
              <a:avLst/>
            </a:prstGeom>
            <a:noFill/>
          </p:spPr>
          <p:txBody>
            <a:bodyPr wrap="square" lIns="0" tIns="0" rIns="0" bIns="0" rtlCol="0">
              <a:spAutoFit/>
            </a:bodyPr>
            <a:lstStyle/>
            <a:p>
              <a:pPr algn="ctr"/>
              <a:r>
                <a:rPr lang="en-US" sz="1100">
                  <a:gradFill>
                    <a:gsLst>
                      <a:gs pos="2917">
                        <a:schemeClr val="tx1"/>
                      </a:gs>
                      <a:gs pos="30000">
                        <a:schemeClr val="tx1"/>
                      </a:gs>
                    </a:gsLst>
                    <a:lin ang="5400000" scaled="0"/>
                  </a:gradFill>
                </a:rPr>
                <a:t>Academic expert</a:t>
              </a:r>
            </a:p>
          </p:txBody>
        </p:sp>
        <p:grpSp>
          <p:nvGrpSpPr>
            <p:cNvPr id="46" name="Group 45">
              <a:extLst>
                <a:ext uri="{FF2B5EF4-FFF2-40B4-BE49-F238E27FC236}">
                  <a16:creationId xmlns:a16="http://schemas.microsoft.com/office/drawing/2014/main" id="{B8360A68-72C9-4AA0-935A-50D12CBD059B}"/>
                </a:ext>
              </a:extLst>
            </p:cNvPr>
            <p:cNvGrpSpPr/>
            <p:nvPr/>
          </p:nvGrpSpPr>
          <p:grpSpPr>
            <a:xfrm>
              <a:off x="1642469" y="2889341"/>
              <a:ext cx="466478" cy="2593967"/>
              <a:chOff x="1642469" y="2523113"/>
              <a:chExt cx="466478" cy="2593967"/>
            </a:xfrm>
          </p:grpSpPr>
          <p:sp>
            <p:nvSpPr>
              <p:cNvPr id="6" name="Rectangle 5">
                <a:extLst>
                  <a:ext uri="{FF2B5EF4-FFF2-40B4-BE49-F238E27FC236}">
                    <a16:creationId xmlns:a16="http://schemas.microsoft.com/office/drawing/2014/main" id="{EF81AAD3-0EC7-462D-98BF-6A92C043B3A9}"/>
                  </a:ext>
                </a:extLst>
              </p:cNvPr>
              <p:cNvSpPr/>
              <p:nvPr/>
            </p:nvSpPr>
            <p:spPr bwMode="auto">
              <a:xfrm>
                <a:off x="1745329" y="2839404"/>
                <a:ext cx="308716" cy="2277676"/>
              </a:xfrm>
              <a:prstGeom prst="rect">
                <a:avLst/>
              </a:prstGeom>
              <a:solidFill>
                <a:schemeClr val="tx1">
                  <a:lumMod val="90000"/>
                  <a:lumOff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9" name="TextBox 18">
                <a:extLst>
                  <a:ext uri="{FF2B5EF4-FFF2-40B4-BE49-F238E27FC236}">
                    <a16:creationId xmlns:a16="http://schemas.microsoft.com/office/drawing/2014/main" id="{B4816CB1-D771-47F1-8F88-75ECF173D0BE}"/>
                  </a:ext>
                </a:extLst>
              </p:cNvPr>
              <p:cNvSpPr txBox="1"/>
              <p:nvPr/>
            </p:nvSpPr>
            <p:spPr>
              <a:xfrm>
                <a:off x="1642469" y="2523113"/>
                <a:ext cx="466478" cy="276999"/>
              </a:xfrm>
              <a:prstGeom prst="rect">
                <a:avLst/>
              </a:prstGeom>
              <a:noFill/>
            </p:spPr>
            <p:txBody>
              <a:bodyPr wrap="square" lIns="0" tIns="0" rIns="0" bIns="0" rtlCol="0">
                <a:spAutoFit/>
              </a:bodyPr>
              <a:lstStyle/>
              <a:p>
                <a:pPr algn="ctr"/>
                <a:r>
                  <a:rPr lang="en-US" sz="1800">
                    <a:gradFill>
                      <a:gsLst>
                        <a:gs pos="2917">
                          <a:schemeClr val="tx1"/>
                        </a:gs>
                        <a:gs pos="30000">
                          <a:schemeClr val="tx1"/>
                        </a:gs>
                      </a:gsLst>
                      <a:lin ang="5400000" scaled="0"/>
                    </a:gradFill>
                  </a:rPr>
                  <a:t>59</a:t>
                </a:r>
              </a:p>
            </p:txBody>
          </p:sp>
        </p:grpSp>
      </p:grpSp>
      <p:grpSp>
        <p:nvGrpSpPr>
          <p:cNvPr id="52" name="Group 51">
            <a:extLst>
              <a:ext uri="{FF2B5EF4-FFF2-40B4-BE49-F238E27FC236}">
                <a16:creationId xmlns:a16="http://schemas.microsoft.com/office/drawing/2014/main" id="{96BC42D2-6F38-4D4D-8CF1-78B936634828}"/>
              </a:ext>
              <a:ext uri="{C183D7F6-B498-43B3-948B-1728B52AA6E4}">
                <adec:decorative xmlns:adec="http://schemas.microsoft.com/office/drawing/2017/decorative" val="1"/>
              </a:ext>
            </a:extLst>
          </p:cNvPr>
          <p:cNvGrpSpPr/>
          <p:nvPr/>
        </p:nvGrpSpPr>
        <p:grpSpPr>
          <a:xfrm>
            <a:off x="3207620" y="3024912"/>
            <a:ext cx="845588" cy="2983884"/>
            <a:chOff x="2529383" y="3024912"/>
            <a:chExt cx="845588" cy="2983884"/>
          </a:xfrm>
        </p:grpSpPr>
        <p:sp>
          <p:nvSpPr>
            <p:cNvPr id="34" name="TextBox 33">
              <a:extLst>
                <a:ext uri="{FF2B5EF4-FFF2-40B4-BE49-F238E27FC236}">
                  <a16:creationId xmlns:a16="http://schemas.microsoft.com/office/drawing/2014/main" id="{CBECD23E-C053-4E61-86BC-08034AC1AD29}"/>
                </a:ext>
              </a:extLst>
            </p:cNvPr>
            <p:cNvSpPr txBox="1"/>
            <p:nvPr/>
          </p:nvSpPr>
          <p:spPr>
            <a:xfrm>
              <a:off x="2529383" y="5670242"/>
              <a:ext cx="845588" cy="338554"/>
            </a:xfrm>
            <a:prstGeom prst="rect">
              <a:avLst/>
            </a:prstGeom>
            <a:noFill/>
          </p:spPr>
          <p:txBody>
            <a:bodyPr wrap="square" lIns="0" tIns="0" rIns="0" bIns="0" rtlCol="0">
              <a:spAutoFit/>
            </a:bodyPr>
            <a:lstStyle/>
            <a:p>
              <a:pPr algn="ctr"/>
              <a:r>
                <a:rPr lang="en-US" sz="1100">
                  <a:gradFill>
                    <a:gsLst>
                      <a:gs pos="2917">
                        <a:schemeClr val="tx1"/>
                      </a:gs>
                      <a:gs pos="30000">
                        <a:schemeClr val="tx1"/>
                      </a:gs>
                    </a:gsLst>
                    <a:lin ang="5400000" scaled="0"/>
                  </a:gradFill>
                </a:rPr>
                <a:t>A person like yourself</a:t>
              </a:r>
            </a:p>
          </p:txBody>
        </p:sp>
        <p:grpSp>
          <p:nvGrpSpPr>
            <p:cNvPr id="45" name="Group 44">
              <a:extLst>
                <a:ext uri="{FF2B5EF4-FFF2-40B4-BE49-F238E27FC236}">
                  <a16:creationId xmlns:a16="http://schemas.microsoft.com/office/drawing/2014/main" id="{C9CEF7EA-D48F-4988-8758-ACAA6EB74F1D}"/>
                </a:ext>
              </a:extLst>
            </p:cNvPr>
            <p:cNvGrpSpPr/>
            <p:nvPr/>
          </p:nvGrpSpPr>
          <p:grpSpPr>
            <a:xfrm>
              <a:off x="2722512" y="3024912"/>
              <a:ext cx="466478" cy="2458396"/>
              <a:chOff x="2722512" y="2658684"/>
              <a:chExt cx="466478" cy="2458396"/>
            </a:xfrm>
          </p:grpSpPr>
          <p:sp>
            <p:nvSpPr>
              <p:cNvPr id="7" name="Rectangle 6">
                <a:extLst>
                  <a:ext uri="{FF2B5EF4-FFF2-40B4-BE49-F238E27FC236}">
                    <a16:creationId xmlns:a16="http://schemas.microsoft.com/office/drawing/2014/main" id="{EB8DFA42-E3F1-46E0-9099-F410066129C3}"/>
                  </a:ext>
                </a:extLst>
              </p:cNvPr>
              <p:cNvSpPr/>
              <p:nvPr/>
            </p:nvSpPr>
            <p:spPr bwMode="auto">
              <a:xfrm>
                <a:off x="2816747" y="2969670"/>
                <a:ext cx="270860" cy="2147410"/>
              </a:xfrm>
              <a:prstGeom prst="rect">
                <a:avLst/>
              </a:prstGeom>
              <a:solidFill>
                <a:schemeClr val="tx1">
                  <a:lumMod val="90000"/>
                  <a:lumOff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9" name="TextBox 28">
                <a:extLst>
                  <a:ext uri="{FF2B5EF4-FFF2-40B4-BE49-F238E27FC236}">
                    <a16:creationId xmlns:a16="http://schemas.microsoft.com/office/drawing/2014/main" id="{01D19038-E13F-4F80-9593-5AD636AAC7F0}"/>
                  </a:ext>
                </a:extLst>
              </p:cNvPr>
              <p:cNvSpPr txBox="1"/>
              <p:nvPr/>
            </p:nvSpPr>
            <p:spPr>
              <a:xfrm>
                <a:off x="2722512" y="2658684"/>
                <a:ext cx="466478" cy="276999"/>
              </a:xfrm>
              <a:prstGeom prst="rect">
                <a:avLst/>
              </a:prstGeom>
              <a:noFill/>
            </p:spPr>
            <p:txBody>
              <a:bodyPr wrap="square" lIns="0" tIns="0" rIns="0" bIns="0" rtlCol="0">
                <a:spAutoFit/>
              </a:bodyPr>
              <a:lstStyle/>
              <a:p>
                <a:pPr algn="ctr"/>
                <a:r>
                  <a:rPr lang="en-US" sz="1800">
                    <a:gradFill>
                      <a:gsLst>
                        <a:gs pos="2917">
                          <a:schemeClr val="tx1"/>
                        </a:gs>
                        <a:gs pos="30000">
                          <a:schemeClr val="tx1"/>
                        </a:gs>
                      </a:gsLst>
                      <a:lin ang="5400000" scaled="0"/>
                    </a:gradFill>
                  </a:rPr>
                  <a:t>53</a:t>
                </a:r>
              </a:p>
            </p:txBody>
          </p:sp>
        </p:grpSp>
      </p:grpSp>
      <p:grpSp>
        <p:nvGrpSpPr>
          <p:cNvPr id="23" name="Group 22">
            <a:extLst>
              <a:ext uri="{FF2B5EF4-FFF2-40B4-BE49-F238E27FC236}">
                <a16:creationId xmlns:a16="http://schemas.microsoft.com/office/drawing/2014/main" id="{A13E209C-E300-4690-95C6-21919F71BF15}"/>
              </a:ext>
              <a:ext uri="{C183D7F6-B498-43B3-948B-1728B52AA6E4}">
                <adec:decorative xmlns:adec="http://schemas.microsoft.com/office/drawing/2017/decorative" val="1"/>
              </a:ext>
            </a:extLst>
          </p:cNvPr>
          <p:cNvGrpSpPr/>
          <p:nvPr/>
        </p:nvGrpSpPr>
        <p:grpSpPr>
          <a:xfrm>
            <a:off x="5413002" y="3458974"/>
            <a:ext cx="1041482" cy="2549822"/>
            <a:chOff x="7982032" y="3458974"/>
            <a:chExt cx="1041482" cy="2549822"/>
          </a:xfrm>
        </p:grpSpPr>
        <p:sp>
          <p:nvSpPr>
            <p:cNvPr id="38" name="TextBox 37">
              <a:extLst>
                <a:ext uri="{FF2B5EF4-FFF2-40B4-BE49-F238E27FC236}">
                  <a16:creationId xmlns:a16="http://schemas.microsoft.com/office/drawing/2014/main" id="{BC81CDA6-1E71-49FF-90A7-A0B6432C973A}"/>
                </a:ext>
              </a:extLst>
            </p:cNvPr>
            <p:cNvSpPr txBox="1"/>
            <p:nvPr/>
          </p:nvSpPr>
          <p:spPr>
            <a:xfrm>
              <a:off x="7982032" y="5670242"/>
              <a:ext cx="1041482" cy="338554"/>
            </a:xfrm>
            <a:prstGeom prst="rect">
              <a:avLst/>
            </a:prstGeom>
            <a:noFill/>
          </p:spPr>
          <p:txBody>
            <a:bodyPr wrap="square" lIns="0" tIns="0" rIns="0" bIns="0" rtlCol="0">
              <a:spAutoFit/>
            </a:bodyPr>
            <a:lstStyle/>
            <a:p>
              <a:pPr algn="ctr"/>
              <a:r>
                <a:rPr lang="en-US" sz="1100">
                  <a:gradFill>
                    <a:gsLst>
                      <a:gs pos="2917">
                        <a:schemeClr val="tx1"/>
                      </a:gs>
                      <a:gs pos="30000">
                        <a:schemeClr val="tx1"/>
                      </a:gs>
                    </a:gsLst>
                    <a:lin ang="5400000" scaled="0"/>
                  </a:gradFill>
                </a:rPr>
                <a:t>NGO representative</a:t>
              </a:r>
            </a:p>
          </p:txBody>
        </p:sp>
        <p:grpSp>
          <p:nvGrpSpPr>
            <p:cNvPr id="31" name="Group 30">
              <a:extLst>
                <a:ext uri="{FF2B5EF4-FFF2-40B4-BE49-F238E27FC236}">
                  <a16:creationId xmlns:a16="http://schemas.microsoft.com/office/drawing/2014/main" id="{9D4E7586-5BF3-4B34-A4BC-0534F271DC5B}"/>
                </a:ext>
              </a:extLst>
            </p:cNvPr>
            <p:cNvGrpSpPr/>
            <p:nvPr/>
          </p:nvGrpSpPr>
          <p:grpSpPr>
            <a:xfrm>
              <a:off x="8296285" y="3458974"/>
              <a:ext cx="404278" cy="2024333"/>
              <a:chOff x="6980292" y="3092746"/>
              <a:chExt cx="404278" cy="2024333"/>
            </a:xfrm>
          </p:grpSpPr>
          <p:sp>
            <p:nvSpPr>
              <p:cNvPr id="11" name="Rectangle 10">
                <a:extLst>
                  <a:ext uri="{FF2B5EF4-FFF2-40B4-BE49-F238E27FC236}">
                    <a16:creationId xmlns:a16="http://schemas.microsoft.com/office/drawing/2014/main" id="{9F7CC4FE-7F6B-4990-8F0E-990CA46B0155}"/>
                  </a:ext>
                </a:extLst>
              </p:cNvPr>
              <p:cNvSpPr/>
              <p:nvPr/>
            </p:nvSpPr>
            <p:spPr bwMode="auto">
              <a:xfrm>
                <a:off x="7047001" y="3410499"/>
                <a:ext cx="250119" cy="1706580"/>
              </a:xfrm>
              <a:prstGeom prst="rect">
                <a:avLst/>
              </a:prstGeom>
              <a:solidFill>
                <a:schemeClr val="tx1">
                  <a:lumMod val="90000"/>
                  <a:lumOff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4" name="TextBox 23">
                <a:extLst>
                  <a:ext uri="{FF2B5EF4-FFF2-40B4-BE49-F238E27FC236}">
                    <a16:creationId xmlns:a16="http://schemas.microsoft.com/office/drawing/2014/main" id="{A86D37AD-FF78-4204-9E0E-0AC7D7F87D8B}"/>
                  </a:ext>
                </a:extLst>
              </p:cNvPr>
              <p:cNvSpPr txBox="1"/>
              <p:nvPr/>
            </p:nvSpPr>
            <p:spPr>
              <a:xfrm>
                <a:off x="6980292" y="3092746"/>
                <a:ext cx="404278" cy="276999"/>
              </a:xfrm>
              <a:prstGeom prst="rect">
                <a:avLst/>
              </a:prstGeom>
              <a:noFill/>
            </p:spPr>
            <p:txBody>
              <a:bodyPr wrap="square" lIns="0" tIns="0" rIns="0" bIns="0" rtlCol="0">
                <a:spAutoFit/>
              </a:bodyPr>
              <a:lstStyle/>
              <a:p>
                <a:pPr algn="ctr"/>
                <a:r>
                  <a:rPr lang="en-US" sz="1800">
                    <a:gradFill>
                      <a:gsLst>
                        <a:gs pos="2917">
                          <a:schemeClr val="tx1"/>
                        </a:gs>
                        <a:gs pos="30000">
                          <a:schemeClr val="tx1"/>
                        </a:gs>
                      </a:gsLst>
                      <a:lin ang="5400000" scaled="0"/>
                    </a:gradFill>
                  </a:rPr>
                  <a:t>44</a:t>
                </a:r>
              </a:p>
            </p:txBody>
          </p:sp>
        </p:grpSp>
      </p:grpSp>
      <p:grpSp>
        <p:nvGrpSpPr>
          <p:cNvPr id="25" name="Group 24">
            <a:extLst>
              <a:ext uri="{FF2B5EF4-FFF2-40B4-BE49-F238E27FC236}">
                <a16:creationId xmlns:a16="http://schemas.microsoft.com/office/drawing/2014/main" id="{669C94E3-040E-4237-A51D-C0ECEC323668}"/>
              </a:ext>
              <a:ext uri="{C183D7F6-B498-43B3-948B-1728B52AA6E4}">
                <adec:decorative xmlns:adec="http://schemas.microsoft.com/office/drawing/2017/decorative" val="1"/>
              </a:ext>
            </a:extLst>
          </p:cNvPr>
          <p:cNvGrpSpPr/>
          <p:nvPr/>
        </p:nvGrpSpPr>
        <p:grpSpPr>
          <a:xfrm>
            <a:off x="6711587" y="3648690"/>
            <a:ext cx="845588" cy="2360106"/>
            <a:chOff x="9179185" y="3648690"/>
            <a:chExt cx="845588" cy="2360106"/>
          </a:xfrm>
        </p:grpSpPr>
        <p:sp>
          <p:nvSpPr>
            <p:cNvPr id="40" name="TextBox 39">
              <a:extLst>
                <a:ext uri="{FF2B5EF4-FFF2-40B4-BE49-F238E27FC236}">
                  <a16:creationId xmlns:a16="http://schemas.microsoft.com/office/drawing/2014/main" id="{DE0F5329-38DC-4B6F-97AD-F121C65B64EB}"/>
                </a:ext>
              </a:extLst>
            </p:cNvPr>
            <p:cNvSpPr txBox="1"/>
            <p:nvPr/>
          </p:nvSpPr>
          <p:spPr>
            <a:xfrm>
              <a:off x="9179185" y="5670242"/>
              <a:ext cx="845588" cy="338554"/>
            </a:xfrm>
            <a:prstGeom prst="rect">
              <a:avLst/>
            </a:prstGeom>
            <a:noFill/>
          </p:spPr>
          <p:txBody>
            <a:bodyPr wrap="square" lIns="0" tIns="0" rIns="0" bIns="0" rtlCol="0">
              <a:spAutoFit/>
            </a:bodyPr>
            <a:lstStyle/>
            <a:p>
              <a:pPr algn="ctr"/>
              <a:r>
                <a:rPr lang="en-US" sz="1100">
                  <a:gradFill>
                    <a:gsLst>
                      <a:gs pos="2917">
                        <a:schemeClr val="tx1"/>
                      </a:gs>
                      <a:gs pos="30000">
                        <a:schemeClr val="tx1"/>
                      </a:gs>
                    </a:gsLst>
                    <a:lin ang="5400000" scaled="0"/>
                  </a:gradFill>
                </a:rPr>
                <a:t>Board of directors</a:t>
              </a:r>
            </a:p>
          </p:txBody>
        </p:sp>
        <p:grpSp>
          <p:nvGrpSpPr>
            <p:cNvPr id="18" name="Group 17">
              <a:extLst>
                <a:ext uri="{FF2B5EF4-FFF2-40B4-BE49-F238E27FC236}">
                  <a16:creationId xmlns:a16="http://schemas.microsoft.com/office/drawing/2014/main" id="{F1CAD16A-24A8-4532-838D-020B9C970CA1}"/>
                </a:ext>
              </a:extLst>
            </p:cNvPr>
            <p:cNvGrpSpPr/>
            <p:nvPr/>
          </p:nvGrpSpPr>
          <p:grpSpPr>
            <a:xfrm>
              <a:off x="9399840" y="3648690"/>
              <a:ext cx="404278" cy="1834616"/>
              <a:chOff x="9074697" y="3282462"/>
              <a:chExt cx="404278" cy="1834616"/>
            </a:xfrm>
          </p:grpSpPr>
          <p:sp>
            <p:nvSpPr>
              <p:cNvPr id="12" name="Rectangle 11">
                <a:extLst>
                  <a:ext uri="{FF2B5EF4-FFF2-40B4-BE49-F238E27FC236}">
                    <a16:creationId xmlns:a16="http://schemas.microsoft.com/office/drawing/2014/main" id="{851EB527-825D-42C4-9153-122011817B02}"/>
                  </a:ext>
                </a:extLst>
              </p:cNvPr>
              <p:cNvSpPr/>
              <p:nvPr/>
            </p:nvSpPr>
            <p:spPr bwMode="auto">
              <a:xfrm>
                <a:off x="9141405" y="3610641"/>
                <a:ext cx="274333" cy="1506437"/>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6" name="TextBox 25">
                <a:extLst>
                  <a:ext uri="{FF2B5EF4-FFF2-40B4-BE49-F238E27FC236}">
                    <a16:creationId xmlns:a16="http://schemas.microsoft.com/office/drawing/2014/main" id="{FCBD1235-AB5C-48DE-A90A-1E5530FF4947}"/>
                  </a:ext>
                </a:extLst>
              </p:cNvPr>
              <p:cNvSpPr txBox="1"/>
              <p:nvPr/>
            </p:nvSpPr>
            <p:spPr>
              <a:xfrm>
                <a:off x="9074697" y="3282462"/>
                <a:ext cx="404278" cy="276999"/>
              </a:xfrm>
              <a:prstGeom prst="rect">
                <a:avLst/>
              </a:prstGeom>
              <a:noFill/>
            </p:spPr>
            <p:txBody>
              <a:bodyPr wrap="square" lIns="0" tIns="0" rIns="0" bIns="0" rtlCol="0">
                <a:spAutoFit/>
              </a:bodyPr>
              <a:lstStyle/>
              <a:p>
                <a:pPr algn="ctr"/>
                <a:r>
                  <a:rPr lang="en-US" sz="1800">
                    <a:gradFill>
                      <a:gsLst>
                        <a:gs pos="2917">
                          <a:schemeClr val="tx1"/>
                        </a:gs>
                        <a:gs pos="30000">
                          <a:schemeClr val="tx1"/>
                        </a:gs>
                      </a:gsLst>
                      <a:lin ang="5400000" scaled="0"/>
                    </a:gradFill>
                  </a:rPr>
                  <a:t>41</a:t>
                </a:r>
              </a:p>
            </p:txBody>
          </p:sp>
        </p:grpSp>
      </p:grpSp>
      <p:grpSp>
        <p:nvGrpSpPr>
          <p:cNvPr id="53" name="Group 52">
            <a:extLst>
              <a:ext uri="{FF2B5EF4-FFF2-40B4-BE49-F238E27FC236}">
                <a16:creationId xmlns:a16="http://schemas.microsoft.com/office/drawing/2014/main" id="{CFB7B820-3ADC-4476-A639-6C8EB796ACB9}"/>
              </a:ext>
              <a:ext uri="{C183D7F6-B498-43B3-948B-1728B52AA6E4}">
                <adec:decorative xmlns:adec="http://schemas.microsoft.com/office/drawing/2017/decorative" val="1"/>
              </a:ext>
            </a:extLst>
          </p:cNvPr>
          <p:cNvGrpSpPr/>
          <p:nvPr/>
        </p:nvGrpSpPr>
        <p:grpSpPr>
          <a:xfrm>
            <a:off x="10464694" y="3930297"/>
            <a:ext cx="862793" cy="1894772"/>
            <a:chOff x="10023489" y="3930297"/>
            <a:chExt cx="862793" cy="1894772"/>
          </a:xfrm>
        </p:grpSpPr>
        <p:sp>
          <p:nvSpPr>
            <p:cNvPr id="41" name="TextBox 40">
              <a:extLst>
                <a:ext uri="{FF2B5EF4-FFF2-40B4-BE49-F238E27FC236}">
                  <a16:creationId xmlns:a16="http://schemas.microsoft.com/office/drawing/2014/main" id="{DADC092C-01B7-46FD-8238-5B6EDCE2BD06}"/>
                </a:ext>
              </a:extLst>
            </p:cNvPr>
            <p:cNvSpPr txBox="1"/>
            <p:nvPr/>
          </p:nvSpPr>
          <p:spPr>
            <a:xfrm>
              <a:off x="10023489" y="5655792"/>
              <a:ext cx="862793" cy="169277"/>
            </a:xfrm>
            <a:prstGeom prst="rect">
              <a:avLst/>
            </a:prstGeom>
            <a:noFill/>
          </p:spPr>
          <p:txBody>
            <a:bodyPr wrap="square" lIns="0" tIns="0" rIns="0" bIns="0" rtlCol="0">
              <a:spAutoFit/>
            </a:bodyPr>
            <a:lstStyle/>
            <a:p>
              <a:pPr algn="ctr"/>
              <a:r>
                <a:rPr lang="en-US" sz="1100">
                  <a:gradFill>
                    <a:gsLst>
                      <a:gs pos="2917">
                        <a:schemeClr val="tx1"/>
                      </a:gs>
                      <a:gs pos="30000">
                        <a:schemeClr val="tx1"/>
                      </a:gs>
                    </a:gsLst>
                    <a:lin ang="5400000" scaled="0"/>
                  </a:gradFill>
                </a:rPr>
                <a:t>Journalist</a:t>
              </a:r>
            </a:p>
          </p:txBody>
        </p:sp>
        <p:grpSp>
          <p:nvGrpSpPr>
            <p:cNvPr id="17" name="Group 16">
              <a:extLst>
                <a:ext uri="{FF2B5EF4-FFF2-40B4-BE49-F238E27FC236}">
                  <a16:creationId xmlns:a16="http://schemas.microsoft.com/office/drawing/2014/main" id="{4A4DA85D-1150-4A4C-BADD-4C1BC0DF49D7}"/>
                </a:ext>
              </a:extLst>
            </p:cNvPr>
            <p:cNvGrpSpPr/>
            <p:nvPr/>
          </p:nvGrpSpPr>
          <p:grpSpPr>
            <a:xfrm>
              <a:off x="10231003" y="3930297"/>
              <a:ext cx="412503" cy="1573281"/>
              <a:chOff x="10135618" y="3575170"/>
              <a:chExt cx="404278" cy="1541909"/>
            </a:xfrm>
          </p:grpSpPr>
          <p:sp>
            <p:nvSpPr>
              <p:cNvPr id="14" name="Rectangle 13">
                <a:extLst>
                  <a:ext uri="{FF2B5EF4-FFF2-40B4-BE49-F238E27FC236}">
                    <a16:creationId xmlns:a16="http://schemas.microsoft.com/office/drawing/2014/main" id="{D9414524-C84A-475B-AA38-77267DA8C4DC}"/>
                  </a:ext>
                </a:extLst>
              </p:cNvPr>
              <p:cNvSpPr/>
              <p:nvPr/>
            </p:nvSpPr>
            <p:spPr bwMode="auto">
              <a:xfrm>
                <a:off x="10206730" y="3896878"/>
                <a:ext cx="270860" cy="1220201"/>
              </a:xfrm>
              <a:prstGeom prst="rect">
                <a:avLst/>
              </a:prstGeom>
              <a:solidFill>
                <a:schemeClr val="tx1">
                  <a:lumMod val="90000"/>
                  <a:lumOff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600" err="1">
                  <a:gradFill>
                    <a:gsLst>
                      <a:gs pos="0">
                        <a:srgbClr val="FFFFFF"/>
                      </a:gs>
                      <a:gs pos="100000">
                        <a:srgbClr val="FFFFFF"/>
                      </a:gs>
                    </a:gsLst>
                    <a:lin ang="5400000" scaled="0"/>
                  </a:gradFill>
                  <a:ea typeface="Segoe UI" pitchFamily="34" charset="0"/>
                  <a:cs typeface="Segoe UI" pitchFamily="34" charset="0"/>
                </a:endParaRPr>
              </a:p>
            </p:txBody>
          </p:sp>
          <p:sp>
            <p:nvSpPr>
              <p:cNvPr id="27" name="TextBox 26">
                <a:extLst>
                  <a:ext uri="{FF2B5EF4-FFF2-40B4-BE49-F238E27FC236}">
                    <a16:creationId xmlns:a16="http://schemas.microsoft.com/office/drawing/2014/main" id="{36F9A77B-6E86-4D56-BCAB-3F25E5F2683D}"/>
                  </a:ext>
                </a:extLst>
              </p:cNvPr>
              <p:cNvSpPr txBox="1"/>
              <p:nvPr/>
            </p:nvSpPr>
            <p:spPr>
              <a:xfrm>
                <a:off x="10135618" y="3575170"/>
                <a:ext cx="404278" cy="276999"/>
              </a:xfrm>
              <a:prstGeom prst="rect">
                <a:avLst/>
              </a:prstGeom>
              <a:noFill/>
            </p:spPr>
            <p:txBody>
              <a:bodyPr wrap="square" lIns="0" tIns="0" rIns="0" bIns="0" rtlCol="0">
                <a:spAutoFit/>
              </a:bodyPr>
              <a:lstStyle/>
              <a:p>
                <a:pPr algn="ctr"/>
                <a:r>
                  <a:rPr lang="en-US" sz="1800">
                    <a:gradFill>
                      <a:gsLst>
                        <a:gs pos="2917">
                          <a:schemeClr val="tx1"/>
                        </a:gs>
                        <a:gs pos="30000">
                          <a:schemeClr val="tx1"/>
                        </a:gs>
                      </a:gsLst>
                      <a:lin ang="5400000" scaled="0"/>
                    </a:gradFill>
                  </a:rPr>
                  <a:t>36</a:t>
                </a:r>
              </a:p>
            </p:txBody>
          </p:sp>
        </p:grpSp>
      </p:grpSp>
      <p:grpSp>
        <p:nvGrpSpPr>
          <p:cNvPr id="43" name="Group 42">
            <a:extLst>
              <a:ext uri="{FF2B5EF4-FFF2-40B4-BE49-F238E27FC236}">
                <a16:creationId xmlns:a16="http://schemas.microsoft.com/office/drawing/2014/main" id="{FC246C7E-3DB8-46C6-BB65-47D4E021A007}"/>
              </a:ext>
              <a:ext uri="{C183D7F6-B498-43B3-948B-1728B52AA6E4}">
                <adec:decorative xmlns:adec="http://schemas.microsoft.com/office/drawing/2017/decorative" val="1"/>
              </a:ext>
            </a:extLst>
          </p:cNvPr>
          <p:cNvGrpSpPr/>
          <p:nvPr/>
        </p:nvGrpSpPr>
        <p:grpSpPr>
          <a:xfrm>
            <a:off x="9344799" y="3776680"/>
            <a:ext cx="862793" cy="2217667"/>
            <a:chOff x="11072859" y="3776680"/>
            <a:chExt cx="862793" cy="2217667"/>
          </a:xfrm>
        </p:grpSpPr>
        <p:sp>
          <p:nvSpPr>
            <p:cNvPr id="42" name="TextBox 41">
              <a:extLst>
                <a:ext uri="{FF2B5EF4-FFF2-40B4-BE49-F238E27FC236}">
                  <a16:creationId xmlns:a16="http://schemas.microsoft.com/office/drawing/2014/main" id="{788F0FAF-7F14-483F-B7A2-A3CA3FF02588}"/>
                </a:ext>
              </a:extLst>
            </p:cNvPr>
            <p:cNvSpPr txBox="1"/>
            <p:nvPr/>
          </p:nvSpPr>
          <p:spPr>
            <a:xfrm>
              <a:off x="11072859" y="5655793"/>
              <a:ext cx="862793" cy="338554"/>
            </a:xfrm>
            <a:prstGeom prst="rect">
              <a:avLst/>
            </a:prstGeom>
            <a:noFill/>
          </p:spPr>
          <p:txBody>
            <a:bodyPr wrap="square" lIns="0" tIns="0" rIns="0" bIns="0" rtlCol="0">
              <a:spAutoFit/>
            </a:bodyPr>
            <a:lstStyle/>
            <a:p>
              <a:pPr algn="ctr"/>
              <a:r>
                <a:rPr lang="en-US" sz="1100">
                  <a:gradFill>
                    <a:gsLst>
                      <a:gs pos="2917">
                        <a:schemeClr val="tx1"/>
                      </a:gs>
                      <a:gs pos="30000">
                        <a:schemeClr val="tx1"/>
                      </a:gs>
                    </a:gsLst>
                    <a:lin ang="5400000" scaled="0"/>
                  </a:gradFill>
                </a:rPr>
                <a:t>Government official</a:t>
              </a:r>
            </a:p>
          </p:txBody>
        </p:sp>
        <p:grpSp>
          <p:nvGrpSpPr>
            <p:cNvPr id="4" name="Group 3">
              <a:extLst>
                <a:ext uri="{FF2B5EF4-FFF2-40B4-BE49-F238E27FC236}">
                  <a16:creationId xmlns:a16="http://schemas.microsoft.com/office/drawing/2014/main" id="{03F0FBE8-310B-4B51-BE7D-9FB05D666022}"/>
                </a:ext>
              </a:extLst>
            </p:cNvPr>
            <p:cNvGrpSpPr/>
            <p:nvPr/>
          </p:nvGrpSpPr>
          <p:grpSpPr>
            <a:xfrm>
              <a:off x="11301144" y="3776680"/>
              <a:ext cx="412503" cy="1726607"/>
              <a:chOff x="11205345" y="3424901"/>
              <a:chExt cx="404278" cy="1692177"/>
            </a:xfrm>
          </p:grpSpPr>
          <p:sp>
            <p:nvSpPr>
              <p:cNvPr id="15" name="Rectangle 14">
                <a:extLst>
                  <a:ext uri="{FF2B5EF4-FFF2-40B4-BE49-F238E27FC236}">
                    <a16:creationId xmlns:a16="http://schemas.microsoft.com/office/drawing/2014/main" id="{0AE82D79-222E-4CD2-9D02-2BC11E2D8E42}"/>
                  </a:ext>
                </a:extLst>
              </p:cNvPr>
              <p:cNvSpPr/>
              <p:nvPr/>
            </p:nvSpPr>
            <p:spPr bwMode="auto">
              <a:xfrm>
                <a:off x="11272054" y="3754264"/>
                <a:ext cx="270860" cy="1362814"/>
              </a:xfrm>
              <a:prstGeom prst="rect">
                <a:avLst/>
              </a:prstGeom>
              <a:solidFill>
                <a:schemeClr val="tx1">
                  <a:lumMod val="90000"/>
                  <a:lumOff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600" err="1">
                  <a:gradFill>
                    <a:gsLst>
                      <a:gs pos="0">
                        <a:srgbClr val="FFFFFF"/>
                      </a:gs>
                      <a:gs pos="100000">
                        <a:srgbClr val="FFFFFF"/>
                      </a:gs>
                    </a:gsLst>
                    <a:lin ang="5400000" scaled="0"/>
                  </a:gradFill>
                  <a:ea typeface="Segoe UI" pitchFamily="34" charset="0"/>
                  <a:cs typeface="Segoe UI" pitchFamily="34" charset="0"/>
                </a:endParaRPr>
              </a:p>
            </p:txBody>
          </p:sp>
          <p:sp>
            <p:nvSpPr>
              <p:cNvPr id="28" name="TextBox 27">
                <a:extLst>
                  <a:ext uri="{FF2B5EF4-FFF2-40B4-BE49-F238E27FC236}">
                    <a16:creationId xmlns:a16="http://schemas.microsoft.com/office/drawing/2014/main" id="{A770B36E-72BF-4B41-B6C1-75584CAB769E}"/>
                  </a:ext>
                </a:extLst>
              </p:cNvPr>
              <p:cNvSpPr txBox="1"/>
              <p:nvPr/>
            </p:nvSpPr>
            <p:spPr>
              <a:xfrm>
                <a:off x="11205345" y="3424901"/>
                <a:ext cx="404278" cy="276999"/>
              </a:xfrm>
              <a:prstGeom prst="rect">
                <a:avLst/>
              </a:prstGeom>
              <a:noFill/>
            </p:spPr>
            <p:txBody>
              <a:bodyPr wrap="square" lIns="0" tIns="0" rIns="0" bIns="0" rtlCol="0">
                <a:spAutoFit/>
              </a:bodyPr>
              <a:lstStyle/>
              <a:p>
                <a:pPr algn="ctr"/>
                <a:r>
                  <a:rPr lang="en-US" sz="1800">
                    <a:gradFill>
                      <a:gsLst>
                        <a:gs pos="2917">
                          <a:schemeClr val="tx1"/>
                        </a:gs>
                        <a:gs pos="30000">
                          <a:schemeClr val="tx1"/>
                        </a:gs>
                      </a:gsLst>
                      <a:lin ang="5400000" scaled="0"/>
                    </a:gradFill>
                  </a:rPr>
                  <a:t>39</a:t>
                </a:r>
              </a:p>
            </p:txBody>
          </p:sp>
          <p:sp>
            <p:nvSpPr>
              <p:cNvPr id="150" name="TextBox 149">
                <a:extLst>
                  <a:ext uri="{FF2B5EF4-FFF2-40B4-BE49-F238E27FC236}">
                    <a16:creationId xmlns:a16="http://schemas.microsoft.com/office/drawing/2014/main" id="{F4984EA6-C46B-4A62-A581-39665EE4A7B1}"/>
                  </a:ext>
                </a:extLst>
              </p:cNvPr>
              <p:cNvSpPr txBox="1"/>
              <p:nvPr/>
            </p:nvSpPr>
            <p:spPr>
              <a:xfrm>
                <a:off x="11327907" y="4511704"/>
                <a:ext cx="128825" cy="165901"/>
              </a:xfrm>
              <a:prstGeom prst="rect">
                <a:avLst/>
              </a:prstGeom>
              <a:noFill/>
            </p:spPr>
            <p:txBody>
              <a:bodyPr wrap="none" lIns="0" tIns="0" rIns="0" bIns="0" rtlCol="0">
                <a:spAutoFit/>
              </a:bodyPr>
              <a:lstStyle/>
              <a:p>
                <a:pPr algn="l"/>
                <a:r>
                  <a:rPr lang="en-US" sz="1100">
                    <a:gradFill>
                      <a:gsLst>
                        <a:gs pos="2917">
                          <a:schemeClr val="tx1"/>
                        </a:gs>
                        <a:gs pos="30000">
                          <a:schemeClr val="tx1"/>
                        </a:gs>
                      </a:gsLst>
                      <a:lin ang="5400000" scaled="0"/>
                    </a:gradFill>
                  </a:rPr>
                  <a:t>-2</a:t>
                </a:r>
              </a:p>
            </p:txBody>
          </p:sp>
        </p:grpSp>
      </p:grpSp>
      <p:cxnSp>
        <p:nvCxnSpPr>
          <p:cNvPr id="155" name="Straight Connector 154">
            <a:extLst>
              <a:ext uri="{FF2B5EF4-FFF2-40B4-BE49-F238E27FC236}">
                <a16:creationId xmlns:a16="http://schemas.microsoft.com/office/drawing/2014/main" id="{A56CE896-0CD3-4919-8060-3D7A4DF1AB2A}"/>
              </a:ext>
              <a:ext uri="{C183D7F6-B498-43B3-948B-1728B52AA6E4}">
                <adec:decorative xmlns:adec="http://schemas.microsoft.com/office/drawing/2017/decorative" val="1"/>
              </a:ext>
            </a:extLst>
          </p:cNvPr>
          <p:cNvCxnSpPr>
            <a:cxnSpLocks/>
          </p:cNvCxnSpPr>
          <p:nvPr/>
        </p:nvCxnSpPr>
        <p:spPr>
          <a:xfrm>
            <a:off x="384933" y="5483306"/>
            <a:ext cx="11445345" cy="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163" name="Group 162">
            <a:extLst>
              <a:ext uri="{FF2B5EF4-FFF2-40B4-BE49-F238E27FC236}">
                <a16:creationId xmlns:a16="http://schemas.microsoft.com/office/drawing/2014/main" id="{8FC9F4F2-429F-4C28-BE2B-18B60608F1FC}"/>
              </a:ext>
              <a:ext uri="{C183D7F6-B498-43B3-948B-1728B52AA6E4}">
                <adec:decorative xmlns:adec="http://schemas.microsoft.com/office/drawing/2017/decorative" val="1"/>
              </a:ext>
            </a:extLst>
          </p:cNvPr>
          <p:cNvGrpSpPr/>
          <p:nvPr/>
        </p:nvGrpSpPr>
        <p:grpSpPr>
          <a:xfrm>
            <a:off x="9436008" y="1324850"/>
            <a:ext cx="1398254" cy="198055"/>
            <a:chOff x="8738768" y="1286652"/>
            <a:chExt cx="1398254" cy="198055"/>
          </a:xfrm>
        </p:grpSpPr>
        <p:sp>
          <p:nvSpPr>
            <p:cNvPr id="95" name="Rectangle 94">
              <a:extLst>
                <a:ext uri="{FF2B5EF4-FFF2-40B4-BE49-F238E27FC236}">
                  <a16:creationId xmlns:a16="http://schemas.microsoft.com/office/drawing/2014/main" id="{BB5E67AF-DBF9-499D-BC14-8CC804FED9B8}"/>
                </a:ext>
              </a:extLst>
            </p:cNvPr>
            <p:cNvSpPr/>
            <p:nvPr/>
          </p:nvSpPr>
          <p:spPr bwMode="auto">
            <a:xfrm>
              <a:off x="8738768" y="1286652"/>
              <a:ext cx="198055" cy="198055"/>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96" name="TextBox 95">
              <a:extLst>
                <a:ext uri="{FF2B5EF4-FFF2-40B4-BE49-F238E27FC236}">
                  <a16:creationId xmlns:a16="http://schemas.microsoft.com/office/drawing/2014/main" id="{2EBC6B30-4CB5-41BA-A768-D212D8DD65D0}"/>
                </a:ext>
              </a:extLst>
            </p:cNvPr>
            <p:cNvSpPr txBox="1"/>
            <p:nvPr/>
          </p:nvSpPr>
          <p:spPr>
            <a:xfrm>
              <a:off x="8908949" y="1299882"/>
              <a:ext cx="1228073" cy="169277"/>
            </a:xfrm>
            <a:prstGeom prst="rect">
              <a:avLst/>
            </a:prstGeom>
            <a:noFill/>
          </p:spPr>
          <p:txBody>
            <a:bodyPr wrap="square" lIns="0" tIns="0" rIns="0" bIns="0" rtlCol="0">
              <a:spAutoFit/>
            </a:bodyPr>
            <a:lstStyle/>
            <a:p>
              <a:pPr algn="ctr"/>
              <a:r>
                <a:rPr lang="en-US" sz="1100">
                  <a:gradFill>
                    <a:gsLst>
                      <a:gs pos="2917">
                        <a:schemeClr val="tx1"/>
                      </a:gs>
                      <a:gs pos="30000">
                        <a:schemeClr val="tx1"/>
                      </a:gs>
                    </a:gsLst>
                    <a:lin ang="5400000" scaled="0"/>
                  </a:gradFill>
                </a:rPr>
                <a:t>Company voices</a:t>
              </a:r>
            </a:p>
          </p:txBody>
        </p:sp>
      </p:grpSp>
      <p:grpSp>
        <p:nvGrpSpPr>
          <p:cNvPr id="50" name="Group 49">
            <a:extLst>
              <a:ext uri="{FF2B5EF4-FFF2-40B4-BE49-F238E27FC236}">
                <a16:creationId xmlns:a16="http://schemas.microsoft.com/office/drawing/2014/main" id="{B2C4EA96-1BA5-46AB-A450-D2375CAFFB05}"/>
              </a:ext>
              <a:ext uri="{C183D7F6-B498-43B3-948B-1728B52AA6E4}">
                <adec:decorative xmlns:adec="http://schemas.microsoft.com/office/drawing/2017/decorative" val="1"/>
              </a:ext>
            </a:extLst>
          </p:cNvPr>
          <p:cNvGrpSpPr/>
          <p:nvPr/>
        </p:nvGrpSpPr>
        <p:grpSpPr>
          <a:xfrm>
            <a:off x="717374" y="2301243"/>
            <a:ext cx="1130452" cy="4004331"/>
            <a:chOff x="276169" y="2301243"/>
            <a:chExt cx="1130452" cy="4004331"/>
          </a:xfrm>
        </p:grpSpPr>
        <p:sp>
          <p:nvSpPr>
            <p:cNvPr id="30" name="TextBox 29">
              <a:extLst>
                <a:ext uri="{FF2B5EF4-FFF2-40B4-BE49-F238E27FC236}">
                  <a16:creationId xmlns:a16="http://schemas.microsoft.com/office/drawing/2014/main" id="{7054A7D4-47DA-4D59-81F5-054A9CCAB874}"/>
                </a:ext>
              </a:extLst>
            </p:cNvPr>
            <p:cNvSpPr txBox="1"/>
            <p:nvPr/>
          </p:nvSpPr>
          <p:spPr>
            <a:xfrm>
              <a:off x="384933" y="5670242"/>
              <a:ext cx="845588" cy="507831"/>
            </a:xfrm>
            <a:prstGeom prst="rect">
              <a:avLst/>
            </a:prstGeom>
            <a:noFill/>
          </p:spPr>
          <p:txBody>
            <a:bodyPr wrap="square" lIns="0" tIns="0" rIns="0" bIns="0" rtlCol="0">
              <a:spAutoFit/>
            </a:bodyPr>
            <a:lstStyle/>
            <a:p>
              <a:pPr algn="ctr"/>
              <a:r>
                <a:rPr lang="en-US" sz="1100" dirty="0">
                  <a:gradFill>
                    <a:gsLst>
                      <a:gs pos="2917">
                        <a:schemeClr val="tx1"/>
                      </a:gs>
                      <a:gs pos="30000">
                        <a:schemeClr val="tx1"/>
                      </a:gs>
                    </a:gsLst>
                    <a:lin ang="5400000" scaled="0"/>
                  </a:gradFill>
                </a:rPr>
                <a:t>Company technical expert</a:t>
              </a:r>
            </a:p>
          </p:txBody>
        </p:sp>
        <p:grpSp>
          <p:nvGrpSpPr>
            <p:cNvPr id="47" name="Group 46">
              <a:extLst>
                <a:ext uri="{FF2B5EF4-FFF2-40B4-BE49-F238E27FC236}">
                  <a16:creationId xmlns:a16="http://schemas.microsoft.com/office/drawing/2014/main" id="{EDF05577-6C31-432B-9A75-10136B38608F}"/>
                </a:ext>
              </a:extLst>
            </p:cNvPr>
            <p:cNvGrpSpPr/>
            <p:nvPr/>
          </p:nvGrpSpPr>
          <p:grpSpPr>
            <a:xfrm>
              <a:off x="605588" y="2894646"/>
              <a:ext cx="404278" cy="2588661"/>
              <a:chOff x="605588" y="2528418"/>
              <a:chExt cx="404278" cy="2588661"/>
            </a:xfrm>
          </p:grpSpPr>
          <p:sp>
            <p:nvSpPr>
              <p:cNvPr id="5" name="Rectangle 4">
                <a:extLst>
                  <a:ext uri="{FF2B5EF4-FFF2-40B4-BE49-F238E27FC236}">
                    <a16:creationId xmlns:a16="http://schemas.microsoft.com/office/drawing/2014/main" id="{496EB9B0-E754-4C5B-A144-8AFE1E84CA59}"/>
                  </a:ext>
                </a:extLst>
              </p:cNvPr>
              <p:cNvSpPr/>
              <p:nvPr/>
            </p:nvSpPr>
            <p:spPr bwMode="auto">
              <a:xfrm>
                <a:off x="673911" y="2839404"/>
                <a:ext cx="305132" cy="2277675"/>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6" name="TextBox 15">
                <a:extLst>
                  <a:ext uri="{FF2B5EF4-FFF2-40B4-BE49-F238E27FC236}">
                    <a16:creationId xmlns:a16="http://schemas.microsoft.com/office/drawing/2014/main" id="{10A6E07B-9603-4950-A8D1-5E1A409C5BA9}"/>
                  </a:ext>
                </a:extLst>
              </p:cNvPr>
              <p:cNvSpPr txBox="1"/>
              <p:nvPr/>
            </p:nvSpPr>
            <p:spPr>
              <a:xfrm>
                <a:off x="605588" y="2528418"/>
                <a:ext cx="404278" cy="276999"/>
              </a:xfrm>
              <a:prstGeom prst="rect">
                <a:avLst/>
              </a:prstGeom>
              <a:noFill/>
            </p:spPr>
            <p:txBody>
              <a:bodyPr wrap="square" lIns="0" tIns="0" rIns="0" bIns="0" rtlCol="0">
                <a:spAutoFit/>
              </a:bodyPr>
              <a:lstStyle/>
              <a:p>
                <a:pPr algn="ctr"/>
                <a:r>
                  <a:rPr lang="en-US" sz="1800">
                    <a:gradFill>
                      <a:gsLst>
                        <a:gs pos="2917">
                          <a:schemeClr val="tx1"/>
                        </a:gs>
                        <a:gs pos="30000">
                          <a:schemeClr val="tx1"/>
                        </a:gs>
                      </a:gsLst>
                      <a:lin ang="5400000" scaled="0"/>
                    </a:gradFill>
                  </a:rPr>
                  <a:t>59</a:t>
                </a:r>
              </a:p>
            </p:txBody>
          </p:sp>
          <p:sp>
            <p:nvSpPr>
              <p:cNvPr id="114" name="TextBox 113">
                <a:extLst>
                  <a:ext uri="{FF2B5EF4-FFF2-40B4-BE49-F238E27FC236}">
                    <a16:creationId xmlns:a16="http://schemas.microsoft.com/office/drawing/2014/main" id="{980A08AD-9798-49F2-89C9-6793FB159EBF}"/>
                  </a:ext>
                </a:extLst>
              </p:cNvPr>
              <p:cNvSpPr txBox="1"/>
              <p:nvPr/>
            </p:nvSpPr>
            <p:spPr>
              <a:xfrm>
                <a:off x="717173" y="4511704"/>
                <a:ext cx="65" cy="169277"/>
              </a:xfrm>
              <a:prstGeom prst="rect">
                <a:avLst/>
              </a:prstGeom>
              <a:noFill/>
            </p:spPr>
            <p:txBody>
              <a:bodyPr wrap="none" lIns="0" tIns="0" rIns="0" bIns="0" rtlCol="0">
                <a:spAutoFit/>
              </a:bodyPr>
              <a:lstStyle/>
              <a:p>
                <a:pPr algn="l"/>
                <a:endParaRPr lang="en-US" sz="1100">
                  <a:gradFill>
                    <a:gsLst>
                      <a:gs pos="2917">
                        <a:schemeClr val="tx1"/>
                      </a:gs>
                      <a:gs pos="30000">
                        <a:schemeClr val="tx1"/>
                      </a:gs>
                    </a:gsLst>
                    <a:lin ang="5400000" scaled="0"/>
                  </a:gradFill>
                </a:endParaRPr>
              </a:p>
            </p:txBody>
          </p:sp>
        </p:grpSp>
        <p:sp>
          <p:nvSpPr>
            <p:cNvPr id="165" name="Rectangle 164">
              <a:extLst>
                <a:ext uri="{FF2B5EF4-FFF2-40B4-BE49-F238E27FC236}">
                  <a16:creationId xmlns:a16="http://schemas.microsoft.com/office/drawing/2014/main" id="{40926BD9-8FAC-488B-A362-95A9799B838D}"/>
                </a:ext>
              </a:extLst>
            </p:cNvPr>
            <p:cNvSpPr/>
            <p:nvPr/>
          </p:nvSpPr>
          <p:spPr bwMode="auto">
            <a:xfrm>
              <a:off x="276169" y="2301243"/>
              <a:ext cx="1130452" cy="4004331"/>
            </a:xfrm>
            <a:prstGeom prst="rect">
              <a:avLst/>
            </a:prstGeom>
            <a:noFill/>
            <a:ln>
              <a:solidFill>
                <a:srgbClr val="FF0000"/>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32" name="Group 31">
            <a:extLst>
              <a:ext uri="{FF2B5EF4-FFF2-40B4-BE49-F238E27FC236}">
                <a16:creationId xmlns:a16="http://schemas.microsoft.com/office/drawing/2014/main" id="{415F2FFD-DA53-4EA1-A124-EC699C1B03AD}"/>
              </a:ext>
              <a:ext uri="{C183D7F6-B498-43B3-948B-1728B52AA6E4}">
                <adec:decorative xmlns:adec="http://schemas.microsoft.com/office/drawing/2017/decorative" val="1"/>
              </a:ext>
            </a:extLst>
          </p:cNvPr>
          <p:cNvGrpSpPr/>
          <p:nvPr/>
        </p:nvGrpSpPr>
        <p:grpSpPr>
          <a:xfrm>
            <a:off x="7814278" y="2301243"/>
            <a:ext cx="1273418" cy="4004331"/>
            <a:chOff x="-2489989" y="2301243"/>
            <a:chExt cx="1273418" cy="4004331"/>
          </a:xfrm>
        </p:grpSpPr>
        <p:sp>
          <p:nvSpPr>
            <p:cNvPr id="35" name="TextBox 34">
              <a:extLst>
                <a:ext uri="{FF2B5EF4-FFF2-40B4-BE49-F238E27FC236}">
                  <a16:creationId xmlns:a16="http://schemas.microsoft.com/office/drawing/2014/main" id="{05046A4C-7C68-43C4-B0EB-9700E4A2BE8E}"/>
                </a:ext>
              </a:extLst>
            </p:cNvPr>
            <p:cNvSpPr txBox="1"/>
            <p:nvPr/>
          </p:nvSpPr>
          <p:spPr>
            <a:xfrm>
              <a:off x="-2360155" y="5670242"/>
              <a:ext cx="845588" cy="338554"/>
            </a:xfrm>
            <a:prstGeom prst="rect">
              <a:avLst/>
            </a:prstGeom>
            <a:noFill/>
          </p:spPr>
          <p:txBody>
            <a:bodyPr wrap="square" lIns="0" tIns="0" rIns="0" bIns="0" rtlCol="0">
              <a:spAutoFit/>
            </a:bodyPr>
            <a:lstStyle/>
            <a:p>
              <a:pPr algn="ctr"/>
              <a:r>
                <a:rPr lang="en-US" sz="1100">
                  <a:gradFill>
                    <a:gsLst>
                      <a:gs pos="2917">
                        <a:schemeClr val="tx1"/>
                      </a:gs>
                      <a:gs pos="30000">
                        <a:schemeClr val="tx1"/>
                      </a:gs>
                    </a:gsLst>
                    <a:lin ang="5400000" scaled="0"/>
                  </a:gradFill>
                </a:rPr>
                <a:t>Regular employee</a:t>
              </a:r>
            </a:p>
          </p:txBody>
        </p:sp>
        <p:grpSp>
          <p:nvGrpSpPr>
            <p:cNvPr id="44" name="Group 43">
              <a:extLst>
                <a:ext uri="{FF2B5EF4-FFF2-40B4-BE49-F238E27FC236}">
                  <a16:creationId xmlns:a16="http://schemas.microsoft.com/office/drawing/2014/main" id="{C5AFEBEE-9757-4DFB-9733-6CC0504958A2}"/>
                </a:ext>
              </a:extLst>
            </p:cNvPr>
            <p:cNvGrpSpPr/>
            <p:nvPr/>
          </p:nvGrpSpPr>
          <p:grpSpPr>
            <a:xfrm>
              <a:off x="-2151611" y="3753775"/>
              <a:ext cx="404278" cy="1729531"/>
              <a:chOff x="3814397" y="3387547"/>
              <a:chExt cx="404278" cy="1729531"/>
            </a:xfrm>
          </p:grpSpPr>
          <p:sp>
            <p:nvSpPr>
              <p:cNvPr id="8" name="Rectangle 7">
                <a:extLst>
                  <a:ext uri="{FF2B5EF4-FFF2-40B4-BE49-F238E27FC236}">
                    <a16:creationId xmlns:a16="http://schemas.microsoft.com/office/drawing/2014/main" id="{7830FDCA-8926-4CEB-BB36-5F0B4515A7C0}"/>
                  </a:ext>
                </a:extLst>
              </p:cNvPr>
              <p:cNvSpPr/>
              <p:nvPr/>
            </p:nvSpPr>
            <p:spPr bwMode="auto">
              <a:xfrm>
                <a:off x="3888165" y="3693087"/>
                <a:ext cx="235278" cy="1423991"/>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1" name="TextBox 20">
                <a:extLst>
                  <a:ext uri="{FF2B5EF4-FFF2-40B4-BE49-F238E27FC236}">
                    <a16:creationId xmlns:a16="http://schemas.microsoft.com/office/drawing/2014/main" id="{1F55A824-5380-4870-B3F6-2921F4BF5BE4}"/>
                  </a:ext>
                </a:extLst>
              </p:cNvPr>
              <p:cNvSpPr txBox="1"/>
              <p:nvPr/>
            </p:nvSpPr>
            <p:spPr>
              <a:xfrm>
                <a:off x="3814397" y="3387547"/>
                <a:ext cx="404278" cy="276999"/>
              </a:xfrm>
              <a:prstGeom prst="rect">
                <a:avLst/>
              </a:prstGeom>
              <a:noFill/>
            </p:spPr>
            <p:txBody>
              <a:bodyPr wrap="square" lIns="0" tIns="0" rIns="0" bIns="0" rtlCol="0">
                <a:spAutoFit/>
              </a:bodyPr>
              <a:lstStyle/>
              <a:p>
                <a:pPr algn="ctr"/>
                <a:r>
                  <a:rPr lang="en-US" sz="1800">
                    <a:gradFill>
                      <a:gsLst>
                        <a:gs pos="2917">
                          <a:schemeClr val="tx1"/>
                        </a:gs>
                        <a:gs pos="30000">
                          <a:schemeClr val="tx1"/>
                        </a:gs>
                      </a:gsLst>
                      <a:lin ang="5400000" scaled="0"/>
                    </a:gradFill>
                  </a:rPr>
                  <a:t>40</a:t>
                </a:r>
              </a:p>
            </p:txBody>
          </p:sp>
        </p:grpSp>
        <p:sp>
          <p:nvSpPr>
            <p:cNvPr id="166" name="Rectangle 165">
              <a:extLst>
                <a:ext uri="{FF2B5EF4-FFF2-40B4-BE49-F238E27FC236}">
                  <a16:creationId xmlns:a16="http://schemas.microsoft.com/office/drawing/2014/main" id="{21C35BC7-D86C-4A15-82C7-270D86FC7931}"/>
                </a:ext>
              </a:extLst>
            </p:cNvPr>
            <p:cNvSpPr/>
            <p:nvPr/>
          </p:nvSpPr>
          <p:spPr bwMode="auto">
            <a:xfrm>
              <a:off x="-2489989" y="2301243"/>
              <a:ext cx="1273418" cy="4004331"/>
            </a:xfrm>
            <a:prstGeom prst="rect">
              <a:avLst/>
            </a:prstGeom>
            <a:noFill/>
            <a:ln>
              <a:solidFill>
                <a:srgbClr val="FF0000"/>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13" name="Group 12">
            <a:extLst>
              <a:ext uri="{FF2B5EF4-FFF2-40B4-BE49-F238E27FC236}">
                <a16:creationId xmlns:a16="http://schemas.microsoft.com/office/drawing/2014/main" id="{7CF2C44D-27A2-431D-888D-9FFDB74596F7}"/>
              </a:ext>
              <a:ext uri="{C183D7F6-B498-43B3-948B-1728B52AA6E4}">
                <adec:decorative xmlns:adec="http://schemas.microsoft.com/office/drawing/2017/decorative" val="1"/>
              </a:ext>
            </a:extLst>
          </p:cNvPr>
          <p:cNvGrpSpPr/>
          <p:nvPr/>
        </p:nvGrpSpPr>
        <p:grpSpPr>
          <a:xfrm>
            <a:off x="4310311" y="3458974"/>
            <a:ext cx="845588" cy="2380545"/>
            <a:chOff x="4865333" y="3458974"/>
            <a:chExt cx="845588" cy="2380545"/>
          </a:xfrm>
        </p:grpSpPr>
        <p:sp>
          <p:nvSpPr>
            <p:cNvPr id="100" name="Rectangle 99">
              <a:extLst>
                <a:ext uri="{FF2B5EF4-FFF2-40B4-BE49-F238E27FC236}">
                  <a16:creationId xmlns:a16="http://schemas.microsoft.com/office/drawing/2014/main" id="{A395E131-3BAC-422A-AD40-DD512D1BBDA3}"/>
                </a:ext>
              </a:extLst>
            </p:cNvPr>
            <p:cNvSpPr/>
            <p:nvPr/>
          </p:nvSpPr>
          <p:spPr bwMode="auto">
            <a:xfrm>
              <a:off x="5140958" y="3762277"/>
              <a:ext cx="222993" cy="1721030"/>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39" name="TextBox 38">
              <a:extLst>
                <a:ext uri="{FF2B5EF4-FFF2-40B4-BE49-F238E27FC236}">
                  <a16:creationId xmlns:a16="http://schemas.microsoft.com/office/drawing/2014/main" id="{758C9282-C873-40EB-ABF3-15B935F8E40C}"/>
                </a:ext>
              </a:extLst>
            </p:cNvPr>
            <p:cNvSpPr txBox="1"/>
            <p:nvPr/>
          </p:nvSpPr>
          <p:spPr>
            <a:xfrm>
              <a:off x="4865333" y="5670242"/>
              <a:ext cx="845588" cy="169277"/>
            </a:xfrm>
            <a:prstGeom prst="rect">
              <a:avLst/>
            </a:prstGeom>
            <a:noFill/>
          </p:spPr>
          <p:txBody>
            <a:bodyPr wrap="square" lIns="0" tIns="0" rIns="0" bIns="0" rtlCol="0">
              <a:spAutoFit/>
            </a:bodyPr>
            <a:lstStyle/>
            <a:p>
              <a:pPr algn="ctr"/>
              <a:r>
                <a:rPr lang="en-US" sz="1100">
                  <a:gradFill>
                    <a:gsLst>
                      <a:gs pos="2917">
                        <a:schemeClr val="tx1"/>
                      </a:gs>
                      <a:gs pos="30000">
                        <a:schemeClr val="tx1"/>
                      </a:gs>
                    </a:gsLst>
                    <a:lin ang="5400000" scaled="0"/>
                  </a:gradFill>
                </a:rPr>
                <a:t>CEO</a:t>
              </a:r>
            </a:p>
          </p:txBody>
        </p:sp>
        <p:sp>
          <p:nvSpPr>
            <p:cNvPr id="110" name="TextBox 109">
              <a:extLst>
                <a:ext uri="{FF2B5EF4-FFF2-40B4-BE49-F238E27FC236}">
                  <a16:creationId xmlns:a16="http://schemas.microsoft.com/office/drawing/2014/main" id="{8518FAE9-5C62-4A84-B78F-EC41E764B8D4}"/>
                </a:ext>
              </a:extLst>
            </p:cNvPr>
            <p:cNvSpPr txBox="1"/>
            <p:nvPr/>
          </p:nvSpPr>
          <p:spPr>
            <a:xfrm>
              <a:off x="5046190" y="3458974"/>
              <a:ext cx="466478" cy="276999"/>
            </a:xfrm>
            <a:prstGeom prst="rect">
              <a:avLst/>
            </a:prstGeom>
            <a:noFill/>
          </p:spPr>
          <p:txBody>
            <a:bodyPr wrap="square" lIns="0" tIns="0" rIns="0" bIns="0" rtlCol="0">
              <a:spAutoFit/>
            </a:bodyPr>
            <a:lstStyle/>
            <a:p>
              <a:pPr algn="ctr"/>
              <a:r>
                <a:rPr lang="en-US" sz="1800">
                  <a:gradFill>
                    <a:gsLst>
                      <a:gs pos="2917">
                        <a:schemeClr val="tx1"/>
                      </a:gs>
                      <a:gs pos="30000">
                        <a:schemeClr val="tx1"/>
                      </a:gs>
                    </a:gsLst>
                    <a:lin ang="5400000" scaled="0"/>
                  </a:gradFill>
                </a:rPr>
                <a:t>44</a:t>
              </a:r>
            </a:p>
          </p:txBody>
        </p:sp>
      </p:grpSp>
    </p:spTree>
    <p:extLst>
      <p:ext uri="{BB962C8B-B14F-4D97-AF65-F5344CB8AC3E}">
        <p14:creationId xmlns:p14="http://schemas.microsoft.com/office/powerpoint/2010/main" val="211354097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43E78-7435-2E4C-D987-8348F56EDF6E}"/>
              </a:ext>
            </a:extLst>
          </p:cNvPr>
          <p:cNvSpPr>
            <a:spLocks noGrp="1"/>
          </p:cNvSpPr>
          <p:nvPr>
            <p:ph type="title"/>
          </p:nvPr>
        </p:nvSpPr>
        <p:spPr>
          <a:xfrm>
            <a:off x="3332922" y="2743014"/>
            <a:ext cx="6452752" cy="1828193"/>
          </a:xfrm>
        </p:spPr>
        <p:txBody>
          <a:bodyPr/>
          <a:lstStyle/>
          <a:p>
            <a:r>
              <a:rPr lang="en-US"/>
              <a:t> Collaborate with other functions to create synergies and efficiencies</a:t>
            </a:r>
          </a:p>
        </p:txBody>
      </p:sp>
      <p:sp>
        <p:nvSpPr>
          <p:cNvPr id="3" name="TextBox 2">
            <a:extLst>
              <a:ext uri="{FF2B5EF4-FFF2-40B4-BE49-F238E27FC236}">
                <a16:creationId xmlns:a16="http://schemas.microsoft.com/office/drawing/2014/main" id="{7190924A-DF7A-0B9D-9B5A-0EAF96A08B27}"/>
              </a:ext>
            </a:extLst>
          </p:cNvPr>
          <p:cNvSpPr txBox="1"/>
          <p:nvPr/>
        </p:nvSpPr>
        <p:spPr>
          <a:xfrm>
            <a:off x="145122" y="925505"/>
            <a:ext cx="3393583" cy="5293757"/>
          </a:xfrm>
          <a:prstGeom prst="rect">
            <a:avLst/>
          </a:prstGeom>
          <a:noFill/>
        </p:spPr>
        <p:txBody>
          <a:bodyPr wrap="square" lIns="0" tIns="0" rIns="0" bIns="0" rtlCol="0">
            <a:spAutoFit/>
          </a:bodyPr>
          <a:lstStyle/>
          <a:p>
            <a:pPr algn="l"/>
            <a:r>
              <a:rPr lang="en-US" sz="34400">
                <a:solidFill>
                  <a:schemeClr val="accent2">
                    <a:lumMod val="60000"/>
                    <a:lumOff val="40000"/>
                  </a:schemeClr>
                </a:solidFill>
              </a:rPr>
              <a:t>6</a:t>
            </a:r>
          </a:p>
        </p:txBody>
      </p:sp>
    </p:spTree>
    <p:extLst>
      <p:ext uri="{BB962C8B-B14F-4D97-AF65-F5344CB8AC3E}">
        <p14:creationId xmlns:p14="http://schemas.microsoft.com/office/powerpoint/2010/main" val="27941145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9D675E-1AF0-132B-708B-445D78AAABB5}"/>
              </a:ext>
            </a:extLst>
          </p:cNvPr>
          <p:cNvSpPr>
            <a:spLocks noGrp="1"/>
          </p:cNvSpPr>
          <p:nvPr>
            <p:ph type="title"/>
          </p:nvPr>
        </p:nvSpPr>
        <p:spPr/>
        <p:txBody>
          <a:bodyPr/>
          <a:lstStyle/>
          <a:p>
            <a:r>
              <a:rPr lang="en-US"/>
              <a:t>Leverage your comms collab network</a:t>
            </a:r>
          </a:p>
        </p:txBody>
      </p:sp>
      <p:graphicFrame>
        <p:nvGraphicFramePr>
          <p:cNvPr id="6" name="Table 5">
            <a:extLst>
              <a:ext uri="{FF2B5EF4-FFF2-40B4-BE49-F238E27FC236}">
                <a16:creationId xmlns:a16="http://schemas.microsoft.com/office/drawing/2014/main" id="{0DDE5992-0730-187E-CFC9-047333E9E12A}"/>
              </a:ext>
            </a:extLst>
          </p:cNvPr>
          <p:cNvGraphicFramePr>
            <a:graphicFrameLocks noGrp="1"/>
          </p:cNvGraphicFramePr>
          <p:nvPr/>
        </p:nvGraphicFramePr>
        <p:xfrm>
          <a:off x="445273" y="1154323"/>
          <a:ext cx="11545294" cy="5399774"/>
        </p:xfrm>
        <a:graphic>
          <a:graphicData uri="http://schemas.openxmlformats.org/drawingml/2006/table">
            <a:tbl>
              <a:tblPr firstRow="1" bandRow="1">
                <a:tableStyleId>{0E3FDE45-AF77-4B5C-9715-49D594BDF05E}</a:tableStyleId>
              </a:tblPr>
              <a:tblGrid>
                <a:gridCol w="2678146">
                  <a:extLst>
                    <a:ext uri="{9D8B030D-6E8A-4147-A177-3AD203B41FA5}">
                      <a16:colId xmlns:a16="http://schemas.microsoft.com/office/drawing/2014/main" val="706955362"/>
                    </a:ext>
                  </a:extLst>
                </a:gridCol>
                <a:gridCol w="8867148">
                  <a:extLst>
                    <a:ext uri="{9D8B030D-6E8A-4147-A177-3AD203B41FA5}">
                      <a16:colId xmlns:a16="http://schemas.microsoft.com/office/drawing/2014/main" val="3749059810"/>
                    </a:ext>
                  </a:extLst>
                </a:gridCol>
              </a:tblGrid>
              <a:tr h="445340">
                <a:tc>
                  <a:txBody>
                    <a:bodyPr/>
                    <a:lstStyle/>
                    <a:p>
                      <a:r>
                        <a:rPr lang="en-US" sz="1600"/>
                        <a:t>Human Resources</a:t>
                      </a:r>
                    </a:p>
                  </a:txBody>
                  <a:tcPr/>
                </a:tc>
                <a:tc>
                  <a:txBody>
                    <a:bodyPr/>
                    <a:lstStyle/>
                    <a:p>
                      <a:r>
                        <a:rPr lang="en-US" sz="1600"/>
                        <a:t>Communicate HR policies, employee benefits, and organizational changes to employees.</a:t>
                      </a:r>
                    </a:p>
                  </a:txBody>
                  <a:tcPr/>
                </a:tc>
                <a:extLst>
                  <a:ext uri="{0D108BD9-81ED-4DB2-BD59-A6C34878D82A}">
                    <a16:rowId xmlns:a16="http://schemas.microsoft.com/office/drawing/2014/main" val="362738643"/>
                  </a:ext>
                </a:extLst>
              </a:tr>
              <a:tr h="555913">
                <a:tc>
                  <a:txBody>
                    <a:bodyPr/>
                    <a:lstStyle/>
                    <a:p>
                      <a:r>
                        <a:rPr lang="en-US" sz="1600"/>
                        <a:t>Executive Leadership</a:t>
                      </a:r>
                    </a:p>
                  </a:txBody>
                  <a:tcPr/>
                </a:tc>
                <a:tc>
                  <a:txBody>
                    <a:bodyPr/>
                    <a:lstStyle/>
                    <a:p>
                      <a:r>
                        <a:rPr lang="en-US" sz="1600" dirty="0"/>
                        <a:t>Disseminate strategic decisions, organizational goals, and executive messages to align and motivate employees.</a:t>
                      </a:r>
                    </a:p>
                  </a:txBody>
                  <a:tcPr/>
                </a:tc>
                <a:extLst>
                  <a:ext uri="{0D108BD9-81ED-4DB2-BD59-A6C34878D82A}">
                    <a16:rowId xmlns:a16="http://schemas.microsoft.com/office/drawing/2014/main" val="1291755074"/>
                  </a:ext>
                </a:extLst>
              </a:tr>
              <a:tr h="445340">
                <a:tc>
                  <a:txBody>
                    <a:bodyPr/>
                    <a:lstStyle/>
                    <a:p>
                      <a:r>
                        <a:rPr lang="en-US" sz="1600"/>
                        <a:t>IT Department</a:t>
                      </a:r>
                    </a:p>
                  </a:txBody>
                  <a:tcPr/>
                </a:tc>
                <a:tc>
                  <a:txBody>
                    <a:bodyPr/>
                    <a:lstStyle/>
                    <a:p>
                      <a:r>
                        <a:rPr lang="en-US" sz="1600"/>
                        <a:t>Partner on apps. Inform staff about new tools, system upgrades, and cybersecurity practices.</a:t>
                      </a:r>
                    </a:p>
                  </a:txBody>
                  <a:tcPr/>
                </a:tc>
                <a:extLst>
                  <a:ext uri="{0D108BD9-81ED-4DB2-BD59-A6C34878D82A}">
                    <a16:rowId xmlns:a16="http://schemas.microsoft.com/office/drawing/2014/main" val="1835404477"/>
                  </a:ext>
                </a:extLst>
              </a:tr>
              <a:tr h="555913">
                <a:tc>
                  <a:txBody>
                    <a:bodyPr/>
                    <a:lstStyle/>
                    <a:p>
                      <a:r>
                        <a:rPr lang="en-US" sz="1600"/>
                        <a:t>Marketing</a:t>
                      </a:r>
                    </a:p>
                  </a:txBody>
                  <a:tcPr/>
                </a:tc>
                <a:tc>
                  <a:txBody>
                    <a:bodyPr/>
                    <a:lstStyle/>
                    <a:p>
                      <a:r>
                        <a:rPr lang="en-US" sz="1600" dirty="0"/>
                        <a:t>Align on brand messaging, promote internal campaigns, and ensure consistent external communications.</a:t>
                      </a:r>
                    </a:p>
                  </a:txBody>
                  <a:tcPr/>
                </a:tc>
                <a:extLst>
                  <a:ext uri="{0D108BD9-81ED-4DB2-BD59-A6C34878D82A}">
                    <a16:rowId xmlns:a16="http://schemas.microsoft.com/office/drawing/2014/main" val="2015685095"/>
                  </a:ext>
                </a:extLst>
              </a:tr>
              <a:tr h="373881">
                <a:tc>
                  <a:txBody>
                    <a:bodyPr/>
                    <a:lstStyle/>
                    <a:p>
                      <a:r>
                        <a:rPr lang="en-US" sz="1600"/>
                        <a:t>Sales</a:t>
                      </a:r>
                    </a:p>
                  </a:txBody>
                  <a:tcPr/>
                </a:tc>
                <a:tc>
                  <a:txBody>
                    <a:bodyPr/>
                    <a:lstStyle/>
                    <a:p>
                      <a:r>
                        <a:rPr lang="en-US" sz="1600"/>
                        <a:t>Provide updates on sales strategies, performance metrics, and market developments.</a:t>
                      </a:r>
                    </a:p>
                  </a:txBody>
                  <a:tcPr/>
                </a:tc>
                <a:extLst>
                  <a:ext uri="{0D108BD9-81ED-4DB2-BD59-A6C34878D82A}">
                    <a16:rowId xmlns:a16="http://schemas.microsoft.com/office/drawing/2014/main" val="1680421513"/>
                  </a:ext>
                </a:extLst>
              </a:tr>
              <a:tr h="373881">
                <a:tc>
                  <a:txBody>
                    <a:bodyPr/>
                    <a:lstStyle/>
                    <a:p>
                      <a:r>
                        <a:rPr lang="en-US" sz="1600"/>
                        <a:t>Finance</a:t>
                      </a:r>
                    </a:p>
                  </a:txBody>
                  <a:tcPr/>
                </a:tc>
                <a:tc>
                  <a:txBody>
                    <a:bodyPr/>
                    <a:lstStyle/>
                    <a:p>
                      <a:r>
                        <a:rPr lang="en-US" sz="1600"/>
                        <a:t>Report financial results and explain budgetary constraints or shifts in funding priorities.</a:t>
                      </a:r>
                    </a:p>
                  </a:txBody>
                  <a:tcPr/>
                </a:tc>
                <a:extLst>
                  <a:ext uri="{0D108BD9-81ED-4DB2-BD59-A6C34878D82A}">
                    <a16:rowId xmlns:a16="http://schemas.microsoft.com/office/drawing/2014/main" val="3174908354"/>
                  </a:ext>
                </a:extLst>
              </a:tr>
              <a:tr h="373881">
                <a:tc>
                  <a:txBody>
                    <a:bodyPr/>
                    <a:lstStyle/>
                    <a:p>
                      <a:r>
                        <a:rPr lang="en-US" sz="1600"/>
                        <a:t>Operations</a:t>
                      </a:r>
                    </a:p>
                  </a:txBody>
                  <a:tcPr/>
                </a:tc>
                <a:tc>
                  <a:txBody>
                    <a:bodyPr/>
                    <a:lstStyle/>
                    <a:p>
                      <a:r>
                        <a:rPr lang="en-US" sz="1600"/>
                        <a:t>Keep staff informed about changes in operational procedures and logistics.</a:t>
                      </a:r>
                    </a:p>
                  </a:txBody>
                  <a:tcPr/>
                </a:tc>
                <a:extLst>
                  <a:ext uri="{0D108BD9-81ED-4DB2-BD59-A6C34878D82A}">
                    <a16:rowId xmlns:a16="http://schemas.microsoft.com/office/drawing/2014/main" val="1523304120"/>
                  </a:ext>
                </a:extLst>
              </a:tr>
              <a:tr h="373881">
                <a:tc>
                  <a:txBody>
                    <a:bodyPr/>
                    <a:lstStyle/>
                    <a:p>
                      <a:r>
                        <a:rPr lang="en-US" sz="1600"/>
                        <a:t>Legal</a:t>
                      </a:r>
                    </a:p>
                  </a:txBody>
                  <a:tcPr/>
                </a:tc>
                <a:tc>
                  <a:txBody>
                    <a:bodyPr/>
                    <a:lstStyle/>
                    <a:p>
                      <a:r>
                        <a:rPr lang="en-US" sz="1600"/>
                        <a:t>Ensure all communications adhere to compliance standards and legal requirements.</a:t>
                      </a:r>
                    </a:p>
                  </a:txBody>
                  <a:tcPr/>
                </a:tc>
                <a:extLst>
                  <a:ext uri="{0D108BD9-81ED-4DB2-BD59-A6C34878D82A}">
                    <a16:rowId xmlns:a16="http://schemas.microsoft.com/office/drawing/2014/main" val="3907654708"/>
                  </a:ext>
                </a:extLst>
              </a:tr>
              <a:tr h="373881">
                <a:tc>
                  <a:txBody>
                    <a:bodyPr/>
                    <a:lstStyle/>
                    <a:p>
                      <a:r>
                        <a:rPr lang="en-US" sz="1600"/>
                        <a:t>Research and Development</a:t>
                      </a:r>
                    </a:p>
                  </a:txBody>
                  <a:tcPr/>
                </a:tc>
                <a:tc>
                  <a:txBody>
                    <a:bodyPr/>
                    <a:lstStyle/>
                    <a:p>
                      <a:r>
                        <a:rPr lang="en-US" sz="1600"/>
                        <a:t>Communicate about new projects, innovations, or scientific achievements.</a:t>
                      </a:r>
                    </a:p>
                  </a:txBody>
                  <a:tcPr/>
                </a:tc>
                <a:extLst>
                  <a:ext uri="{0D108BD9-81ED-4DB2-BD59-A6C34878D82A}">
                    <a16:rowId xmlns:a16="http://schemas.microsoft.com/office/drawing/2014/main" val="1417031794"/>
                  </a:ext>
                </a:extLst>
              </a:tr>
              <a:tr h="373881">
                <a:tc>
                  <a:txBody>
                    <a:bodyPr/>
                    <a:lstStyle/>
                    <a:p>
                      <a:r>
                        <a:rPr lang="en-US" sz="1600"/>
                        <a:t>Facilities</a:t>
                      </a:r>
                    </a:p>
                  </a:txBody>
                  <a:tcPr/>
                </a:tc>
                <a:tc>
                  <a:txBody>
                    <a:bodyPr/>
                    <a:lstStyle/>
                    <a:p>
                      <a:r>
                        <a:rPr lang="en-US" sz="1600"/>
                        <a:t>Inform about changes in workplace environment and safety protocols.</a:t>
                      </a:r>
                    </a:p>
                  </a:txBody>
                  <a:tcPr/>
                </a:tc>
                <a:extLst>
                  <a:ext uri="{0D108BD9-81ED-4DB2-BD59-A6C34878D82A}">
                    <a16:rowId xmlns:a16="http://schemas.microsoft.com/office/drawing/2014/main" val="3777107916"/>
                  </a:ext>
                </a:extLst>
              </a:tr>
              <a:tr h="555913">
                <a:tc>
                  <a:txBody>
                    <a:bodyPr/>
                    <a:lstStyle/>
                    <a:p>
                      <a:r>
                        <a:rPr lang="en-US" sz="1600"/>
                        <a:t>Customer Service</a:t>
                      </a:r>
                    </a:p>
                  </a:txBody>
                  <a:tcPr/>
                </a:tc>
                <a:tc>
                  <a:txBody>
                    <a:bodyPr/>
                    <a:lstStyle/>
                    <a:p>
                      <a:r>
                        <a:rPr lang="en-US" sz="1600"/>
                        <a:t>Share updates on customer feedback trends and service improvement initiatives.</a:t>
                      </a:r>
                      <a:br>
                        <a:rPr lang="en-US" sz="1600"/>
                      </a:br>
                      <a:endParaRPr lang="en-US" sz="1600"/>
                    </a:p>
                  </a:txBody>
                  <a:tcPr/>
                </a:tc>
                <a:extLst>
                  <a:ext uri="{0D108BD9-81ED-4DB2-BD59-A6C34878D82A}">
                    <a16:rowId xmlns:a16="http://schemas.microsoft.com/office/drawing/2014/main" val="3232076643"/>
                  </a:ext>
                </a:extLst>
              </a:tr>
              <a:tr h="528448">
                <a:tc>
                  <a:txBody>
                    <a:bodyPr/>
                    <a:lstStyle/>
                    <a:p>
                      <a:r>
                        <a:rPr lang="en-US" sz="1600"/>
                        <a:t>Project Management</a:t>
                      </a:r>
                    </a:p>
                  </a:txBody>
                  <a:tcPr/>
                </a:tc>
                <a:tc>
                  <a:txBody>
                    <a:bodyPr/>
                    <a:lstStyle/>
                    <a:p>
                      <a:r>
                        <a:rPr lang="en-US" sz="1600" dirty="0"/>
                        <a:t>Update on project timelines, dependencies, and critical changes affecting multiple teams.</a:t>
                      </a:r>
                    </a:p>
                  </a:txBody>
                  <a:tcPr/>
                </a:tc>
                <a:extLst>
                  <a:ext uri="{0D108BD9-81ED-4DB2-BD59-A6C34878D82A}">
                    <a16:rowId xmlns:a16="http://schemas.microsoft.com/office/drawing/2014/main" val="3435983217"/>
                  </a:ext>
                </a:extLst>
              </a:tr>
            </a:tbl>
          </a:graphicData>
        </a:graphic>
      </p:graphicFrame>
    </p:spTree>
    <p:extLst>
      <p:ext uri="{BB962C8B-B14F-4D97-AF65-F5344CB8AC3E}">
        <p14:creationId xmlns:p14="http://schemas.microsoft.com/office/powerpoint/2010/main" val="51282577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9A6729-57A0-01D6-B41F-3AA31FB8B433}"/>
              </a:ext>
            </a:extLst>
          </p:cNvPr>
          <p:cNvSpPr>
            <a:spLocks noGrp="1"/>
          </p:cNvSpPr>
          <p:nvPr>
            <p:ph type="title"/>
          </p:nvPr>
        </p:nvSpPr>
        <p:spPr>
          <a:xfrm>
            <a:off x="432988" y="3152001"/>
            <a:ext cx="4173518" cy="553998"/>
          </a:xfrm>
        </p:spPr>
        <p:txBody>
          <a:bodyPr wrap="square" anchor="ctr">
            <a:normAutofit fontScale="90000"/>
          </a:bodyPr>
          <a:lstStyle/>
          <a:p>
            <a:r>
              <a:rPr lang="en-US" sz="3300" dirty="0"/>
              <a:t>Corporate communications considerations </a:t>
            </a:r>
          </a:p>
        </p:txBody>
      </p:sp>
      <p:sp>
        <p:nvSpPr>
          <p:cNvPr id="18" name="Text Placeholder 3">
            <a:extLst>
              <a:ext uri="{FF2B5EF4-FFF2-40B4-BE49-F238E27FC236}">
                <a16:creationId xmlns:a16="http://schemas.microsoft.com/office/drawing/2014/main" id="{EE36CA99-2AF0-334C-EDD7-90359621644E}"/>
              </a:ext>
            </a:extLst>
          </p:cNvPr>
          <p:cNvSpPr>
            <a:spLocks noGrp="1"/>
          </p:cNvSpPr>
          <p:nvPr>
            <p:ph type="body" sz="quarter" idx="4294967295"/>
          </p:nvPr>
        </p:nvSpPr>
        <p:spPr>
          <a:xfrm>
            <a:off x="4430026" y="587375"/>
            <a:ext cx="6667500" cy="5683250"/>
          </a:xfrm>
        </p:spPr>
        <p:txBody>
          <a:bodyPr wrap="square" anchor="ctr">
            <a:normAutofit/>
          </a:bodyPr>
          <a:lstStyle/>
          <a:p>
            <a:pPr>
              <a:lnSpc>
                <a:spcPct val="90000"/>
              </a:lnSpc>
            </a:pPr>
            <a:r>
              <a:rPr lang="en-US" sz="1500" b="1" dirty="0">
                <a:solidFill>
                  <a:schemeClr val="accent2"/>
                </a:solidFill>
              </a:rPr>
              <a:t>Hybrid work strategies: </a:t>
            </a:r>
            <a:r>
              <a:rPr lang="en-US" sz="1500" dirty="0"/>
              <a:t>Emphasize the importance of effective communication in a hybrid work environment. As internal communicators, consider tailoring your messaging to address both remote and in-office employees. Foster a sense of belonging and inclusion through regular updates, virtual town halls, and collaborative intranet.</a:t>
            </a:r>
            <a:br>
              <a:rPr lang="en-US" sz="1500" dirty="0"/>
            </a:br>
            <a:endParaRPr lang="en-US" sz="1500" dirty="0"/>
          </a:p>
          <a:p>
            <a:pPr>
              <a:lnSpc>
                <a:spcPct val="90000"/>
              </a:lnSpc>
            </a:pPr>
            <a:r>
              <a:rPr lang="en-US" sz="1500" b="1" dirty="0">
                <a:solidFill>
                  <a:schemeClr val="accent2"/>
                </a:solidFill>
              </a:rPr>
              <a:t>Digital transformation: </a:t>
            </a:r>
            <a:r>
              <a:rPr lang="en-US" sz="1500" dirty="0"/>
              <a:t>Highlight the acceleration of digital transformation. Internal communicators can leverage this trend by promoting digital literacy, encouraging adoption of collaboration tools, and facilitating seamless communication across geographically dispersed teams.</a:t>
            </a:r>
            <a:br>
              <a:rPr lang="en-US" sz="1500" dirty="0"/>
            </a:br>
            <a:endParaRPr lang="en-US" sz="1500" dirty="0"/>
          </a:p>
          <a:p>
            <a:pPr>
              <a:lnSpc>
                <a:spcPct val="90000"/>
              </a:lnSpc>
            </a:pPr>
            <a:r>
              <a:rPr lang="en-US" sz="1500" b="1" dirty="0">
                <a:solidFill>
                  <a:schemeClr val="accent2"/>
                </a:solidFill>
              </a:rPr>
              <a:t>Well-being and mental health: </a:t>
            </a:r>
            <a:r>
              <a:rPr lang="en-US" sz="1500" dirty="0"/>
              <a:t>With the blurring boundaries between work and personal life, internal communicators play a crucial role in promoting employee well-being. Consider sharing resources related to stress management, work-life balance, and mental health support.</a:t>
            </a:r>
            <a:br>
              <a:rPr lang="en-US" sz="1500" dirty="0"/>
            </a:br>
            <a:endParaRPr lang="en-US" sz="1500" dirty="0"/>
          </a:p>
          <a:p>
            <a:pPr>
              <a:lnSpc>
                <a:spcPct val="90000"/>
              </a:lnSpc>
            </a:pPr>
            <a:r>
              <a:rPr lang="en-US" sz="1500" b="1" dirty="0">
                <a:solidFill>
                  <a:schemeClr val="accent2"/>
                </a:solidFill>
              </a:rPr>
              <a:t>Inclusive communication: </a:t>
            </a:r>
            <a:r>
              <a:rPr lang="en-US" sz="1500" dirty="0"/>
              <a:t>As organizations diversify their workforce, internal communicators should prioritize inclusive language and representation. Be mindful of cultural nuances, accessibility, and diverse perspectives in your messaging.</a:t>
            </a:r>
            <a:br>
              <a:rPr lang="en-US" sz="1500" dirty="0"/>
            </a:br>
            <a:endParaRPr lang="en-US" sz="1500" dirty="0"/>
          </a:p>
          <a:p>
            <a:pPr>
              <a:lnSpc>
                <a:spcPct val="90000"/>
              </a:lnSpc>
            </a:pPr>
            <a:r>
              <a:rPr lang="en-US" sz="1500" b="1" dirty="0">
                <a:solidFill>
                  <a:schemeClr val="accent2"/>
                </a:solidFill>
              </a:rPr>
              <a:t>Data-driven insights: </a:t>
            </a:r>
            <a:r>
              <a:rPr lang="en-US" sz="1500" dirty="0"/>
              <a:t>Use data analytics to assess the effectiveness of your internal communication efforts. Understand engagement metrics, feedback, and reactions to refine your strategies.</a:t>
            </a:r>
          </a:p>
          <a:p>
            <a:pPr>
              <a:lnSpc>
                <a:spcPct val="90000"/>
              </a:lnSpc>
            </a:pPr>
            <a:endParaRPr lang="en-US" sz="1500" dirty="0"/>
          </a:p>
        </p:txBody>
      </p:sp>
    </p:spTree>
    <p:extLst>
      <p:ext uri="{BB962C8B-B14F-4D97-AF65-F5344CB8AC3E}">
        <p14:creationId xmlns:p14="http://schemas.microsoft.com/office/powerpoint/2010/main" val="205352144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7BF15BD-001C-49B3-9A01-B39DEDA47564}"/>
              </a:ext>
            </a:extLst>
          </p:cNvPr>
          <p:cNvSpPr>
            <a:spLocks noGrp="1"/>
          </p:cNvSpPr>
          <p:nvPr>
            <p:ph type="title"/>
          </p:nvPr>
        </p:nvSpPr>
        <p:spPr>
          <a:xfrm>
            <a:off x="584200" y="2331994"/>
            <a:ext cx="9144000" cy="1218795"/>
          </a:xfrm>
        </p:spPr>
        <p:txBody>
          <a:bodyPr/>
          <a:lstStyle/>
          <a:p>
            <a:r>
              <a:rPr lang="en-US">
                <a:gradFill>
                  <a:gsLst>
                    <a:gs pos="10000">
                      <a:srgbClr val="E535E5"/>
                    </a:gs>
                    <a:gs pos="90000">
                      <a:srgbClr val="FFEF86"/>
                    </a:gs>
                  </a:gsLst>
                  <a:lin ang="14400000" scaled="0"/>
                </a:gradFill>
                <a:cs typeface="Segoe UI Semilight"/>
              </a:rPr>
              <a:t>Table of</a:t>
            </a:r>
            <a:br>
              <a:rPr lang="en-US"/>
            </a:br>
            <a:r>
              <a:rPr lang="en-US">
                <a:gradFill>
                  <a:gsLst>
                    <a:gs pos="10000">
                      <a:srgbClr val="E535E5"/>
                    </a:gs>
                    <a:gs pos="90000">
                      <a:srgbClr val="FFEF86"/>
                    </a:gs>
                  </a:gsLst>
                  <a:lin ang="14400000" scaled="0"/>
                </a:gradFill>
                <a:cs typeface="Segoe UI Semilight"/>
              </a:rPr>
              <a:t>contents</a:t>
            </a:r>
            <a:endParaRPr lang="en-US"/>
          </a:p>
        </p:txBody>
      </p:sp>
      <p:sp>
        <p:nvSpPr>
          <p:cNvPr id="7" name="Text Placeholder 6">
            <a:extLst>
              <a:ext uri="{FF2B5EF4-FFF2-40B4-BE49-F238E27FC236}">
                <a16:creationId xmlns:a16="http://schemas.microsoft.com/office/drawing/2014/main" id="{61F6BD0B-C4D8-42DE-A3A7-50D8219CE639}"/>
              </a:ext>
            </a:extLst>
          </p:cNvPr>
          <p:cNvSpPr>
            <a:spLocks noGrp="1"/>
          </p:cNvSpPr>
          <p:nvPr>
            <p:ph type="body" sz="quarter" idx="4294967295"/>
          </p:nvPr>
        </p:nvSpPr>
        <p:spPr>
          <a:xfrm>
            <a:off x="4301403" y="2306406"/>
            <a:ext cx="7253287" cy="2930033"/>
          </a:xfrm>
        </p:spPr>
        <p:txBody>
          <a:bodyPr vert="horz" wrap="square" lIns="0" tIns="0" rIns="0" bIns="0" rtlCol="0" anchor="t">
            <a:spAutoFit/>
          </a:bodyPr>
          <a:lstStyle/>
          <a:p>
            <a:r>
              <a:rPr lang="en-US">
                <a:cs typeface="Segoe UI"/>
              </a:rPr>
              <a:t>Challenges in the corporate communications landscape</a:t>
            </a:r>
          </a:p>
          <a:p>
            <a:r>
              <a:rPr lang="en-US">
                <a:cs typeface="Segoe UI"/>
              </a:rPr>
              <a:t>Corporate communications strategy </a:t>
            </a:r>
            <a:endParaRPr lang="en-US"/>
          </a:p>
          <a:p>
            <a:r>
              <a:rPr lang="en-US">
                <a:cs typeface="Segoe UI"/>
              </a:rPr>
              <a:t>Scenarios unlocked with Viva Amplify</a:t>
            </a:r>
            <a:endParaRPr lang="en-US"/>
          </a:p>
          <a:p>
            <a:r>
              <a:rPr lang="en-US">
                <a:cs typeface="Segoe UI"/>
              </a:rPr>
              <a:t>Scenarios unlocked with SharePoint News</a:t>
            </a:r>
          </a:p>
          <a:p>
            <a:r>
              <a:rPr lang="en-US">
                <a:cs typeface="Segoe UI"/>
              </a:rPr>
              <a:t>Next steps</a:t>
            </a:r>
            <a:endParaRPr lang="en-US"/>
          </a:p>
        </p:txBody>
      </p:sp>
    </p:spTree>
    <p:extLst>
      <p:ext uri="{BB962C8B-B14F-4D97-AF65-F5344CB8AC3E}">
        <p14:creationId xmlns:p14="http://schemas.microsoft.com/office/powerpoint/2010/main" val="41785654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07785-0D16-B0BE-C4AE-7914990CB81B}"/>
              </a:ext>
            </a:extLst>
          </p:cNvPr>
          <p:cNvSpPr>
            <a:spLocks noGrp="1"/>
          </p:cNvSpPr>
          <p:nvPr>
            <p:ph type="title"/>
          </p:nvPr>
        </p:nvSpPr>
        <p:spPr/>
        <p:txBody>
          <a:bodyPr/>
          <a:lstStyle/>
          <a:p>
            <a:r>
              <a:rPr lang="en-US">
                <a:cs typeface="Segoe UI"/>
              </a:rPr>
              <a:t>Scenarios unlocked with Viva Amplify</a:t>
            </a:r>
            <a:endParaRPr lang="en-US"/>
          </a:p>
        </p:txBody>
      </p:sp>
    </p:spTree>
    <p:extLst>
      <p:ext uri="{BB962C8B-B14F-4D97-AF65-F5344CB8AC3E}">
        <p14:creationId xmlns:p14="http://schemas.microsoft.com/office/powerpoint/2010/main" val="1692012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A21BF-0F8A-F6AF-79E6-77FAF09A81FD}"/>
              </a:ext>
            </a:extLst>
          </p:cNvPr>
          <p:cNvSpPr>
            <a:spLocks noGrp="1"/>
          </p:cNvSpPr>
          <p:nvPr>
            <p:ph type="title"/>
          </p:nvPr>
        </p:nvSpPr>
        <p:spPr>
          <a:xfrm>
            <a:off x="443954" y="516102"/>
            <a:ext cx="9850058" cy="2134764"/>
          </a:xfrm>
        </p:spPr>
        <p:txBody>
          <a:bodyPr anchor="ctr"/>
          <a:lstStyle/>
          <a:p>
            <a:r>
              <a:rPr lang="en-US" sz="3600"/>
              <a:t>Microsoft Viva Amplify empowers leaders and communicators to elevate their message and energize their people by meeting employees where they are</a:t>
            </a:r>
          </a:p>
        </p:txBody>
      </p:sp>
      <p:sp>
        <p:nvSpPr>
          <p:cNvPr id="15" name="TextBox 14">
            <a:extLst>
              <a:ext uri="{FF2B5EF4-FFF2-40B4-BE49-F238E27FC236}">
                <a16:creationId xmlns:a16="http://schemas.microsoft.com/office/drawing/2014/main" id="{999A7CFF-6F80-BD2B-1BE8-EE386E66E6B6}"/>
              </a:ext>
            </a:extLst>
          </p:cNvPr>
          <p:cNvSpPr txBox="1"/>
          <p:nvPr/>
        </p:nvSpPr>
        <p:spPr>
          <a:xfrm>
            <a:off x="443954" y="2967700"/>
            <a:ext cx="5322937" cy="4658737"/>
          </a:xfrm>
          <a:prstGeom prst="rect">
            <a:avLst/>
          </a:prstGeom>
          <a:noFill/>
        </p:spPr>
        <p:txBody>
          <a:bodyPr wrap="square" lIns="0" tIns="0" rIns="0" bIns="0" anchor="t">
            <a:no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1800" b="0" i="0" u="none" strike="noStrike" kern="1200" cap="none" spc="0" normalizeH="0" baseline="0" noProof="0">
                <a:ln>
                  <a:noFill/>
                </a:ln>
                <a:effectLst/>
                <a:uLnTx/>
                <a:uFillTx/>
                <a:latin typeface="Segoe UI Semibold"/>
                <a:ea typeface="+mn-ea"/>
                <a:cs typeface="+mn-cs"/>
              </a:rPr>
              <a:t>Communicate easier</a:t>
            </a:r>
            <a:br>
              <a:rPr lang="en-US" sz="1800" b="0" i="0" u="none" strike="noStrike" kern="1200" cap="none" spc="0" normalizeH="0" baseline="0" noProof="0">
                <a:ln>
                  <a:noFill/>
                </a:ln>
                <a:effectLst/>
                <a:uLnTx/>
                <a:uFillTx/>
                <a:latin typeface="Segoe UI Semibold"/>
              </a:rPr>
            </a:br>
            <a:r>
              <a:rPr lang="en-US" sz="1750" b="0" i="0">
                <a:effectLst/>
                <a:latin typeface="Segoe UI"/>
                <a:cs typeface="Segoe UI"/>
              </a:rPr>
              <a:t>Centralize communication processes in a single space, so you can save time and focus on what matters</a:t>
            </a:r>
          </a:p>
          <a:p>
            <a:pPr defTabSz="914400">
              <a:spcBef>
                <a:spcPts val="1800"/>
              </a:spcBef>
              <a:defRPr/>
            </a:pPr>
            <a:r>
              <a:rPr kumimoji="0" lang="en-US" sz="1800" b="0" i="0" u="none" strike="noStrike" kern="1200" cap="none" spc="0" normalizeH="0" baseline="0" noProof="0">
                <a:ln>
                  <a:noFill/>
                </a:ln>
                <a:effectLst/>
                <a:uLnTx/>
                <a:uFillTx/>
                <a:latin typeface="Segoe UI Semibold"/>
                <a:ea typeface="+mn-ea"/>
                <a:cs typeface="+mn-cs"/>
              </a:rPr>
              <a:t>Communicate better</a:t>
            </a:r>
            <a:br>
              <a:rPr lang="en-US" sz="1800" b="0" i="0" u="none" strike="noStrike" kern="1200" cap="none" spc="0" normalizeH="0" baseline="0" noProof="0">
                <a:ln>
                  <a:noFill/>
                </a:ln>
                <a:effectLst/>
                <a:uLnTx/>
                <a:uFillTx/>
                <a:latin typeface="Segoe UI Semibold"/>
              </a:rPr>
            </a:br>
            <a:r>
              <a:rPr lang="en-US" sz="1750" b="0" i="0">
                <a:effectLst/>
                <a:latin typeface="Segoe UI"/>
                <a:cs typeface="Segoe UI"/>
              </a:rPr>
              <a:t>Write messages that stick with writing guidance and reporting from your organization</a:t>
            </a:r>
            <a:r>
              <a:rPr lang="en-US" sz="1750">
                <a:latin typeface="Segoe UI"/>
                <a:cs typeface="Segoe UI"/>
              </a:rPr>
              <a:t> </a:t>
            </a:r>
            <a:endParaRPr lang="en-US" sz="1750" b="0" i="0">
              <a:effectLst/>
              <a:latin typeface="Segoe UI" panose="020B0502040204020203" pitchFamily="34" charset="0"/>
              <a:cs typeface="Segoe UI"/>
            </a:endParaRPr>
          </a:p>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1800" b="0" i="0" u="none" strike="noStrike" kern="1200" cap="none" spc="0" normalizeH="0" baseline="0" noProof="0">
                <a:ln>
                  <a:noFill/>
                </a:ln>
                <a:effectLst/>
                <a:uLnTx/>
                <a:uFillTx/>
                <a:latin typeface="Segoe UI Semibold"/>
                <a:ea typeface="+mn-ea"/>
                <a:cs typeface="+mn-cs"/>
              </a:rPr>
              <a:t>Be heard</a:t>
            </a:r>
            <a:br>
              <a:rPr lang="en-US" sz="1800" b="0" i="0" u="none" strike="noStrike" kern="1200" cap="none" spc="0" normalizeH="0" baseline="0" noProof="0">
                <a:ln>
                  <a:noFill/>
                </a:ln>
                <a:effectLst/>
                <a:uLnTx/>
                <a:uFillTx/>
                <a:latin typeface="Segoe UI Semibold"/>
              </a:rPr>
            </a:br>
            <a:r>
              <a:rPr lang="en-US" sz="1750" b="0" i="0" u="none" strike="noStrike">
                <a:effectLst/>
                <a:latin typeface="Segoe UI"/>
                <a:cs typeface="Segoe UI"/>
              </a:rPr>
              <a:t>Drive engagement with your message by meeting employees where they are</a:t>
            </a:r>
            <a:endParaRPr lang="en-US" sz="1750" b="0" i="0" u="none" strike="noStrike" kern="1200" cap="none" spc="0" normalizeH="0" baseline="0" noProof="0">
              <a:ln>
                <a:noFill/>
              </a:ln>
              <a:effectLst/>
              <a:uLnTx/>
              <a:uFillTx/>
              <a:latin typeface="Segoe UI"/>
              <a:cs typeface="Segoe UI"/>
            </a:endParaRPr>
          </a:p>
        </p:txBody>
      </p:sp>
    </p:spTree>
    <p:extLst>
      <p:ext uri="{BB962C8B-B14F-4D97-AF65-F5344CB8AC3E}">
        <p14:creationId xmlns:p14="http://schemas.microsoft.com/office/powerpoint/2010/main" val="454489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EA880E9-30E1-7779-22D9-6BC93BE209C3}"/>
              </a:ext>
              <a:ext uri="{C183D7F6-B498-43B3-948B-1728B52AA6E4}">
                <adec:decorative xmlns:adec="http://schemas.microsoft.com/office/drawing/2017/decorative" val="1"/>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a:stretch/>
        </p:blipFill>
        <p:spPr>
          <a:xfrm>
            <a:off x="0" y="0"/>
            <a:ext cx="12192000" cy="1673525"/>
          </a:xfrm>
          <a:prstGeom prst="rect">
            <a:avLst/>
          </a:prstGeom>
        </p:spPr>
      </p:pic>
      <p:sp>
        <p:nvSpPr>
          <p:cNvPr id="4" name="Title 3">
            <a:extLst>
              <a:ext uri="{FF2B5EF4-FFF2-40B4-BE49-F238E27FC236}">
                <a16:creationId xmlns:a16="http://schemas.microsoft.com/office/drawing/2014/main" id="{69986681-BD88-4F60-B1BB-38F782885169}"/>
              </a:ext>
            </a:extLst>
          </p:cNvPr>
          <p:cNvSpPr>
            <a:spLocks noGrp="1"/>
          </p:cNvSpPr>
          <p:nvPr>
            <p:ph type="title"/>
          </p:nvPr>
        </p:nvSpPr>
        <p:spPr>
          <a:xfrm>
            <a:off x="302163" y="439926"/>
            <a:ext cx="7327187" cy="553998"/>
          </a:xfrm>
        </p:spPr>
        <p:txBody>
          <a:bodyPr/>
          <a:lstStyle/>
          <a:p>
            <a:r>
              <a:rPr lang="en-US" dirty="0">
                <a:solidFill>
                  <a:schemeClr val="bg1"/>
                </a:solidFill>
              </a:rPr>
              <a:t>Common Viva Amplify use cases</a:t>
            </a:r>
          </a:p>
        </p:txBody>
      </p:sp>
      <p:sp>
        <p:nvSpPr>
          <p:cNvPr id="36" name="TextBox 35">
            <a:extLst>
              <a:ext uri="{FF2B5EF4-FFF2-40B4-BE49-F238E27FC236}">
                <a16:creationId xmlns:a16="http://schemas.microsoft.com/office/drawing/2014/main" id="{FC042C1C-0AFD-436C-A379-190021B1AD06}"/>
              </a:ext>
            </a:extLst>
          </p:cNvPr>
          <p:cNvSpPr txBox="1"/>
          <p:nvPr/>
        </p:nvSpPr>
        <p:spPr>
          <a:xfrm>
            <a:off x="4880862" y="2577509"/>
            <a:ext cx="3888825" cy="3376062"/>
          </a:xfrm>
          <a:prstGeom prst="rect">
            <a:avLst/>
          </a:prstGeom>
          <a:noFill/>
          <a:ln>
            <a:noFill/>
          </a:ln>
        </p:spPr>
        <p:txBody>
          <a:bodyPr wrap="square" lIns="0" tIns="0" rIns="0" bIns="0" rtlCol="0">
            <a:noAutofit/>
          </a:bodyPr>
          <a:lstStyle/>
          <a:p>
            <a:pPr marL="342900" indent="-342900">
              <a:buFont typeface="Arial" panose="020B0604020202020204" pitchFamily="34" charset="0"/>
              <a:buChar char="•"/>
              <a:defRPr/>
            </a:pPr>
            <a:r>
              <a:rPr lang="en-US" sz="1900" spc="-60" dirty="0">
                <a:latin typeface="+mj-lt"/>
                <a:cs typeface="Segoe UI" panose="020B0502040204020203" pitchFamily="34" charset="0"/>
              </a:rPr>
              <a:t>Trip reports</a:t>
            </a:r>
          </a:p>
          <a:p>
            <a:pPr marL="342900" indent="-342900">
              <a:buFont typeface="Arial" panose="020B0604020202020204" pitchFamily="34" charset="0"/>
              <a:buChar char="•"/>
              <a:defRPr/>
            </a:pPr>
            <a:r>
              <a:rPr lang="en-US" sz="1900" dirty="0">
                <a:latin typeface="+mj-lt"/>
                <a:cs typeface="Segoe UI" panose="020B0502040204020203" pitchFamily="34" charset="0"/>
              </a:rPr>
              <a:t>Newsletters</a:t>
            </a:r>
            <a:endParaRPr lang="en-US" sz="1900" spc="-60" dirty="0">
              <a:latin typeface="+mj-lt"/>
              <a:cs typeface="Segoe UI" panose="020B0502040204020203" pitchFamily="34" charset="0"/>
            </a:endParaRPr>
          </a:p>
          <a:p>
            <a:pPr marL="342900" indent="-342900">
              <a:buFont typeface="Arial" panose="020B0604020202020204" pitchFamily="34" charset="0"/>
              <a:buChar char="•"/>
              <a:defRPr/>
            </a:pPr>
            <a:r>
              <a:rPr lang="en-US" sz="1900" spc="-60" dirty="0">
                <a:latin typeface="+mj-lt"/>
                <a:cs typeface="Segoe UI" panose="020B0502040204020203" pitchFamily="34" charset="0"/>
              </a:rPr>
              <a:t>Project updates</a:t>
            </a:r>
          </a:p>
          <a:p>
            <a:pPr marL="342900" indent="-342900">
              <a:buFont typeface="Arial" panose="020B0604020202020204" pitchFamily="34" charset="0"/>
              <a:buChar char="•"/>
              <a:defRPr/>
            </a:pPr>
            <a:r>
              <a:rPr lang="en-US" sz="1900" spc="-60" dirty="0">
                <a:latin typeface="+mj-lt"/>
                <a:cs typeface="Segoe UI" panose="020B0502040204020203" pitchFamily="34" charset="0"/>
              </a:rPr>
              <a:t>Facility updates</a:t>
            </a:r>
          </a:p>
          <a:p>
            <a:pPr marL="342900" indent="-342900">
              <a:buFont typeface="Arial" panose="020B0604020202020204" pitchFamily="34" charset="0"/>
              <a:buChar char="•"/>
              <a:defRPr/>
            </a:pPr>
            <a:r>
              <a:rPr lang="en-US" sz="1900" spc="-60" dirty="0">
                <a:latin typeface="+mj-lt"/>
                <a:cs typeface="Segoe UI" panose="020B0502040204020203" pitchFamily="34" charset="0"/>
              </a:rPr>
              <a:t>Verified content</a:t>
            </a:r>
          </a:p>
          <a:p>
            <a:pPr marL="342900" indent="-342900">
              <a:buFont typeface="Arial" panose="020B0604020202020204" pitchFamily="34" charset="0"/>
              <a:buChar char="•"/>
              <a:defRPr/>
            </a:pPr>
            <a:r>
              <a:rPr lang="en-US" sz="1900" spc="-60" dirty="0">
                <a:latin typeface="+mj-lt"/>
                <a:cs typeface="Segoe UI" panose="020B0502040204020203" pitchFamily="34" charset="0"/>
              </a:rPr>
              <a:t>Open enrollment</a:t>
            </a:r>
          </a:p>
          <a:p>
            <a:pPr marL="342900" indent="-342900">
              <a:buFont typeface="Arial" panose="020B0604020202020204" pitchFamily="34" charset="0"/>
              <a:buChar char="•"/>
              <a:defRPr/>
            </a:pPr>
            <a:r>
              <a:rPr lang="en-US" sz="1900" spc="-60" dirty="0">
                <a:latin typeface="+mj-lt"/>
                <a:cs typeface="Segoe UI" panose="020B0502040204020203" pitchFamily="34" charset="0"/>
              </a:rPr>
              <a:t>Product launches</a:t>
            </a:r>
          </a:p>
          <a:p>
            <a:pPr marL="342900" indent="-342900">
              <a:buFont typeface="Arial" panose="020B0604020202020204" pitchFamily="34" charset="0"/>
              <a:buChar char="•"/>
              <a:defRPr/>
            </a:pPr>
            <a:r>
              <a:rPr lang="en-US" sz="1900" spc="-60" dirty="0">
                <a:latin typeface="+mj-lt"/>
                <a:cs typeface="Segoe UI" panose="020B0502040204020203" pitchFamily="34" charset="0"/>
              </a:rPr>
              <a:t>Leadership changes</a:t>
            </a:r>
          </a:p>
          <a:p>
            <a:pPr marL="342900" indent="-342900">
              <a:buFont typeface="Arial" panose="020B0604020202020204" pitchFamily="34" charset="0"/>
              <a:buChar char="•"/>
              <a:defRPr/>
            </a:pPr>
            <a:r>
              <a:rPr lang="en-US" sz="1900" spc="-60" dirty="0">
                <a:latin typeface="+mj-lt"/>
                <a:cs typeface="Segoe UI" panose="020B0502040204020203" pitchFamily="34" charset="0"/>
              </a:rPr>
              <a:t>Change management</a:t>
            </a:r>
          </a:p>
          <a:p>
            <a:pPr marL="342900" indent="-342900">
              <a:buFont typeface="Arial" panose="020B0604020202020204" pitchFamily="34" charset="0"/>
              <a:buChar char="•"/>
              <a:defRPr/>
            </a:pPr>
            <a:r>
              <a:rPr lang="en-US" sz="1900" spc="-60" dirty="0">
                <a:latin typeface="+mj-lt"/>
                <a:cs typeface="Segoe UI" panose="020B0502040204020203" pitchFamily="34" charset="0"/>
              </a:rPr>
              <a:t>Earnings updates to employees</a:t>
            </a:r>
          </a:p>
        </p:txBody>
      </p:sp>
      <p:pic>
        <p:nvPicPr>
          <p:cNvPr id="7" name="Picture 2">
            <a:extLst>
              <a:ext uri="{FF2B5EF4-FFF2-40B4-BE49-F238E27FC236}">
                <a16:creationId xmlns:a16="http://schemas.microsoft.com/office/drawing/2014/main" id="{B44C5B5F-70CB-D6FE-956C-DB5FAFBDC903}"/>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8512" y="2577509"/>
            <a:ext cx="2878519" cy="2878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78499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116AE0F-CC71-0EE3-1F52-761C99D220B5}"/>
              </a:ext>
            </a:extLst>
          </p:cNvPr>
          <p:cNvSpPr txBox="1">
            <a:spLocks noGrp="1"/>
          </p:cNvSpPr>
          <p:nvPr>
            <p:ph type="title"/>
          </p:nvPr>
        </p:nvSpPr>
        <p:spPr/>
        <p:txBody>
          <a:bodyPr>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effectLst/>
                <a:uLnTx/>
                <a:uFillTx/>
                <a:latin typeface="Segoe UI Semibold"/>
                <a:ea typeface="+mn-ea"/>
                <a:cs typeface="+mn-cs"/>
              </a:rPr>
              <a:t>Viva </a:t>
            </a:r>
            <a:r>
              <a:rPr lang="en-US" sz="2400" spc="0">
                <a:ln>
                  <a:noFill/>
                </a:ln>
                <a:latin typeface="Segoe UI Semibold"/>
                <a:cs typeface="+mn-cs"/>
              </a:rPr>
              <a:t>Amplify: </a:t>
            </a:r>
            <a:r>
              <a:rPr kumimoji="0" lang="en-US" sz="2400" b="0" i="0" u="none" strike="noStrike" kern="1200" cap="none" spc="0" normalizeH="0" baseline="0" noProof="0">
                <a:ln>
                  <a:noFill/>
                </a:ln>
                <a:effectLst/>
                <a:uLnTx/>
                <a:uFillTx/>
                <a:latin typeface="Segoe UI Semibold"/>
                <a:ea typeface="+mn-ea"/>
                <a:cs typeface="+mn-cs"/>
              </a:rPr>
              <a:t>Elevate your message with centralized communications</a:t>
            </a:r>
          </a:p>
        </p:txBody>
      </p:sp>
      <p:sp>
        <p:nvSpPr>
          <p:cNvPr id="13" name="TextBox 12">
            <a:extLst>
              <a:ext uri="{FF2B5EF4-FFF2-40B4-BE49-F238E27FC236}">
                <a16:creationId xmlns:a16="http://schemas.microsoft.com/office/drawing/2014/main" id="{71C5208C-1C89-4ADB-AEC6-914AB60AD1F2}"/>
              </a:ext>
            </a:extLst>
          </p:cNvPr>
          <p:cNvSpPr txBox="1"/>
          <p:nvPr/>
        </p:nvSpPr>
        <p:spPr>
          <a:xfrm>
            <a:off x="588961" y="1436688"/>
            <a:ext cx="5145753"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j-lt"/>
              </a:rPr>
              <a:t>Viva Amplify enables communicators to </a:t>
            </a:r>
            <a:r>
              <a:rPr kumimoji="0" lang="en-US" sz="1600" i="0" u="none" strike="noStrike" kern="1200" cap="none" spc="0" normalizeH="0" baseline="0" noProof="0" dirty="0">
                <a:ln>
                  <a:noFill/>
                </a:ln>
                <a:effectLst/>
                <a:uLnTx/>
                <a:uFillTx/>
                <a:latin typeface="+mj-lt"/>
                <a:ea typeface="+mn-ea"/>
                <a:cs typeface="+mn-cs"/>
              </a:rPr>
              <a:t>create, manage, publish, and evaluate campaigns in one place</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1200" cap="none" spc="0" normalizeH="0" baseline="0" noProof="0" dirty="0">
              <a:ln>
                <a:noFill/>
              </a:ln>
              <a:effectLst/>
              <a:uLnTx/>
              <a:uFillTx/>
              <a:latin typeface="Segoe UI"/>
              <a:ea typeface="+mn-ea"/>
              <a:cs typeface="Segoe UI" panose="020B0502040204020203" pitchFamily="34" charset="0"/>
            </a:endParaRPr>
          </a:p>
        </p:txBody>
      </p:sp>
      <p:sp>
        <p:nvSpPr>
          <p:cNvPr id="5" name="TextBox 4">
            <a:extLst>
              <a:ext uri="{FF2B5EF4-FFF2-40B4-BE49-F238E27FC236}">
                <a16:creationId xmlns:a16="http://schemas.microsoft.com/office/drawing/2014/main" id="{683F01D4-DFFB-4014-6634-87D3FEB31335}"/>
              </a:ext>
            </a:extLst>
          </p:cNvPr>
          <p:cNvSpPr txBox="1"/>
          <p:nvPr/>
        </p:nvSpPr>
        <p:spPr>
          <a:xfrm>
            <a:off x="588263" y="2238638"/>
            <a:ext cx="5056925" cy="3693319"/>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effectLst/>
                <a:uLnTx/>
                <a:uFillTx/>
                <a:latin typeface="Segoe UI Semibold"/>
                <a:cs typeface="Segoe UI Semibold"/>
              </a:rPr>
              <a:t>Guides campaign communicators </a:t>
            </a:r>
            <a:br>
              <a:rPr lang="en-US" sz="1600" b="0" i="0" u="none" strike="noStrike" kern="1200" cap="none" spc="0" normalizeH="0" baseline="0" noProof="0">
                <a:ln>
                  <a:noFill/>
                </a:ln>
                <a:effectLst/>
                <a:uLnTx/>
                <a:uFillTx/>
                <a:latin typeface="Segoe UI Semibold" panose="020B0702040204020203" pitchFamily="34" charset="0"/>
                <a:cs typeface="Segoe UI Semibold" panose="020B0702040204020203" pitchFamily="34" charset="0"/>
              </a:rPr>
            </a:br>
            <a:r>
              <a:rPr kumimoji="0" lang="en-US" sz="1600" b="0" i="0" u="none" strike="noStrike" kern="1200" cap="none" spc="0" normalizeH="0" baseline="0" noProof="0">
                <a:ln>
                  <a:noFill/>
                </a:ln>
                <a:effectLst/>
                <a:uLnTx/>
                <a:uFillTx/>
                <a:latin typeface="Segoe UI Semibold"/>
                <a:cs typeface="Segoe UI Semibold"/>
              </a:rPr>
              <a:t>to write messages that stick, with writing guidance and reporting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latin typeface="Segoe UI Semibold" panose="020B0702040204020203" pitchFamily="34" charset="0"/>
              <a:cs typeface="Segoe UI Semibold" panose="020B0702040204020203" pitchFamily="34" charset="0"/>
            </a:endParaRPr>
          </a:p>
          <a:p>
            <a:pPr>
              <a:defRPr/>
            </a:pPr>
            <a:r>
              <a:rPr kumimoji="0" lang="en-US" sz="1600" b="0" i="0" u="none" strike="noStrike" kern="1200" cap="none" spc="0" normalizeH="0" baseline="0" noProof="0">
                <a:ln>
                  <a:noFill/>
                </a:ln>
                <a:effectLst/>
                <a:uLnTx/>
                <a:uFillTx/>
                <a:latin typeface="Segoe UI Semibold"/>
                <a:cs typeface="Segoe UI Semibold"/>
              </a:rPr>
              <a:t>Drives engagement with internal audiences wherever they prefer to consume &amp; interact</a:t>
            </a:r>
            <a:endParaRPr lang="en-US" sz="1600" b="0" i="0" u="none" strike="noStrike" kern="1200" cap="none" spc="0" normalizeH="0" baseline="0" noProof="0">
              <a:ln>
                <a:noFill/>
              </a:ln>
              <a:effectLst/>
              <a:uLnTx/>
              <a:uFillTx/>
              <a:latin typeface="Segoe UI Semibold"/>
              <a:cs typeface="Segoe UI Semibold"/>
            </a:endParaRPr>
          </a:p>
          <a:p>
            <a:pPr>
              <a:defRPr/>
            </a:pPr>
            <a:endParaRPr kumimoji="0" lang="en-US" sz="1600" b="0" i="0" u="none" strike="noStrike" kern="1200" cap="none" spc="0" normalizeH="0" baseline="0" noProof="0">
              <a:ln>
                <a:noFill/>
              </a:ln>
              <a:effectLst/>
              <a:uLnTx/>
              <a:uFillTx/>
              <a:latin typeface="Segoe UI Semibold" panose="020B0702040204020203" pitchFamily="34" charset="0"/>
              <a:cs typeface="Segoe UI Semibold" panose="020B0702040204020203" pitchFamily="34" charset="0"/>
            </a:endParaRPr>
          </a:p>
          <a:p>
            <a:pPr>
              <a:defRPr/>
            </a:pPr>
            <a:r>
              <a:rPr lang="en-US" sz="1600">
                <a:latin typeface="Segoe UI Semibold"/>
                <a:cs typeface="Segoe UI Semibold"/>
              </a:rPr>
              <a:t>Measure effectiveness of your communications and take the next best action to reach your audiences</a:t>
            </a:r>
          </a:p>
          <a:p>
            <a:pPr>
              <a:defRPr/>
            </a:pPr>
            <a:endParaRPr lang="en-US" sz="1600">
              <a:latin typeface="Segoe UI Semibold" panose="020B0702040204020203" pitchFamily="34" charset="0"/>
              <a:cs typeface="Segoe UI Semibold" panose="020B0702040204020203" pitchFamily="34" charset="0"/>
            </a:endParaRPr>
          </a:p>
          <a:p>
            <a:pPr>
              <a:defRPr/>
            </a:pPr>
            <a:r>
              <a:rPr kumimoji="0" lang="en-US" sz="1600" b="0" i="0" u="none" strike="noStrike" kern="1200" cap="none" spc="0" normalizeH="0" baseline="0" noProof="0">
                <a:ln>
                  <a:noFill/>
                </a:ln>
                <a:solidFill>
                  <a:srgbClr val="49C5B1"/>
                </a:solidFill>
                <a:effectLst/>
                <a:uLnTx/>
                <a:uFillTx/>
                <a:latin typeface="Segoe UI Semibold"/>
                <a:cs typeface="Segoe UI Semibold"/>
              </a:rPr>
              <a:t>Generally Available</a:t>
            </a:r>
            <a:endParaRPr lang="en-US" sz="1600" b="0" i="0" u="none" strike="noStrike" kern="1200" cap="none" spc="0" normalizeH="0" baseline="0" noProof="0">
              <a:ln>
                <a:noFill/>
              </a:ln>
              <a:solidFill>
                <a:srgbClr val="49C5B1"/>
              </a:solidFill>
              <a:effectLst/>
              <a:uLnTx/>
              <a:uFillTx/>
              <a:latin typeface="Segoe UI Semibold"/>
              <a:cs typeface="Segoe UI Semibold"/>
            </a:endParaRPr>
          </a:p>
          <a:p>
            <a:pPr>
              <a:defRPr/>
            </a:pPr>
            <a:br>
              <a:rPr lang="en-US" sz="1600">
                <a:latin typeface="Segoe UI Semibold" panose="020B0702040204020203" pitchFamily="34" charset="0"/>
                <a:cs typeface="Segoe UI Semibold" panose="020B0702040204020203" pitchFamily="34" charset="0"/>
              </a:rPr>
            </a:br>
            <a:endParaRPr lang="en-US" sz="1600">
              <a:latin typeface="Segoe UI Semibold" panose="020B0702040204020203" pitchFamily="34" charset="0"/>
              <a:cs typeface="Segoe UI Semibold" panose="020B07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effectLst/>
              <a:uLnTx/>
              <a:uFillTx/>
              <a:latin typeface="Segoe UI Semibold" panose="020B0702040204020203" pitchFamily="34" charset="0"/>
              <a:cs typeface="Segoe UI Semibold" panose="020B0702040204020203"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1200" cap="none" spc="0" normalizeH="0" baseline="0" noProof="0">
              <a:ln>
                <a:noFill/>
              </a:ln>
              <a:effectLst/>
              <a:uLnTx/>
              <a:uFillTx/>
              <a:latin typeface="Segoe UI"/>
              <a:ea typeface="+mn-ea"/>
              <a:cs typeface="Segoe UI" panose="020B0502040204020203" pitchFamily="34" charset="0"/>
            </a:endParaRPr>
          </a:p>
        </p:txBody>
      </p:sp>
      <p:pic>
        <p:nvPicPr>
          <p:cNvPr id="19" name="Picture 18">
            <a:extLst>
              <a:ext uri="{FF2B5EF4-FFF2-40B4-BE49-F238E27FC236}">
                <a16:creationId xmlns:a16="http://schemas.microsoft.com/office/drawing/2014/main" id="{6308CD44-5ACA-498A-B171-F8996A1579E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5400000" flipV="1">
            <a:off x="5494365" y="-880556"/>
            <a:ext cx="5166361" cy="10655809"/>
          </a:xfrm>
          <a:prstGeom prst="rect">
            <a:avLst/>
          </a:prstGeom>
        </p:spPr>
      </p:pic>
      <p:grpSp>
        <p:nvGrpSpPr>
          <p:cNvPr id="2" name="Group 1">
            <a:extLst>
              <a:ext uri="{FF2B5EF4-FFF2-40B4-BE49-F238E27FC236}">
                <a16:creationId xmlns:a16="http://schemas.microsoft.com/office/drawing/2014/main" id="{47DED615-BEBE-667A-5F25-ED1AE899BBD9}"/>
              </a:ext>
              <a:ext uri="{C183D7F6-B498-43B3-948B-1728B52AA6E4}">
                <adec:decorative xmlns:adec="http://schemas.microsoft.com/office/drawing/2017/decorative" val="1"/>
              </a:ext>
            </a:extLst>
          </p:cNvPr>
          <p:cNvGrpSpPr/>
          <p:nvPr/>
        </p:nvGrpSpPr>
        <p:grpSpPr>
          <a:xfrm>
            <a:off x="6189817" y="1481279"/>
            <a:ext cx="5815844" cy="5272734"/>
            <a:chOff x="4960846" y="420624"/>
            <a:chExt cx="6816625" cy="6035039"/>
          </a:xfrm>
        </p:grpSpPr>
        <p:sp>
          <p:nvSpPr>
            <p:cNvPr id="3" name="Rectangle: Rounded Corners 2">
              <a:extLst>
                <a:ext uri="{FF2B5EF4-FFF2-40B4-BE49-F238E27FC236}">
                  <a16:creationId xmlns:a16="http://schemas.microsoft.com/office/drawing/2014/main" id="{87917AE7-E9B9-2CBF-E752-8999F7947BA1}"/>
                </a:ext>
              </a:extLst>
            </p:cNvPr>
            <p:cNvSpPr/>
            <p:nvPr/>
          </p:nvSpPr>
          <p:spPr bwMode="auto">
            <a:xfrm>
              <a:off x="4960846" y="420624"/>
              <a:ext cx="6816625" cy="6035039"/>
            </a:xfrm>
            <a:prstGeom prst="roundRect">
              <a:avLst>
                <a:gd name="adj" fmla="val 2756"/>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4" name="Picture 3" descr="A screenshot of a computer&#10;&#10;Description automatically generated">
              <a:extLst>
                <a:ext uri="{FF2B5EF4-FFF2-40B4-BE49-F238E27FC236}">
                  <a16:creationId xmlns:a16="http://schemas.microsoft.com/office/drawing/2014/main" id="{32364B86-0882-3C10-303C-3F5BAB7A5A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5777" y="588962"/>
              <a:ext cx="6633046" cy="5791686"/>
            </a:xfrm>
            <a:prstGeom prst="rect">
              <a:avLst/>
            </a:prstGeom>
          </p:spPr>
        </p:pic>
      </p:grpSp>
    </p:spTree>
    <p:extLst>
      <p:ext uri="{BB962C8B-B14F-4D97-AF65-F5344CB8AC3E}">
        <p14:creationId xmlns:p14="http://schemas.microsoft.com/office/powerpoint/2010/main" val="129805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6DE821-B359-68D2-8BE4-FE7977E82CB6}"/>
              </a:ext>
              <a:ext uri="{C183D7F6-B498-43B3-948B-1728B52AA6E4}">
                <adec:decorative xmlns:adec="http://schemas.microsoft.com/office/drawing/2017/decorative" val="1"/>
              </a:ext>
            </a:extLst>
          </p:cNvPr>
          <p:cNvSpPr/>
          <p:nvPr/>
        </p:nvSpPr>
        <p:spPr bwMode="auto">
          <a:xfrm>
            <a:off x="0" y="104791"/>
            <a:ext cx="7183225" cy="6857999"/>
          </a:xfrm>
          <a:prstGeom prst="rect">
            <a:avLst/>
          </a:prstGeom>
          <a:gradFill>
            <a:gsLst>
              <a:gs pos="0">
                <a:schemeClr val="bg1">
                  <a:alpha val="33000"/>
                </a:schemeClr>
              </a:gs>
              <a:gs pos="100000">
                <a:schemeClr val="bg1">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17F31FDD-8F9E-23B8-1C55-A3E38132C0D8}"/>
              </a:ext>
            </a:extLst>
          </p:cNvPr>
          <p:cNvSpPr>
            <a:spLocks noGrp="1"/>
          </p:cNvSpPr>
          <p:nvPr>
            <p:ph type="title"/>
          </p:nvPr>
        </p:nvSpPr>
        <p:spPr/>
        <p:txBody>
          <a:bodyPr/>
          <a:lstStyle/>
          <a:p>
            <a:r>
              <a:rPr lang="en-US">
                <a:latin typeface="Segoe UI Semibold" panose="020B0702040204020203" pitchFamily="34" charset="0"/>
                <a:cs typeface="Segoe UI Semibold" panose="020B0702040204020203" pitchFamily="34" charset="0"/>
              </a:rPr>
              <a:t>Communicate easier</a:t>
            </a:r>
            <a:br>
              <a:rPr lang="en-US"/>
            </a:br>
            <a:endParaRPr lang="en-US"/>
          </a:p>
        </p:txBody>
      </p:sp>
      <p:sp>
        <p:nvSpPr>
          <p:cNvPr id="4" name="TextBox 3">
            <a:extLst>
              <a:ext uri="{FF2B5EF4-FFF2-40B4-BE49-F238E27FC236}">
                <a16:creationId xmlns:a16="http://schemas.microsoft.com/office/drawing/2014/main" id="{CC25867A-FD79-A368-D089-183157AC0296}"/>
              </a:ext>
            </a:extLst>
          </p:cNvPr>
          <p:cNvSpPr txBox="1"/>
          <p:nvPr/>
        </p:nvSpPr>
        <p:spPr>
          <a:xfrm>
            <a:off x="680316" y="2505944"/>
            <a:ext cx="4579334" cy="3968686"/>
          </a:xfrm>
          <a:prstGeom prst="rect">
            <a:avLst/>
          </a:prstGeom>
          <a:noFill/>
        </p:spPr>
        <p:txBody>
          <a:bodyPr wrap="square" lIns="0" tIns="0" rIns="0" bIns="0" anchor="t">
            <a:noAutofit/>
          </a:bodyPr>
          <a:lstStyle/>
          <a:p>
            <a:pPr marL="285750" indent="-285750">
              <a:spcBef>
                <a:spcPts val="1800"/>
              </a:spcBef>
              <a:buFont typeface="Arial" panose="020B0604020202020204" pitchFamily="34" charset="0"/>
              <a:buChar char="•"/>
              <a:defRPr/>
            </a:pPr>
            <a:r>
              <a:rPr lang="en-US" sz="2000">
                <a:latin typeface="Segoe UI"/>
              </a:rPr>
              <a:t>Create campaigns that include multiple communications </a:t>
            </a:r>
            <a:endParaRPr lang="en-US" sz="2000">
              <a:latin typeface="Segoe UI"/>
              <a:cs typeface="Segoe UI"/>
            </a:endParaRPr>
          </a:p>
          <a:p>
            <a:pPr marL="285750" indent="-285750" defTabSz="914400">
              <a:spcBef>
                <a:spcPts val="1800"/>
              </a:spcBef>
              <a:buFont typeface="Arial" panose="020B0604020202020204" pitchFamily="34" charset="0"/>
              <a:buChar char="•"/>
              <a:defRPr/>
            </a:pPr>
            <a:r>
              <a:rPr lang="en-US" sz="2000">
                <a:latin typeface="Segoe UI"/>
              </a:rPr>
              <a:t>Separate message writing from distribution channels by creating comm once </a:t>
            </a:r>
            <a:endParaRPr lang="en-US" sz="2000">
              <a:latin typeface="Segoe UI"/>
              <a:cs typeface="Segoe UI"/>
            </a:endParaRPr>
          </a:p>
          <a:p>
            <a:pPr marL="285750" marR="0" lvl="0" indent="-28575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lang="en-US" sz="2000">
                <a:latin typeface="Segoe UI"/>
              </a:rPr>
              <a:t>Track reviewers and approvers</a:t>
            </a:r>
            <a:endParaRPr lang="en-US" sz="2000">
              <a:latin typeface="Segoe UI"/>
              <a:cs typeface="Segoe UI"/>
            </a:endParaRPr>
          </a:p>
          <a:p>
            <a:pPr marL="285750" marR="0" lvl="0" indent="-28575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effectLst/>
                <a:uLnTx/>
                <a:uFillTx/>
                <a:latin typeface="Segoe UI"/>
                <a:ea typeface="+mn-ea"/>
                <a:cs typeface="Segoe UI"/>
              </a:rPr>
              <a:t>Manage multiple campaigns at once</a:t>
            </a:r>
            <a:endParaRPr lang="en-US" sz="2000" b="0" i="0" u="none" strike="noStrike" kern="1200" cap="none" spc="0" normalizeH="0" baseline="0" noProof="0">
              <a:ln>
                <a:noFill/>
              </a:ln>
              <a:effectLst/>
              <a:uLnTx/>
              <a:uFillTx/>
              <a:latin typeface="Segoe UI"/>
              <a:cs typeface="Segoe UI"/>
            </a:endParaRPr>
          </a:p>
          <a:p>
            <a:pPr marL="285750" indent="-285750" defTabSz="914400">
              <a:spcBef>
                <a:spcPts val="1800"/>
              </a:spcBef>
              <a:buFont typeface="Arial" panose="020B0604020202020204" pitchFamily="34" charset="0"/>
              <a:buChar char="•"/>
              <a:defRPr/>
            </a:pPr>
            <a:r>
              <a:rPr lang="en-US" sz="2000">
                <a:latin typeface="Segoe UI"/>
                <a:cs typeface="Segoe UI"/>
              </a:rPr>
              <a:t>Built as an app on top of SharePoint and can use MIP, permissions, content management features </a:t>
            </a:r>
            <a:endParaRPr lang="en-US" sz="2000" b="0" i="0" u="none" strike="noStrike" kern="1200" cap="none" spc="0" normalizeH="0" baseline="0" noProof="0">
              <a:ln>
                <a:noFill/>
              </a:ln>
              <a:effectLst/>
              <a:uLnTx/>
              <a:uFillTx/>
              <a:latin typeface="Segoe UI"/>
              <a:cs typeface="Segoe UI"/>
            </a:endParaRPr>
          </a:p>
          <a:p>
            <a:pPr marL="0" marR="0" lvl="0" indent="0" algn="l" defTabSz="914400" rtl="0" eaLnBrk="1" fontAlgn="auto" latinLnBrk="0" hangingPunct="1">
              <a:lnSpc>
                <a:spcPct val="100000"/>
              </a:lnSpc>
              <a:spcBef>
                <a:spcPts val="180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a:endParaRPr>
          </a:p>
        </p:txBody>
      </p:sp>
      <p:sp>
        <p:nvSpPr>
          <p:cNvPr id="6" name="TextBox 5">
            <a:extLst>
              <a:ext uri="{FF2B5EF4-FFF2-40B4-BE49-F238E27FC236}">
                <a16:creationId xmlns:a16="http://schemas.microsoft.com/office/drawing/2014/main" id="{C4083423-5C30-48A0-8AD8-B2457E67BD5D}"/>
              </a:ext>
            </a:extLst>
          </p:cNvPr>
          <p:cNvSpPr txBox="1"/>
          <p:nvPr/>
        </p:nvSpPr>
        <p:spPr>
          <a:xfrm>
            <a:off x="563132" y="1214472"/>
            <a:ext cx="5163534" cy="92333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a:ln>
                  <a:noFill/>
                </a:ln>
                <a:solidFill>
                  <a:srgbClr val="702573"/>
                </a:solidFill>
                <a:effectLst/>
                <a:uLnTx/>
                <a:uFillTx/>
                <a:latin typeface="+mj-lt"/>
                <a:ea typeface="+mn-ea"/>
                <a:cs typeface="+mn-cs"/>
              </a:rPr>
              <a:t>Provides communicators with a centralized view to create, manage, publish, and evaluate their campaigns in one place</a:t>
            </a:r>
            <a:endParaRPr lang="en-US" sz="2000" i="0" u="none" strike="noStrike" kern="1200" cap="none" spc="0" normalizeH="0" baseline="0" noProof="0">
              <a:ln>
                <a:noFill/>
              </a:ln>
              <a:solidFill>
                <a:srgbClr val="702573"/>
              </a:solidFill>
              <a:effectLst/>
              <a:uLnTx/>
              <a:uFillTx/>
              <a:latin typeface="+mj-lt"/>
              <a:cs typeface="Segoe UI Semibold"/>
            </a:endParaRPr>
          </a:p>
        </p:txBody>
      </p:sp>
      <p:sp>
        <p:nvSpPr>
          <p:cNvPr id="5" name="Rectangle: Rounded Corners 4">
            <a:extLst>
              <a:ext uri="{FF2B5EF4-FFF2-40B4-BE49-F238E27FC236}">
                <a16:creationId xmlns:a16="http://schemas.microsoft.com/office/drawing/2014/main" id="{5ABED330-86EE-0B0A-56E3-75A4B911F782}"/>
              </a:ext>
              <a:ext uri="{C183D7F6-B498-43B3-948B-1728B52AA6E4}">
                <adec:decorative xmlns:adec="http://schemas.microsoft.com/office/drawing/2017/decorative" val="1"/>
              </a:ext>
            </a:extLst>
          </p:cNvPr>
          <p:cNvSpPr/>
          <p:nvPr/>
        </p:nvSpPr>
        <p:spPr bwMode="auto">
          <a:xfrm>
            <a:off x="6096000" y="568251"/>
            <a:ext cx="5785520" cy="5706083"/>
          </a:xfrm>
          <a:prstGeom prst="roundRect">
            <a:avLst>
              <a:gd name="adj" fmla="val 2616"/>
            </a:avLst>
          </a:prstGeom>
          <a:solidFill>
            <a:schemeClr val="bg1">
              <a:alpha val="51000"/>
            </a:schemeClr>
          </a:solidFill>
          <a:ln>
            <a:noFill/>
            <a:headEnd type="none" w="med" len="med"/>
            <a:tailEnd type="none" w="med" len="med"/>
          </a:ln>
          <a:effectLst>
            <a:outerShdw blurRad="3175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grpSp>
        <p:nvGrpSpPr>
          <p:cNvPr id="10" name="Group 9">
            <a:extLst>
              <a:ext uri="{FF2B5EF4-FFF2-40B4-BE49-F238E27FC236}">
                <a16:creationId xmlns:a16="http://schemas.microsoft.com/office/drawing/2014/main" id="{B8EC009C-B9FC-F4BA-8989-00C0E8ED31C5}"/>
              </a:ext>
              <a:ext uri="{C183D7F6-B498-43B3-948B-1728B52AA6E4}">
                <adec:decorative xmlns:adec="http://schemas.microsoft.com/office/drawing/2017/decorative" val="1"/>
              </a:ext>
            </a:extLst>
          </p:cNvPr>
          <p:cNvGrpSpPr/>
          <p:nvPr/>
        </p:nvGrpSpPr>
        <p:grpSpPr>
          <a:xfrm>
            <a:off x="6236734" y="708775"/>
            <a:ext cx="5486400" cy="5440450"/>
            <a:chOff x="6236734" y="708775"/>
            <a:chExt cx="5486400" cy="5440450"/>
          </a:xfrm>
        </p:grpSpPr>
        <p:grpSp>
          <p:nvGrpSpPr>
            <p:cNvPr id="12" name="Group 11">
              <a:extLst>
                <a:ext uri="{FF2B5EF4-FFF2-40B4-BE49-F238E27FC236}">
                  <a16:creationId xmlns:a16="http://schemas.microsoft.com/office/drawing/2014/main" id="{54DEB5DA-44F8-A423-A382-F6C3826069A1}"/>
                </a:ext>
              </a:extLst>
            </p:cNvPr>
            <p:cNvGrpSpPr/>
            <p:nvPr/>
          </p:nvGrpSpPr>
          <p:grpSpPr>
            <a:xfrm>
              <a:off x="6236734" y="708775"/>
              <a:ext cx="5486400" cy="5440450"/>
              <a:chOff x="6236734" y="708775"/>
              <a:chExt cx="6836997" cy="6839739"/>
            </a:xfrm>
          </p:grpSpPr>
          <p:pic>
            <p:nvPicPr>
              <p:cNvPr id="14" name="Picture 13">
                <a:extLst>
                  <a:ext uri="{FF2B5EF4-FFF2-40B4-BE49-F238E27FC236}">
                    <a16:creationId xmlns:a16="http://schemas.microsoft.com/office/drawing/2014/main" id="{166A75D7-0B52-02BD-55C3-99C1073E1233}"/>
                  </a:ext>
                </a:extLst>
              </p:cNvPr>
              <p:cNvPicPr>
                <a:picLocks noChangeAspect="1"/>
              </p:cNvPicPr>
              <p:nvPr/>
            </p:nvPicPr>
            <p:blipFill rotWithShape="1">
              <a:blip r:embed="rId3"/>
              <a:srcRect b="1656"/>
              <a:stretch/>
            </p:blipFill>
            <p:spPr>
              <a:xfrm>
                <a:off x="6243021" y="4118955"/>
                <a:ext cx="6829937" cy="3429559"/>
              </a:xfrm>
              <a:prstGeom prst="rect">
                <a:avLst/>
              </a:prstGeom>
            </p:spPr>
          </p:pic>
          <p:pic>
            <p:nvPicPr>
              <p:cNvPr id="15" name="Picture 14">
                <a:extLst>
                  <a:ext uri="{FF2B5EF4-FFF2-40B4-BE49-F238E27FC236}">
                    <a16:creationId xmlns:a16="http://schemas.microsoft.com/office/drawing/2014/main" id="{25B3A931-2C3C-9046-ECEA-8555DD6D1FD7}"/>
                  </a:ext>
                </a:extLst>
              </p:cNvPr>
              <p:cNvPicPr>
                <a:picLocks noChangeAspect="1"/>
              </p:cNvPicPr>
              <p:nvPr/>
            </p:nvPicPr>
            <p:blipFill>
              <a:blip r:embed="rId4"/>
              <a:stretch>
                <a:fillRect/>
              </a:stretch>
            </p:blipFill>
            <p:spPr>
              <a:xfrm>
                <a:off x="6236734" y="708775"/>
                <a:ext cx="6836997" cy="3840295"/>
              </a:xfrm>
              <a:prstGeom prst="rect">
                <a:avLst/>
              </a:prstGeom>
            </p:spPr>
          </p:pic>
        </p:grpSp>
        <p:sp>
          <p:nvSpPr>
            <p:cNvPr id="13" name="Rectangle 12">
              <a:extLst>
                <a:ext uri="{FF2B5EF4-FFF2-40B4-BE49-F238E27FC236}">
                  <a16:creationId xmlns:a16="http://schemas.microsoft.com/office/drawing/2014/main" id="{40346D74-C217-EE39-3144-267D8028D0A5}"/>
                </a:ext>
              </a:extLst>
            </p:cNvPr>
            <p:cNvSpPr/>
            <p:nvPr/>
          </p:nvSpPr>
          <p:spPr bwMode="auto">
            <a:xfrm>
              <a:off x="6288523" y="3094585"/>
              <a:ext cx="162519" cy="3054639"/>
            </a:xfrm>
            <a:prstGeom prst="rect">
              <a:avLst/>
            </a:prstGeom>
            <a:solidFill>
              <a:srgbClr val="EBEBE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pic>
        <p:nvPicPr>
          <p:cNvPr id="11" name="Picture 10">
            <a:extLst>
              <a:ext uri="{FF2B5EF4-FFF2-40B4-BE49-F238E27FC236}">
                <a16:creationId xmlns:a16="http://schemas.microsoft.com/office/drawing/2014/main" id="{640CF67A-DC91-BFBF-1B5B-E1C3323B46B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259358" y="5838214"/>
            <a:ext cx="187224" cy="192024"/>
          </a:xfrm>
          <a:prstGeom prst="rect">
            <a:avLst/>
          </a:prstGeom>
        </p:spPr>
      </p:pic>
    </p:spTree>
    <p:extLst>
      <p:ext uri="{BB962C8B-B14F-4D97-AF65-F5344CB8AC3E}">
        <p14:creationId xmlns:p14="http://schemas.microsoft.com/office/powerpoint/2010/main" val="99292870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6DE821-B359-68D2-8BE4-FE7977E82CB6}"/>
              </a:ext>
              <a:ext uri="{C183D7F6-B498-43B3-948B-1728B52AA6E4}">
                <adec:decorative xmlns:adec="http://schemas.microsoft.com/office/drawing/2017/decorative" val="1"/>
              </a:ext>
            </a:extLst>
          </p:cNvPr>
          <p:cNvSpPr/>
          <p:nvPr/>
        </p:nvSpPr>
        <p:spPr bwMode="auto">
          <a:xfrm>
            <a:off x="-1" y="0"/>
            <a:ext cx="7183225" cy="6857999"/>
          </a:xfrm>
          <a:prstGeom prst="rect">
            <a:avLst/>
          </a:prstGeom>
          <a:gradFill>
            <a:gsLst>
              <a:gs pos="0">
                <a:schemeClr val="bg1">
                  <a:alpha val="33000"/>
                </a:schemeClr>
              </a:gs>
              <a:gs pos="100000">
                <a:schemeClr val="bg1">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Rectangle: Rounded Corners 8">
            <a:extLst>
              <a:ext uri="{FF2B5EF4-FFF2-40B4-BE49-F238E27FC236}">
                <a16:creationId xmlns:a16="http://schemas.microsoft.com/office/drawing/2014/main" id="{A310244B-F9EE-0FA2-FE0B-7CFE8CD46D0F}"/>
              </a:ext>
              <a:ext uri="{C183D7F6-B498-43B3-948B-1728B52AA6E4}">
                <adec:decorative xmlns:adec="http://schemas.microsoft.com/office/drawing/2017/decorative" val="1"/>
              </a:ext>
            </a:extLst>
          </p:cNvPr>
          <p:cNvSpPr/>
          <p:nvPr/>
        </p:nvSpPr>
        <p:spPr bwMode="auto">
          <a:xfrm>
            <a:off x="6042407" y="607708"/>
            <a:ext cx="5875055" cy="5793092"/>
          </a:xfrm>
          <a:prstGeom prst="roundRect">
            <a:avLst>
              <a:gd name="adj" fmla="val 2616"/>
            </a:avLst>
          </a:prstGeom>
          <a:solidFill>
            <a:schemeClr val="bg1">
              <a:alpha val="51000"/>
            </a:schemeClr>
          </a:solidFill>
          <a:ln>
            <a:noFill/>
            <a:headEnd type="none" w="med" len="med"/>
            <a:tailEnd type="none" w="med" len="med"/>
          </a:ln>
          <a:effectLst>
            <a:outerShdw blurRad="3175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17F31FDD-8F9E-23B8-1C55-A3E38132C0D8}"/>
              </a:ext>
            </a:extLst>
          </p:cNvPr>
          <p:cNvSpPr>
            <a:spLocks noGrp="1"/>
          </p:cNvSpPr>
          <p:nvPr>
            <p:ph type="title"/>
          </p:nvPr>
        </p:nvSpPr>
        <p:spPr/>
        <p:txBody>
          <a:bodyPr>
            <a:normAutofit fontScale="90000"/>
          </a:bodyPr>
          <a:lstStyle/>
          <a:p>
            <a:r>
              <a:rPr lang="en-US" b="1" dirty="0">
                <a:latin typeface="Segoe UI Semibold"/>
                <a:cs typeface="Segoe UI Semibold"/>
              </a:rPr>
              <a:t>Communicate better</a:t>
            </a:r>
            <a:br>
              <a:rPr lang="en-US" dirty="0">
                <a:latin typeface="Segoe UI Semilight"/>
                <a:cs typeface="Segoe UI"/>
              </a:rPr>
            </a:br>
            <a:endParaRPr lang="en-US" sz="1800" dirty="0">
              <a:solidFill>
                <a:srgbClr val="8661C5"/>
              </a:solidFill>
              <a:latin typeface="+mn-lt"/>
              <a:cs typeface="Segoe UI"/>
            </a:endParaRPr>
          </a:p>
        </p:txBody>
      </p:sp>
      <p:sp>
        <p:nvSpPr>
          <p:cNvPr id="4" name="TextBox 3">
            <a:extLst>
              <a:ext uri="{FF2B5EF4-FFF2-40B4-BE49-F238E27FC236}">
                <a16:creationId xmlns:a16="http://schemas.microsoft.com/office/drawing/2014/main" id="{CC25867A-FD79-A368-D089-183157AC0296}"/>
              </a:ext>
            </a:extLst>
          </p:cNvPr>
          <p:cNvSpPr txBox="1"/>
          <p:nvPr/>
        </p:nvSpPr>
        <p:spPr>
          <a:xfrm>
            <a:off x="596125" y="2726337"/>
            <a:ext cx="4750555" cy="4118513"/>
          </a:xfrm>
          <a:prstGeom prst="rect">
            <a:avLst/>
          </a:prstGeom>
          <a:noFill/>
        </p:spPr>
        <p:txBody>
          <a:bodyPr wrap="square" lIns="0" tIns="0" rIns="0" bIns="0" anchor="t">
            <a:noAutofit/>
          </a:bodyPr>
          <a:lstStyle/>
          <a:p>
            <a:pPr marL="285750" marR="0" lvl="0" indent="-28575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effectLst/>
                <a:uLnTx/>
                <a:uFillTx/>
                <a:latin typeface="Segoe UI"/>
                <a:ea typeface="+mn-lt"/>
                <a:cs typeface="Segoe UI"/>
              </a:rPr>
              <a:t>Write quality messages that resonate</a:t>
            </a:r>
            <a:endParaRPr lang="en-US" sz="2000" b="0" i="0" u="none" strike="noStrike" kern="1200" cap="none" spc="0" normalizeH="0" baseline="0" noProof="0">
              <a:ln>
                <a:noFill/>
              </a:ln>
              <a:effectLst/>
              <a:uLnTx/>
              <a:uFillTx/>
              <a:latin typeface="Segoe UI"/>
              <a:ea typeface="+mn-lt"/>
              <a:cs typeface="Segoe UI"/>
            </a:endParaRPr>
          </a:p>
          <a:p>
            <a:pPr marL="285750" indent="-285750">
              <a:spcBef>
                <a:spcPts val="1800"/>
              </a:spcBef>
              <a:buFont typeface="Arial" panose="020B0604020202020204" pitchFamily="34" charset="0"/>
              <a:buChar char="•"/>
              <a:defRPr/>
            </a:pPr>
            <a:r>
              <a:rPr kumimoji="0" lang="en-US" sz="2000" b="0" i="0" u="none" strike="noStrike" kern="1200" cap="none" spc="0" normalizeH="0" baseline="0" noProof="0">
                <a:ln>
                  <a:noFill/>
                </a:ln>
                <a:effectLst/>
                <a:uLnTx/>
                <a:uFillTx/>
                <a:latin typeface="Segoe UI"/>
                <a:ea typeface="+mn-lt"/>
                <a:cs typeface="Segoe UI"/>
              </a:rPr>
              <a:t>Get </a:t>
            </a:r>
            <a:r>
              <a:rPr lang="en-US" sz="2000">
                <a:latin typeface="Segoe UI"/>
                <a:ea typeface="+mn-lt"/>
                <a:cs typeface="Segoe UI"/>
              </a:rPr>
              <a:t>best practices</a:t>
            </a:r>
            <a:r>
              <a:rPr kumimoji="0" lang="en-US" sz="2000" b="0" i="0" u="none" strike="noStrike" kern="1200" cap="none" spc="0" normalizeH="0" baseline="0" noProof="0">
                <a:ln>
                  <a:noFill/>
                </a:ln>
                <a:effectLst/>
                <a:uLnTx/>
                <a:uFillTx/>
                <a:latin typeface="Segoe UI"/>
                <a:ea typeface="+mn-lt"/>
                <a:cs typeface="Segoe UI"/>
              </a:rPr>
              <a:t> from guidance</a:t>
            </a:r>
            <a:endParaRPr lang="en-US" sz="2000" b="0" i="0" u="none" strike="noStrike" kern="1200" cap="none" spc="0" normalizeH="0" baseline="0" noProof="0">
              <a:ln>
                <a:noFill/>
              </a:ln>
              <a:effectLst/>
              <a:uLnTx/>
              <a:uFillTx/>
              <a:latin typeface="Segoe UI"/>
              <a:ea typeface="+mn-lt"/>
              <a:cs typeface="Segoe UI"/>
            </a:endParaRPr>
          </a:p>
          <a:p>
            <a:pPr marL="285750" indent="-285750">
              <a:spcBef>
                <a:spcPts val="1800"/>
              </a:spcBef>
              <a:buFont typeface="Arial" panose="020B0604020202020204" pitchFamily="34" charset="0"/>
              <a:buChar char="•"/>
              <a:defRPr/>
            </a:pPr>
            <a:r>
              <a:rPr lang="en-US" sz="2000">
                <a:latin typeface="Segoe UI"/>
                <a:ea typeface="+mn-lt"/>
                <a:cs typeface="Segoe UI"/>
              </a:rPr>
              <a:t>Align stakeholders</a:t>
            </a:r>
            <a:r>
              <a:rPr kumimoji="0" lang="en-US" sz="2000" b="0" i="0" u="none" strike="noStrike" kern="1200" cap="none" spc="0" normalizeH="0" baseline="0" noProof="0">
                <a:ln>
                  <a:noFill/>
                </a:ln>
                <a:effectLst/>
                <a:uLnTx/>
                <a:uFillTx/>
                <a:latin typeface="Segoe UI"/>
                <a:ea typeface="+mn-lt"/>
                <a:cs typeface="Segoe UI"/>
              </a:rPr>
              <a:t> </a:t>
            </a:r>
            <a:endParaRPr lang="en-US" sz="2000" b="0" i="0" u="none" strike="noStrike" kern="1200" cap="none" spc="0" normalizeH="0" baseline="0" noProof="0">
              <a:ln>
                <a:noFill/>
              </a:ln>
              <a:effectLst/>
              <a:uLnTx/>
              <a:uFillTx/>
              <a:latin typeface="Segoe UI"/>
              <a:ea typeface="+mn-lt"/>
              <a:cs typeface="Segoe UI"/>
            </a:endParaRPr>
          </a:p>
          <a:p>
            <a:pPr marL="285750" marR="0" lvl="0" indent="-28575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effectLst/>
                <a:uLnTx/>
                <a:uFillTx/>
                <a:latin typeface="Segoe UI"/>
                <a:ea typeface="+mn-lt"/>
                <a:cs typeface="Segoe UI"/>
              </a:rPr>
              <a:t>Set goals and measure success</a:t>
            </a:r>
            <a:endParaRPr lang="en-US" sz="2000" b="0" i="0" u="none" strike="noStrike" kern="1200" cap="none" spc="0" normalizeH="0" baseline="0" noProof="0">
              <a:ln>
                <a:noFill/>
              </a:ln>
              <a:effectLst/>
              <a:uLnTx/>
              <a:uFillTx/>
              <a:latin typeface="Segoe UI"/>
              <a:ea typeface="+mn-lt"/>
              <a:cs typeface="Segoe UI"/>
            </a:endParaRPr>
          </a:p>
          <a:p>
            <a:pPr marL="285750" marR="0" lvl="0" indent="-28575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effectLst/>
                <a:uLnTx/>
                <a:uFillTx/>
                <a:latin typeface="Segoe UI"/>
                <a:ea typeface="+mn-lt"/>
                <a:cs typeface="Segoe UI"/>
              </a:rPr>
              <a:t>Use reporting to improve your message</a:t>
            </a:r>
            <a:endParaRPr lang="en-US" sz="2000" b="0" i="0" u="none" strike="noStrike" kern="1200" cap="none" spc="0" normalizeH="0" baseline="0" noProof="0">
              <a:ln>
                <a:noFill/>
              </a:ln>
              <a:effectLst/>
              <a:uLnTx/>
              <a:uFillTx/>
              <a:latin typeface="Segoe UI"/>
              <a:cs typeface="Segoe UI"/>
            </a:endParaRPr>
          </a:p>
          <a:p>
            <a:pPr marL="0" marR="0" lvl="0" indent="0" algn="l" defTabSz="914400" rtl="0" eaLnBrk="1" fontAlgn="auto" latinLnBrk="0" hangingPunct="1">
              <a:lnSpc>
                <a:spcPct val="100000"/>
              </a:lnSpc>
              <a:spcBef>
                <a:spcPts val="180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a:endParaRPr>
          </a:p>
          <a:p>
            <a:pPr marL="0" marR="0" lvl="0" indent="0" algn="l" defTabSz="914400" rtl="0" eaLnBrk="1" fontAlgn="auto" latinLnBrk="0" hangingPunct="1">
              <a:lnSpc>
                <a:spcPct val="100000"/>
              </a:lnSpc>
              <a:spcBef>
                <a:spcPts val="180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a:endParaRPr>
          </a:p>
        </p:txBody>
      </p:sp>
      <p:sp>
        <p:nvSpPr>
          <p:cNvPr id="5" name="TextBox 4">
            <a:extLst>
              <a:ext uri="{FF2B5EF4-FFF2-40B4-BE49-F238E27FC236}">
                <a16:creationId xmlns:a16="http://schemas.microsoft.com/office/drawing/2014/main" id="{5FF57787-2D48-BB87-84F8-D09C8EC4A8FA}"/>
              </a:ext>
            </a:extLst>
          </p:cNvPr>
          <p:cNvSpPr txBox="1"/>
          <p:nvPr/>
        </p:nvSpPr>
        <p:spPr>
          <a:xfrm>
            <a:off x="584200" y="1455819"/>
            <a:ext cx="4542213" cy="92333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02573"/>
                </a:solidFill>
                <a:effectLst/>
                <a:uLnTx/>
                <a:uFillTx/>
                <a:latin typeface="Segoe UI Semibold"/>
                <a:cs typeface="Segoe UI Semibold"/>
              </a:rPr>
              <a:t>Guides campaign communicators </a:t>
            </a:r>
            <a:br>
              <a:rPr lang="en-US" sz="2000" b="0" i="0" u="none" strike="noStrike" kern="1200" cap="none" spc="0" normalizeH="0" baseline="0" noProof="0">
                <a:ln>
                  <a:noFill/>
                </a:ln>
                <a:solidFill>
                  <a:srgbClr val="702573"/>
                </a:solidFill>
                <a:effectLst/>
                <a:uLnTx/>
                <a:uFillTx/>
                <a:latin typeface="Segoe UI Semibold" panose="020B0702040204020203" pitchFamily="34" charset="0"/>
                <a:cs typeface="Segoe UI Semibold" panose="020B0702040204020203" pitchFamily="34" charset="0"/>
              </a:rPr>
            </a:br>
            <a:r>
              <a:rPr kumimoji="0" lang="en-US" sz="2000" b="0" i="0" u="none" strike="noStrike" kern="1200" cap="none" spc="0" normalizeH="0" baseline="0" noProof="0">
                <a:ln>
                  <a:noFill/>
                </a:ln>
                <a:solidFill>
                  <a:srgbClr val="702573"/>
                </a:solidFill>
                <a:effectLst/>
                <a:uLnTx/>
                <a:uFillTx/>
                <a:latin typeface="Segoe UI Semibold"/>
                <a:cs typeface="Segoe UI Semibold"/>
              </a:rPr>
              <a:t>to write messages that stick, with writing guidance and reporting</a:t>
            </a:r>
          </a:p>
        </p:txBody>
      </p:sp>
      <p:pic>
        <p:nvPicPr>
          <p:cNvPr id="6" name="Picture 6">
            <a:extLst>
              <a:ext uri="{FF2B5EF4-FFF2-40B4-BE49-F238E27FC236}">
                <a16:creationId xmlns:a16="http://schemas.microsoft.com/office/drawing/2014/main" id="{E5A4384E-EACC-8086-0969-6F4E487533C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205561" y="926461"/>
            <a:ext cx="5548745" cy="5261610"/>
          </a:xfrm>
          <a:prstGeom prst="rect">
            <a:avLst/>
          </a:prstGeom>
        </p:spPr>
      </p:pic>
    </p:spTree>
    <p:extLst>
      <p:ext uri="{BB962C8B-B14F-4D97-AF65-F5344CB8AC3E}">
        <p14:creationId xmlns:p14="http://schemas.microsoft.com/office/powerpoint/2010/main" val="303223082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6DE821-B359-68D2-8BE4-FE7977E82CB6}"/>
              </a:ext>
              <a:ext uri="{C183D7F6-B498-43B3-948B-1728B52AA6E4}">
                <adec:decorative xmlns:adec="http://schemas.microsoft.com/office/drawing/2017/decorative" val="1"/>
              </a:ext>
            </a:extLst>
          </p:cNvPr>
          <p:cNvSpPr/>
          <p:nvPr/>
        </p:nvSpPr>
        <p:spPr bwMode="auto">
          <a:xfrm>
            <a:off x="16005" y="0"/>
            <a:ext cx="5482850" cy="6857999"/>
          </a:xfrm>
          <a:prstGeom prst="rect">
            <a:avLst/>
          </a:prstGeom>
          <a:gradFill>
            <a:gsLst>
              <a:gs pos="0">
                <a:schemeClr val="bg1">
                  <a:alpha val="33000"/>
                </a:schemeClr>
              </a:gs>
              <a:gs pos="100000">
                <a:schemeClr val="bg1">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17F31FDD-8F9E-23B8-1C55-A3E38132C0D8}"/>
              </a:ext>
            </a:extLst>
          </p:cNvPr>
          <p:cNvSpPr>
            <a:spLocks noGrp="1"/>
          </p:cNvSpPr>
          <p:nvPr>
            <p:ph type="title"/>
          </p:nvPr>
        </p:nvSpPr>
        <p:spPr/>
        <p:txBody>
          <a:bodyPr>
            <a:normAutofit/>
          </a:bodyPr>
          <a:lstStyle/>
          <a:p>
            <a:r>
              <a:rPr lang="en-US" b="1">
                <a:latin typeface="Segoe UI Semibold"/>
                <a:cs typeface="Segoe UI Semibold"/>
              </a:rPr>
              <a:t>Be heard</a:t>
            </a:r>
            <a:endParaRPr lang="en-US" sz="1800">
              <a:solidFill>
                <a:srgbClr val="8661C5"/>
              </a:solidFill>
              <a:latin typeface="+mn-lt"/>
              <a:cs typeface="Segoe UI"/>
            </a:endParaRPr>
          </a:p>
        </p:txBody>
      </p:sp>
      <p:sp>
        <p:nvSpPr>
          <p:cNvPr id="4" name="TextBox 3">
            <a:extLst>
              <a:ext uri="{FF2B5EF4-FFF2-40B4-BE49-F238E27FC236}">
                <a16:creationId xmlns:a16="http://schemas.microsoft.com/office/drawing/2014/main" id="{CC25867A-FD79-A368-D089-183157AC0296}"/>
              </a:ext>
            </a:extLst>
          </p:cNvPr>
          <p:cNvSpPr txBox="1"/>
          <p:nvPr/>
        </p:nvSpPr>
        <p:spPr>
          <a:xfrm>
            <a:off x="597450" y="2470157"/>
            <a:ext cx="4750555" cy="3756019"/>
          </a:xfrm>
          <a:prstGeom prst="rect">
            <a:avLst/>
          </a:prstGeom>
          <a:noFill/>
        </p:spPr>
        <p:txBody>
          <a:bodyPr wrap="square" lIns="0" tIns="0" rIns="0" bIns="0" anchor="t">
            <a:noAutofit/>
          </a:bodyPr>
          <a:lstStyle/>
          <a:p>
            <a:pPr marL="285750" indent="-285750">
              <a:spcBef>
                <a:spcPts val="1800"/>
              </a:spcBef>
              <a:buFont typeface="Arial" panose="020B0604020202020204" pitchFamily="34" charset="0"/>
              <a:buChar char="•"/>
              <a:defRPr/>
            </a:pPr>
            <a:r>
              <a:rPr kumimoji="0" lang="en-US" sz="1750" b="0" i="0" u="none" strike="noStrike" kern="1200" cap="none" spc="0" normalizeH="0" baseline="0" noProof="0" dirty="0">
                <a:ln>
                  <a:noFill/>
                </a:ln>
                <a:effectLst/>
                <a:uLnTx/>
                <a:uFillTx/>
                <a:latin typeface="Segoe UI"/>
                <a:ea typeface="+mn-lt"/>
                <a:cs typeface="Segoe UI"/>
              </a:rPr>
              <a:t>View aggregate results across campaigns, specific publications, or audiences.</a:t>
            </a:r>
            <a:endParaRPr lang="en-US" sz="1750" b="0" i="0" u="none" strike="noStrike" kern="1200" cap="none" spc="0" normalizeH="0" baseline="0" noProof="0" dirty="0">
              <a:ln>
                <a:noFill/>
              </a:ln>
              <a:effectLst/>
              <a:uLnTx/>
              <a:uFillTx/>
              <a:latin typeface="Segoe UI"/>
              <a:cs typeface="Segoe UI"/>
            </a:endParaRPr>
          </a:p>
          <a:p>
            <a:pPr marL="285750" marR="0" lvl="0" indent="-28575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1750" b="0" i="0" u="none" strike="noStrike" kern="1200" cap="none" spc="0" normalizeH="0" baseline="0" noProof="0" dirty="0">
                <a:ln>
                  <a:noFill/>
                </a:ln>
                <a:effectLst/>
                <a:uLnTx/>
                <a:uFillTx/>
                <a:latin typeface="Segoe UI"/>
                <a:ea typeface="+mn-lt"/>
                <a:cs typeface="Segoe UI"/>
              </a:rPr>
              <a:t>A single dashboard to measure reach across Teams, SharePoint, Mail, Viva Engage</a:t>
            </a:r>
            <a:endParaRPr lang="en-US" sz="1750" b="0" i="0" u="none" strike="noStrike" kern="1200" cap="none" spc="0" normalizeH="0" baseline="0" noProof="0" dirty="0">
              <a:ln>
                <a:noFill/>
              </a:ln>
              <a:effectLst/>
              <a:uLnTx/>
              <a:uFillTx/>
              <a:latin typeface="Segoe UI"/>
              <a:ea typeface="+mn-lt"/>
              <a:cs typeface="Segoe UI"/>
            </a:endParaRPr>
          </a:p>
          <a:p>
            <a:pPr marL="285750" indent="-285750">
              <a:spcBef>
                <a:spcPts val="1800"/>
              </a:spcBef>
              <a:buFont typeface="Arial" panose="020B0604020202020204" pitchFamily="34" charset="0"/>
              <a:buChar char="•"/>
              <a:defRPr/>
            </a:pPr>
            <a:r>
              <a:rPr kumimoji="0" lang="en-US" sz="1750" b="0" i="0" u="none" strike="noStrike" kern="1200" cap="none" spc="0" normalizeH="0" baseline="0" noProof="0" dirty="0">
                <a:ln>
                  <a:noFill/>
                </a:ln>
                <a:effectLst/>
                <a:uLnTx/>
                <a:uFillTx/>
                <a:latin typeface="Segoe UI"/>
                <a:ea typeface="+mn-lt"/>
                <a:cs typeface="Segoe UI"/>
              </a:rPr>
              <a:t>Overlay HR and org data to create reports that measure critical business impact for your organization</a:t>
            </a:r>
            <a:endParaRPr lang="en-US" sz="1750" b="0" i="0" u="none" strike="noStrike" kern="1200" cap="none" spc="0" normalizeH="0" baseline="0" noProof="0" dirty="0">
              <a:ln>
                <a:noFill/>
              </a:ln>
              <a:effectLst/>
              <a:uLnTx/>
              <a:uFillTx/>
              <a:latin typeface="Segoe UI"/>
              <a:ea typeface="+mn-lt"/>
              <a:cs typeface="Segoe UI"/>
            </a:endParaRPr>
          </a:p>
          <a:p>
            <a:pPr marL="285750" indent="-285750">
              <a:spcBef>
                <a:spcPts val="1800"/>
              </a:spcBef>
              <a:buFont typeface="Arial" panose="020B0604020202020204" pitchFamily="34" charset="0"/>
              <a:buChar char="•"/>
              <a:defRPr/>
            </a:pPr>
            <a:r>
              <a:rPr lang="en-US" sz="1750" dirty="0">
                <a:latin typeface="Segoe UI"/>
                <a:ea typeface="+mn-lt"/>
                <a:cs typeface="Segoe UI"/>
              </a:rPr>
              <a:t>Understand which campaigns and publications are most effective in order to replicate success</a:t>
            </a:r>
          </a:p>
          <a:p>
            <a:pPr marL="0" marR="0" lvl="0" indent="0" algn="l" defTabSz="914400" rtl="0" eaLnBrk="1" fontAlgn="auto" latinLnBrk="0" hangingPunct="1">
              <a:lnSpc>
                <a:spcPct val="100000"/>
              </a:lnSpc>
              <a:spcBef>
                <a:spcPts val="180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Segoe UI"/>
              <a:ea typeface="+mn-ea"/>
              <a:cs typeface="Segoe UI"/>
            </a:endParaRPr>
          </a:p>
        </p:txBody>
      </p:sp>
      <p:sp>
        <p:nvSpPr>
          <p:cNvPr id="5" name="TextBox 4">
            <a:extLst>
              <a:ext uri="{FF2B5EF4-FFF2-40B4-BE49-F238E27FC236}">
                <a16:creationId xmlns:a16="http://schemas.microsoft.com/office/drawing/2014/main" id="{5FF57787-2D48-BB87-84F8-D09C8EC4A8FA}"/>
              </a:ext>
            </a:extLst>
          </p:cNvPr>
          <p:cNvSpPr txBox="1"/>
          <p:nvPr/>
        </p:nvSpPr>
        <p:spPr>
          <a:xfrm>
            <a:off x="434172" y="1435865"/>
            <a:ext cx="5129965" cy="61555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02573"/>
                </a:solidFill>
                <a:effectLst/>
                <a:uLnTx/>
                <a:uFillTx/>
                <a:latin typeface="Segoe UI Semibold"/>
                <a:cs typeface="Segoe UI Semibold"/>
              </a:rPr>
              <a:t>Drives engagement with internal audiences by better understanding reach and impact</a:t>
            </a:r>
          </a:p>
        </p:txBody>
      </p:sp>
      <p:sp>
        <p:nvSpPr>
          <p:cNvPr id="8" name="Rectangle: Rounded Corners 7">
            <a:extLst>
              <a:ext uri="{FF2B5EF4-FFF2-40B4-BE49-F238E27FC236}">
                <a16:creationId xmlns:a16="http://schemas.microsoft.com/office/drawing/2014/main" id="{E0C67720-97A9-AB34-D178-4B02458BB9BC}"/>
              </a:ext>
              <a:ext uri="{C183D7F6-B498-43B3-948B-1728B52AA6E4}">
                <adec:decorative xmlns:adec="http://schemas.microsoft.com/office/drawing/2017/decorative" val="1"/>
              </a:ext>
            </a:extLst>
          </p:cNvPr>
          <p:cNvSpPr/>
          <p:nvPr/>
        </p:nvSpPr>
        <p:spPr bwMode="auto">
          <a:xfrm>
            <a:off x="6042407" y="493364"/>
            <a:ext cx="5875055" cy="5486611"/>
          </a:xfrm>
          <a:prstGeom prst="roundRect">
            <a:avLst>
              <a:gd name="adj" fmla="val 2616"/>
            </a:avLst>
          </a:prstGeom>
          <a:solidFill>
            <a:schemeClr val="bg1">
              <a:alpha val="51000"/>
            </a:schemeClr>
          </a:solidFill>
          <a:ln>
            <a:noFill/>
            <a:headEnd type="none" w="med" len="med"/>
            <a:tailEnd type="none" w="med" len="med"/>
          </a:ln>
          <a:effectLst>
            <a:outerShdw blurRad="3175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pic>
        <p:nvPicPr>
          <p:cNvPr id="6" name="Picture 5">
            <a:extLst>
              <a:ext uri="{FF2B5EF4-FFF2-40B4-BE49-F238E27FC236}">
                <a16:creationId xmlns:a16="http://schemas.microsoft.com/office/drawing/2014/main" id="{6EE2997A-1332-C1A4-B1C4-661841EEC94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161590" y="632170"/>
            <a:ext cx="5646516" cy="5251242"/>
          </a:xfrm>
          <a:prstGeom prst="rect">
            <a:avLst/>
          </a:prstGeom>
        </p:spPr>
      </p:pic>
    </p:spTree>
    <p:extLst>
      <p:ext uri="{BB962C8B-B14F-4D97-AF65-F5344CB8AC3E}">
        <p14:creationId xmlns:p14="http://schemas.microsoft.com/office/powerpoint/2010/main" val="7157339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07785-0D16-B0BE-C4AE-7914990CB81B}"/>
              </a:ext>
            </a:extLst>
          </p:cNvPr>
          <p:cNvSpPr>
            <a:spLocks noGrp="1"/>
          </p:cNvSpPr>
          <p:nvPr>
            <p:ph type="title"/>
          </p:nvPr>
        </p:nvSpPr>
        <p:spPr>
          <a:xfrm>
            <a:off x="584200" y="2302670"/>
            <a:ext cx="9144000" cy="1231106"/>
          </a:xfrm>
        </p:spPr>
        <p:txBody>
          <a:bodyPr/>
          <a:lstStyle/>
          <a:p>
            <a:r>
              <a:rPr lang="en-US" dirty="0">
                <a:cs typeface="Segoe UI"/>
              </a:rPr>
              <a:t>Scenarios unlocked </a:t>
            </a:r>
            <a:br>
              <a:rPr lang="en-US" dirty="0">
                <a:cs typeface="Segoe UI"/>
              </a:rPr>
            </a:br>
            <a:r>
              <a:rPr lang="en-US" dirty="0">
                <a:cs typeface="Segoe UI"/>
              </a:rPr>
              <a:t>with SharePoint News</a:t>
            </a:r>
            <a:endParaRPr lang="en-US" dirty="0"/>
          </a:p>
        </p:txBody>
      </p:sp>
    </p:spTree>
    <p:extLst>
      <p:ext uri="{BB962C8B-B14F-4D97-AF65-F5344CB8AC3E}">
        <p14:creationId xmlns:p14="http://schemas.microsoft.com/office/powerpoint/2010/main" val="521090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14C8E-8EFD-9A87-6022-178ACDF50B97}"/>
              </a:ext>
            </a:extLst>
          </p:cNvPr>
          <p:cNvSpPr>
            <a:spLocks noGrp="1"/>
          </p:cNvSpPr>
          <p:nvPr>
            <p:ph type="title"/>
          </p:nvPr>
        </p:nvSpPr>
        <p:spPr/>
        <p:txBody>
          <a:bodyPr/>
          <a:lstStyle/>
          <a:p>
            <a:r>
              <a:rPr lang="en-US" dirty="0"/>
              <a:t>What is SharePoint News?</a:t>
            </a:r>
          </a:p>
        </p:txBody>
      </p:sp>
      <p:sp>
        <p:nvSpPr>
          <p:cNvPr id="3" name="Content Placeholder 2">
            <a:extLst>
              <a:ext uri="{FF2B5EF4-FFF2-40B4-BE49-F238E27FC236}">
                <a16:creationId xmlns:a16="http://schemas.microsoft.com/office/drawing/2014/main" id="{36D59E32-FC68-C176-9A58-5753048EAC90}"/>
              </a:ext>
            </a:extLst>
          </p:cNvPr>
          <p:cNvSpPr>
            <a:spLocks noGrp="1"/>
          </p:cNvSpPr>
          <p:nvPr>
            <p:ph sz="quarter" idx="4294967295"/>
          </p:nvPr>
        </p:nvSpPr>
        <p:spPr>
          <a:xfrm>
            <a:off x="588263" y="1390765"/>
            <a:ext cx="3868738" cy="4487863"/>
          </a:xfrm>
        </p:spPr>
        <p:txBody>
          <a:bodyPr/>
          <a:lstStyle/>
          <a:p>
            <a:pPr>
              <a:buFont typeface="Arial" panose="020B0604020202020204" pitchFamily="34" charset="0"/>
              <a:buChar char="•"/>
            </a:pPr>
            <a:r>
              <a:rPr lang="en-US" sz="1800"/>
              <a:t>SharePoint News is a </a:t>
            </a:r>
            <a:r>
              <a:rPr lang="en-US" sz="1800" b="1"/>
              <a:t>web content authoring and distribution </a:t>
            </a:r>
            <a:r>
              <a:rPr lang="en-US" sz="1800"/>
              <a:t>tool for your intranet</a:t>
            </a:r>
          </a:p>
          <a:p>
            <a:pPr>
              <a:buFont typeface="Arial" panose="020B0604020202020204" pitchFamily="34" charset="0"/>
              <a:buChar char="•"/>
            </a:pPr>
            <a:endParaRPr lang="en-US" sz="1800"/>
          </a:p>
          <a:p>
            <a:pPr>
              <a:buFont typeface="Arial" panose="020B0604020202020204" pitchFamily="34" charset="0"/>
              <a:buChar char="•"/>
            </a:pPr>
            <a:r>
              <a:rPr lang="en-US" sz="1800"/>
              <a:t>Built on SharePoint Pages, it has a </a:t>
            </a:r>
            <a:r>
              <a:rPr lang="en-US" sz="1800" b="1"/>
              <a:t>familiar and intuitive</a:t>
            </a:r>
            <a:r>
              <a:rPr lang="en-US" sz="1800"/>
              <a:t> authoring experience</a:t>
            </a:r>
          </a:p>
          <a:p>
            <a:pPr>
              <a:buFont typeface="Arial" panose="020B0604020202020204" pitchFamily="34" charset="0"/>
              <a:buChar char="•"/>
            </a:pPr>
            <a:endParaRPr lang="en-US" sz="1800"/>
          </a:p>
          <a:p>
            <a:pPr>
              <a:buFont typeface="Arial" panose="020B0604020202020204" pitchFamily="34" charset="0"/>
              <a:buChar char="•"/>
            </a:pPr>
            <a:r>
              <a:rPr lang="en-US" sz="1800"/>
              <a:t>SharePoint News makes it </a:t>
            </a:r>
            <a:r>
              <a:rPr lang="en-US" sz="1800" b="1"/>
              <a:t>easy to distribute</a:t>
            </a:r>
            <a:r>
              <a:rPr lang="en-US" sz="1800"/>
              <a:t> your intranet content to your audience, wherever they are</a:t>
            </a:r>
          </a:p>
          <a:p>
            <a:pPr>
              <a:buFont typeface="Arial" panose="020B0604020202020204" pitchFamily="34" charset="0"/>
              <a:buChar char="•"/>
            </a:pPr>
            <a:endParaRPr lang="en-US" sz="1800"/>
          </a:p>
          <a:p>
            <a:pPr>
              <a:buFont typeface="Arial" panose="020B0604020202020204" pitchFamily="34" charset="0"/>
              <a:buChar char="•"/>
            </a:pPr>
            <a:r>
              <a:rPr lang="en-US" sz="1800" b="1"/>
              <a:t>Built in </a:t>
            </a:r>
            <a:r>
              <a:rPr lang="en-US" sz="1800"/>
              <a:t>analytics and commenting to help you understand how your content is reaching your audience</a:t>
            </a:r>
            <a:endParaRPr lang="en-US" sz="1800" b="1"/>
          </a:p>
        </p:txBody>
      </p:sp>
      <p:pic>
        <p:nvPicPr>
          <p:cNvPr id="1026" name="Picture 2">
            <a:extLst>
              <a:ext uri="{FF2B5EF4-FFF2-40B4-BE49-F238E27FC236}">
                <a16:creationId xmlns:a16="http://schemas.microsoft.com/office/drawing/2014/main" id="{A82893AC-34E6-056C-37CE-F55F155C091F}"/>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4175" y="1004171"/>
            <a:ext cx="4486180" cy="5349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98183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EA880E9-30E1-7779-22D9-6BC93BE209C3}"/>
              </a:ext>
              <a:ext uri="{C183D7F6-B498-43B3-948B-1728B52AA6E4}">
                <adec:decorative xmlns:adec="http://schemas.microsoft.com/office/drawing/2017/decorative" val="1"/>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a:stretch/>
        </p:blipFill>
        <p:spPr>
          <a:xfrm>
            <a:off x="0" y="0"/>
            <a:ext cx="12192000" cy="1673525"/>
          </a:xfrm>
          <a:prstGeom prst="rect">
            <a:avLst/>
          </a:prstGeom>
        </p:spPr>
      </p:pic>
      <p:sp>
        <p:nvSpPr>
          <p:cNvPr id="4" name="Title 3">
            <a:extLst>
              <a:ext uri="{FF2B5EF4-FFF2-40B4-BE49-F238E27FC236}">
                <a16:creationId xmlns:a16="http://schemas.microsoft.com/office/drawing/2014/main" id="{69986681-BD88-4F60-B1BB-38F782885169}"/>
              </a:ext>
            </a:extLst>
          </p:cNvPr>
          <p:cNvSpPr>
            <a:spLocks noGrp="1"/>
          </p:cNvSpPr>
          <p:nvPr>
            <p:ph type="title"/>
          </p:nvPr>
        </p:nvSpPr>
        <p:spPr/>
        <p:txBody>
          <a:bodyPr/>
          <a:lstStyle/>
          <a:p>
            <a:r>
              <a:rPr lang="en-US">
                <a:solidFill>
                  <a:schemeClr val="bg1"/>
                </a:solidFill>
              </a:rPr>
              <a:t>Common SharePoint News use cases</a:t>
            </a:r>
          </a:p>
        </p:txBody>
      </p:sp>
      <p:sp>
        <p:nvSpPr>
          <p:cNvPr id="36" name="TextBox 35">
            <a:extLst>
              <a:ext uri="{FF2B5EF4-FFF2-40B4-BE49-F238E27FC236}">
                <a16:creationId xmlns:a16="http://schemas.microsoft.com/office/drawing/2014/main" id="{FC042C1C-0AFD-436C-A379-190021B1AD06}"/>
              </a:ext>
            </a:extLst>
          </p:cNvPr>
          <p:cNvSpPr txBox="1"/>
          <p:nvPr/>
        </p:nvSpPr>
        <p:spPr>
          <a:xfrm>
            <a:off x="4864812" y="2437068"/>
            <a:ext cx="5144970" cy="3170551"/>
          </a:xfrm>
          <a:prstGeom prst="rect">
            <a:avLst/>
          </a:prstGeom>
          <a:noFill/>
          <a:ln>
            <a:noFill/>
          </a:ln>
        </p:spPr>
        <p:txBody>
          <a:bodyPr wrap="square" lIns="0" tIns="0" rIns="0" bIns="0" rtlCol="0">
            <a:noAutofit/>
          </a:bodyPr>
          <a:lstStyle/>
          <a:p>
            <a:pPr marL="342900" indent="-342900">
              <a:buFont typeface="Arial" panose="020B0604020202020204" pitchFamily="34" charset="0"/>
              <a:buChar char="•"/>
              <a:defRPr/>
            </a:pPr>
            <a:r>
              <a:rPr lang="en-US" sz="1900" spc="-60" dirty="0">
                <a:latin typeface="+mj-lt"/>
                <a:cs typeface="Segoe UI" panose="020B0502040204020203" pitchFamily="34" charset="0"/>
              </a:rPr>
              <a:t>FAQs</a:t>
            </a:r>
          </a:p>
          <a:p>
            <a:pPr marL="342900" indent="-342900">
              <a:buFont typeface="Arial" panose="020B0604020202020204" pitchFamily="34" charset="0"/>
              <a:buChar char="•"/>
              <a:defRPr/>
            </a:pPr>
            <a:r>
              <a:rPr lang="en-US" sz="1900" spc="-60" dirty="0">
                <a:latin typeface="+mj-lt"/>
                <a:cs typeface="Segoe UI" panose="020B0502040204020203" pitchFamily="34" charset="0"/>
              </a:rPr>
              <a:t>Team News</a:t>
            </a:r>
          </a:p>
          <a:p>
            <a:pPr marL="342900" indent="-342900">
              <a:buFont typeface="Arial" panose="020B0604020202020204" pitchFamily="34" charset="0"/>
              <a:buChar char="•"/>
              <a:defRPr/>
            </a:pPr>
            <a:r>
              <a:rPr lang="en-US" sz="1900" spc="-60" dirty="0">
                <a:latin typeface="+mj-lt"/>
                <a:cs typeface="Segoe UI" panose="020B0502040204020203" pitchFamily="34" charset="0"/>
              </a:rPr>
              <a:t>Trip reports</a:t>
            </a:r>
          </a:p>
          <a:p>
            <a:pPr marL="342900" indent="-342900">
              <a:buFont typeface="Arial" panose="020B0604020202020204" pitchFamily="34" charset="0"/>
              <a:buChar char="•"/>
              <a:defRPr/>
            </a:pPr>
            <a:r>
              <a:rPr lang="en-US" sz="1900" dirty="0">
                <a:latin typeface="+mj-lt"/>
                <a:cs typeface="Segoe UI" panose="020B0502040204020203" pitchFamily="34" charset="0"/>
              </a:rPr>
              <a:t>Newsletters</a:t>
            </a:r>
          </a:p>
          <a:p>
            <a:pPr marL="342900" indent="-342900">
              <a:buFont typeface="Arial" panose="020B0604020202020204" pitchFamily="34" charset="0"/>
              <a:buChar char="•"/>
              <a:defRPr/>
            </a:pPr>
            <a:r>
              <a:rPr lang="en-US" sz="1900" spc="-60" dirty="0">
                <a:latin typeface="+mj-lt"/>
                <a:cs typeface="Segoe UI" panose="020B0502040204020203" pitchFamily="34" charset="0"/>
              </a:rPr>
              <a:t>Facility updates</a:t>
            </a:r>
            <a:endParaRPr lang="en-US" sz="1900" dirty="0">
              <a:latin typeface="+mj-lt"/>
              <a:cs typeface="Segoe UI" panose="020B0502040204020203" pitchFamily="34" charset="0"/>
            </a:endParaRPr>
          </a:p>
          <a:p>
            <a:pPr marL="342900" indent="-342900">
              <a:buFont typeface="Arial" panose="020B0604020202020204" pitchFamily="34" charset="0"/>
              <a:buChar char="•"/>
              <a:defRPr/>
            </a:pPr>
            <a:r>
              <a:rPr lang="en-US" sz="1900" spc="-60" dirty="0">
                <a:latin typeface="+mj-lt"/>
                <a:cs typeface="Segoe UI" panose="020B0502040204020203" pitchFamily="34" charset="0"/>
              </a:rPr>
              <a:t>Project updates</a:t>
            </a:r>
          </a:p>
          <a:p>
            <a:pPr marL="342900" indent="-342900">
              <a:buFont typeface="Arial" panose="020B0604020202020204" pitchFamily="34" charset="0"/>
              <a:buChar char="•"/>
              <a:defRPr/>
            </a:pPr>
            <a:r>
              <a:rPr lang="en-US" sz="1900" spc="-60" dirty="0">
                <a:latin typeface="+mj-lt"/>
                <a:cs typeface="Segoe UI" panose="020B0502040204020203" pitchFamily="34" charset="0"/>
              </a:rPr>
              <a:t>How-to information</a:t>
            </a:r>
            <a:endParaRPr lang="en-US" sz="1900" dirty="0">
              <a:latin typeface="+mj-lt"/>
              <a:cs typeface="Segoe UI" panose="020B0502040204020203" pitchFamily="34" charset="0"/>
            </a:endParaRPr>
          </a:p>
          <a:p>
            <a:pPr marL="342900" indent="-342900">
              <a:buFont typeface="Arial" panose="020B0604020202020204" pitchFamily="34" charset="0"/>
              <a:buChar char="•"/>
              <a:defRPr/>
            </a:pPr>
            <a:r>
              <a:rPr lang="en-US" sz="1900" spc="-60" dirty="0">
                <a:latin typeface="+mj-lt"/>
                <a:cs typeface="Segoe UI" panose="020B0502040204020203" pitchFamily="34" charset="0"/>
              </a:rPr>
              <a:t>Change management</a:t>
            </a:r>
          </a:p>
          <a:p>
            <a:pPr marL="342900" indent="-342900">
              <a:buFont typeface="Arial" panose="020B0604020202020204" pitchFamily="34" charset="0"/>
              <a:buChar char="•"/>
              <a:defRPr/>
            </a:pPr>
            <a:r>
              <a:rPr lang="en-US" sz="1900" spc="-60" dirty="0">
                <a:latin typeface="+mj-lt"/>
                <a:cs typeface="Segoe UI" panose="020B0502040204020203" pitchFamily="34" charset="0"/>
              </a:rPr>
              <a:t>Training tips and tricks</a:t>
            </a:r>
          </a:p>
          <a:p>
            <a:pPr marL="342900" indent="-342900">
              <a:buFont typeface="Arial" panose="020B0604020202020204" pitchFamily="34" charset="0"/>
              <a:buChar char="•"/>
              <a:defRPr/>
            </a:pPr>
            <a:r>
              <a:rPr lang="en-US" sz="1900" spc="-60" dirty="0">
                <a:latin typeface="+mj-lt"/>
                <a:cs typeface="Segoe UI" panose="020B0502040204020203" pitchFamily="34" charset="0"/>
              </a:rPr>
              <a:t>Articles on company culture</a:t>
            </a:r>
          </a:p>
          <a:p>
            <a:pPr>
              <a:defRPr/>
            </a:pPr>
            <a:endParaRPr lang="en-US" sz="1900" spc="-60" dirty="0">
              <a:latin typeface="+mj-lt"/>
              <a:cs typeface="Segoe UI" panose="020B0502040204020203" pitchFamily="34" charset="0"/>
            </a:endParaRPr>
          </a:p>
        </p:txBody>
      </p:sp>
      <p:pic>
        <p:nvPicPr>
          <p:cNvPr id="1026" name="Picture 2">
            <a:extLst>
              <a:ext uri="{FF2B5EF4-FFF2-40B4-BE49-F238E27FC236}">
                <a16:creationId xmlns:a16="http://schemas.microsoft.com/office/drawing/2014/main" id="{B4F06132-346A-580E-E6D3-D1BCFE47B6CA}"/>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952" y="1746453"/>
            <a:ext cx="6827674" cy="4551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265800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07785-0D16-B0BE-C4AE-7914990CB81B}"/>
              </a:ext>
            </a:extLst>
          </p:cNvPr>
          <p:cNvSpPr>
            <a:spLocks noGrp="1"/>
          </p:cNvSpPr>
          <p:nvPr>
            <p:ph type="title"/>
          </p:nvPr>
        </p:nvSpPr>
        <p:spPr>
          <a:xfrm>
            <a:off x="584200" y="2302670"/>
            <a:ext cx="9144000" cy="1231106"/>
          </a:xfrm>
        </p:spPr>
        <p:txBody>
          <a:bodyPr/>
          <a:lstStyle/>
          <a:p>
            <a:r>
              <a:rPr lang="en-US">
                <a:cs typeface="Segoe UI"/>
              </a:rPr>
              <a:t>Challenges in the corporate communications landscape</a:t>
            </a:r>
            <a:endParaRPr lang="en-US"/>
          </a:p>
        </p:txBody>
      </p:sp>
    </p:spTree>
    <p:extLst>
      <p:ext uri="{BB962C8B-B14F-4D97-AF65-F5344CB8AC3E}">
        <p14:creationId xmlns:p14="http://schemas.microsoft.com/office/powerpoint/2010/main" val="4056976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4AE12E7-51A7-183D-B408-8D68B255856E}"/>
              </a:ext>
              <a:ext uri="{C183D7F6-B498-43B3-948B-1728B52AA6E4}">
                <adec:decorative xmlns:adec="http://schemas.microsoft.com/office/drawing/2017/decorative" val="1"/>
              </a:ext>
            </a:extLst>
          </p:cNvPr>
          <p:cNvSpPr/>
          <p:nvPr/>
        </p:nvSpPr>
        <p:spPr bwMode="auto">
          <a:xfrm>
            <a:off x="7655970" y="1090465"/>
            <a:ext cx="4250133" cy="5051753"/>
          </a:xfrm>
          <a:prstGeom prst="roundRect">
            <a:avLst>
              <a:gd name="adj" fmla="val 2616"/>
            </a:avLst>
          </a:prstGeom>
          <a:solidFill>
            <a:schemeClr val="bg1">
              <a:alpha val="51000"/>
            </a:schemeClr>
          </a:solidFill>
          <a:ln>
            <a:noFill/>
            <a:headEnd type="none" w="med" len="med"/>
            <a:tailEnd type="none" w="med" len="med"/>
          </a:ln>
          <a:effectLst>
            <a:outerShdw blurRad="3175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DB7627EE-71A1-1CBA-EF28-2853E559ECFE}"/>
              </a:ext>
            </a:extLst>
          </p:cNvPr>
          <p:cNvSpPr>
            <a:spLocks noGrp="1"/>
          </p:cNvSpPr>
          <p:nvPr>
            <p:ph type="title"/>
          </p:nvPr>
        </p:nvSpPr>
        <p:spPr/>
        <p:txBody>
          <a:bodyPr/>
          <a:lstStyle/>
          <a:p>
            <a:r>
              <a:rPr lang="en-US" dirty="0"/>
              <a:t>Where is News shown?</a:t>
            </a:r>
          </a:p>
        </p:txBody>
      </p:sp>
      <p:sp>
        <p:nvSpPr>
          <p:cNvPr id="3" name="Content Placeholder 2">
            <a:extLst>
              <a:ext uri="{FF2B5EF4-FFF2-40B4-BE49-F238E27FC236}">
                <a16:creationId xmlns:a16="http://schemas.microsoft.com/office/drawing/2014/main" id="{D50DDD4B-AD42-2DD1-D2D9-BA54EC51EA94}"/>
              </a:ext>
            </a:extLst>
          </p:cNvPr>
          <p:cNvSpPr>
            <a:spLocks noGrp="1"/>
          </p:cNvSpPr>
          <p:nvPr>
            <p:ph sz="quarter" idx="4294967295"/>
          </p:nvPr>
        </p:nvSpPr>
        <p:spPr>
          <a:xfrm>
            <a:off x="588263" y="1463855"/>
            <a:ext cx="6508750" cy="4678363"/>
          </a:xfrm>
        </p:spPr>
        <p:txBody>
          <a:bodyPr/>
          <a:lstStyle/>
          <a:p>
            <a:pPr marL="0" indent="0">
              <a:buNone/>
            </a:pPr>
            <a:r>
              <a:rPr lang="en-US" sz="2000" dirty="0"/>
              <a:t>SharePoint News posts are published to key OOTB experiences in your intranet, as well as places you choose</a:t>
            </a:r>
          </a:p>
          <a:p>
            <a:pPr marL="0" indent="0">
              <a:buNone/>
            </a:pPr>
            <a:endParaRPr lang="en-US" sz="2000" dirty="0"/>
          </a:p>
          <a:p>
            <a:pPr marL="0" indent="0">
              <a:buNone/>
            </a:pPr>
            <a:r>
              <a:rPr lang="en-US" sz="2000" dirty="0"/>
              <a:t>These include:</a:t>
            </a:r>
          </a:p>
          <a:p>
            <a:r>
              <a:rPr lang="en-US" sz="2000" dirty="0"/>
              <a:t>The SharePoint start page and app bar</a:t>
            </a:r>
          </a:p>
          <a:p>
            <a:r>
              <a:rPr lang="en-US" sz="2000" dirty="0"/>
              <a:t>Team or Communication sites with the News webpart</a:t>
            </a:r>
          </a:p>
          <a:p>
            <a:r>
              <a:rPr lang="en-US" sz="2000" dirty="0"/>
              <a:t>Hub sites with the News webpart</a:t>
            </a:r>
          </a:p>
          <a:p>
            <a:r>
              <a:rPr lang="en-US" sz="2000" dirty="0"/>
              <a:t>Viva Connections feed on desktop</a:t>
            </a:r>
          </a:p>
          <a:p>
            <a:r>
              <a:rPr lang="en-US" sz="2000" dirty="0"/>
              <a:t>Viva Connections mobile app</a:t>
            </a:r>
          </a:p>
          <a:p>
            <a:r>
              <a:rPr lang="en-US" sz="2000" dirty="0"/>
              <a:t>Email news digests</a:t>
            </a:r>
          </a:p>
          <a:p>
            <a:endParaRPr lang="en-US" sz="2000" dirty="0"/>
          </a:p>
          <a:p>
            <a:pPr marL="0" indent="0">
              <a:buNone/>
            </a:pPr>
            <a:r>
              <a:rPr lang="en-US" sz="2000" dirty="0"/>
              <a:t>And now, </a:t>
            </a:r>
            <a:r>
              <a:rPr lang="en-US" sz="2000" b="1" dirty="0"/>
              <a:t>news posts in Outlook</a:t>
            </a:r>
            <a:endParaRPr lang="en-US" sz="2000" dirty="0"/>
          </a:p>
          <a:p>
            <a:pPr marL="0" indent="0">
              <a:buNone/>
            </a:pPr>
            <a:endParaRPr lang="en-US" sz="2000" dirty="0"/>
          </a:p>
        </p:txBody>
      </p:sp>
      <p:pic>
        <p:nvPicPr>
          <p:cNvPr id="8" name="Picture 7">
            <a:extLst>
              <a:ext uri="{FF2B5EF4-FFF2-40B4-BE49-F238E27FC236}">
                <a16:creationId xmlns:a16="http://schemas.microsoft.com/office/drawing/2014/main" id="{E3F84CD1-9437-19D2-CC30-482EF626B99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761039" y="1228439"/>
            <a:ext cx="4011597" cy="4790661"/>
          </a:xfrm>
          <a:prstGeom prst="rect">
            <a:avLst/>
          </a:prstGeom>
        </p:spPr>
      </p:pic>
    </p:spTree>
    <p:extLst>
      <p:ext uri="{BB962C8B-B14F-4D97-AF65-F5344CB8AC3E}">
        <p14:creationId xmlns:p14="http://schemas.microsoft.com/office/powerpoint/2010/main" val="36120554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0446F66-1CC9-3AE5-4EF9-A38ACF27D752}"/>
              </a:ext>
              <a:ext uri="{C183D7F6-B498-43B3-948B-1728B52AA6E4}">
                <adec:decorative xmlns:adec="http://schemas.microsoft.com/office/drawing/2017/decorative" val="1"/>
              </a:ext>
            </a:extLst>
          </p:cNvPr>
          <p:cNvSpPr/>
          <p:nvPr/>
        </p:nvSpPr>
        <p:spPr bwMode="auto">
          <a:xfrm>
            <a:off x="6025369" y="1351722"/>
            <a:ext cx="5975422" cy="4424333"/>
          </a:xfrm>
          <a:prstGeom prst="roundRect">
            <a:avLst>
              <a:gd name="adj" fmla="val 2616"/>
            </a:avLst>
          </a:prstGeom>
          <a:solidFill>
            <a:schemeClr val="bg1">
              <a:alpha val="51000"/>
            </a:schemeClr>
          </a:solidFill>
          <a:ln>
            <a:noFill/>
            <a:headEnd type="none" w="med" len="med"/>
            <a:tailEnd type="none" w="med" len="med"/>
          </a:ln>
          <a:effectLst>
            <a:outerShdw blurRad="3175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C6110EBD-1992-CCC2-0850-C9F07BB3384D}"/>
              </a:ext>
            </a:extLst>
          </p:cNvPr>
          <p:cNvSpPr>
            <a:spLocks noGrp="1"/>
          </p:cNvSpPr>
          <p:nvPr>
            <p:ph type="title"/>
          </p:nvPr>
        </p:nvSpPr>
        <p:spPr/>
        <p:txBody>
          <a:bodyPr/>
          <a:lstStyle/>
          <a:p>
            <a:r>
              <a:rPr lang="en-US" dirty="0"/>
              <a:t>What is an organization news site?</a:t>
            </a:r>
          </a:p>
        </p:txBody>
      </p:sp>
      <p:sp>
        <p:nvSpPr>
          <p:cNvPr id="3" name="Content Placeholder 2">
            <a:extLst>
              <a:ext uri="{FF2B5EF4-FFF2-40B4-BE49-F238E27FC236}">
                <a16:creationId xmlns:a16="http://schemas.microsoft.com/office/drawing/2014/main" id="{A53E7E16-B379-4728-5DFE-B082F0EE98FF}"/>
              </a:ext>
            </a:extLst>
          </p:cNvPr>
          <p:cNvSpPr>
            <a:spLocks noGrp="1"/>
          </p:cNvSpPr>
          <p:nvPr>
            <p:ph sz="quarter" idx="4294967295"/>
          </p:nvPr>
        </p:nvSpPr>
        <p:spPr>
          <a:xfrm>
            <a:off x="588263" y="1424016"/>
            <a:ext cx="5211763" cy="4487863"/>
          </a:xfrm>
        </p:spPr>
        <p:txBody>
          <a:bodyPr/>
          <a:lstStyle/>
          <a:p>
            <a:r>
              <a:rPr lang="en-US" sz="1800"/>
              <a:t>An organization news site is </a:t>
            </a:r>
            <a:r>
              <a:rPr lang="en-US" sz="1800" b="1"/>
              <a:t>a special designation</a:t>
            </a:r>
            <a:r>
              <a:rPr lang="en-US" sz="1800"/>
              <a:t> for a site in your intranet</a:t>
            </a:r>
          </a:p>
          <a:p>
            <a:endParaRPr lang="en-US" sz="1800"/>
          </a:p>
          <a:p>
            <a:r>
              <a:rPr lang="en-US" sz="1800"/>
              <a:t>Organization news sites are intended to be an </a:t>
            </a:r>
            <a:r>
              <a:rPr lang="en-US" sz="1800" b="1"/>
              <a:t>authoritative source</a:t>
            </a:r>
            <a:r>
              <a:rPr lang="en-US" sz="1800"/>
              <a:t> of news content on your intranet</a:t>
            </a:r>
          </a:p>
          <a:p>
            <a:endParaRPr lang="en-US" sz="1800"/>
          </a:p>
          <a:p>
            <a:r>
              <a:rPr lang="en-US" sz="1800"/>
              <a:t>When news from organization news sites are displayed in rollups or feed experiences, they’ll have a </a:t>
            </a:r>
            <a:r>
              <a:rPr lang="en-US" sz="1800" b="1"/>
              <a:t>special notation</a:t>
            </a:r>
            <a:r>
              <a:rPr lang="en-US" sz="1800"/>
              <a:t> for the viewer</a:t>
            </a:r>
          </a:p>
          <a:p>
            <a:endParaRPr lang="en-US" sz="1800"/>
          </a:p>
          <a:p>
            <a:r>
              <a:rPr lang="en-US" sz="1800"/>
              <a:t>You can set up any number of organization news sites in your SharePoint intranet. </a:t>
            </a:r>
            <a:r>
              <a:rPr lang="en-US" sz="1800" b="1"/>
              <a:t>Home sites are automatically configured</a:t>
            </a:r>
            <a:r>
              <a:rPr lang="en-US" sz="1800"/>
              <a:t> as organization news sites.</a:t>
            </a:r>
          </a:p>
        </p:txBody>
      </p:sp>
      <p:pic>
        <p:nvPicPr>
          <p:cNvPr id="4" name="Picture 2">
            <a:extLst>
              <a:ext uri="{FF2B5EF4-FFF2-40B4-BE49-F238E27FC236}">
                <a16:creationId xmlns:a16="http://schemas.microsoft.com/office/drawing/2014/main" id="{8BE84B16-B0A9-37DE-48ED-14A3BE944D04}"/>
              </a:ex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6164914" y="1495946"/>
            <a:ext cx="5682529" cy="412103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F368C72-7B84-2B06-03FA-B67151730267}"/>
              </a:ext>
              <a:ext uri="{C183D7F6-B498-43B3-948B-1728B52AA6E4}">
                <adec:decorative xmlns:adec="http://schemas.microsoft.com/office/drawing/2017/decorative" val="1"/>
              </a:ext>
            </a:extLst>
          </p:cNvPr>
          <p:cNvSpPr/>
          <p:nvPr/>
        </p:nvSpPr>
        <p:spPr bwMode="auto">
          <a:xfrm>
            <a:off x="7251590" y="3053301"/>
            <a:ext cx="667909" cy="230588"/>
          </a:xfrm>
          <a:prstGeom prst="rect">
            <a:avLst/>
          </a:prstGeom>
          <a:noFill/>
          <a:ln w="38100">
            <a:solidFill>
              <a:srgbClr val="F4364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Tree>
    <p:extLst>
      <p:ext uri="{BB962C8B-B14F-4D97-AF65-F5344CB8AC3E}">
        <p14:creationId xmlns:p14="http://schemas.microsoft.com/office/powerpoint/2010/main" val="1994636353"/>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3430F86-6D59-D930-EB76-F01D02FC4FC9}"/>
              </a:ext>
              <a:ext uri="{C183D7F6-B498-43B3-948B-1728B52AA6E4}">
                <adec:decorative xmlns:adec="http://schemas.microsoft.com/office/drawing/2017/decorative" val="1"/>
              </a:ext>
            </a:extLst>
          </p:cNvPr>
          <p:cNvSpPr/>
          <p:nvPr/>
        </p:nvSpPr>
        <p:spPr bwMode="auto">
          <a:xfrm>
            <a:off x="6390038" y="1173032"/>
            <a:ext cx="5660428" cy="4938316"/>
          </a:xfrm>
          <a:prstGeom prst="roundRect">
            <a:avLst>
              <a:gd name="adj" fmla="val 2616"/>
            </a:avLst>
          </a:prstGeom>
          <a:solidFill>
            <a:schemeClr val="bg1">
              <a:alpha val="51000"/>
            </a:schemeClr>
          </a:solidFill>
          <a:ln>
            <a:noFill/>
            <a:headEnd type="none" w="med" len="med"/>
            <a:tailEnd type="none" w="med" len="med"/>
          </a:ln>
          <a:effectLst>
            <a:outerShdw blurRad="3175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660B124F-5FDC-EBE4-BF40-94CEF88EC0EA}"/>
              </a:ext>
            </a:extLst>
          </p:cNvPr>
          <p:cNvSpPr>
            <a:spLocks noGrp="1"/>
          </p:cNvSpPr>
          <p:nvPr>
            <p:ph type="title"/>
          </p:nvPr>
        </p:nvSpPr>
        <p:spPr/>
        <p:txBody>
          <a:bodyPr/>
          <a:lstStyle/>
          <a:p>
            <a:r>
              <a:rPr lang="en-US"/>
              <a:t>News in Outlook</a:t>
            </a:r>
          </a:p>
        </p:txBody>
      </p:sp>
      <p:sp>
        <p:nvSpPr>
          <p:cNvPr id="3" name="Content Placeholder 2">
            <a:extLst>
              <a:ext uri="{FF2B5EF4-FFF2-40B4-BE49-F238E27FC236}">
                <a16:creationId xmlns:a16="http://schemas.microsoft.com/office/drawing/2014/main" id="{9F343A32-A78B-F135-0956-F83CED889522}"/>
              </a:ext>
            </a:extLst>
          </p:cNvPr>
          <p:cNvSpPr>
            <a:spLocks noGrp="1"/>
          </p:cNvSpPr>
          <p:nvPr>
            <p:ph sz="quarter" idx="4294967295"/>
          </p:nvPr>
        </p:nvSpPr>
        <p:spPr>
          <a:xfrm>
            <a:off x="588263" y="1435100"/>
            <a:ext cx="5511800" cy="4764088"/>
          </a:xfrm>
        </p:spPr>
        <p:txBody>
          <a:bodyPr/>
          <a:lstStyle/>
          <a:p>
            <a:r>
              <a:rPr lang="en-US" sz="1800" b="1"/>
              <a:t>A key challenge</a:t>
            </a:r>
            <a:r>
              <a:rPr lang="en-US" sz="1800"/>
              <a:t> in intranet communication is reach employees where are they are and where they work</a:t>
            </a:r>
          </a:p>
          <a:p>
            <a:endParaRPr lang="en-US" sz="1800"/>
          </a:p>
          <a:p>
            <a:r>
              <a:rPr lang="en-US" sz="1800"/>
              <a:t>Launched last year, News in Outlook is a new capability that sends a </a:t>
            </a:r>
            <a:r>
              <a:rPr lang="en-US" sz="1800" b="1"/>
              <a:t>fully rendered page </a:t>
            </a:r>
            <a:r>
              <a:rPr lang="en-US" sz="1800"/>
              <a:t>in email to maximize readership of intranet news content</a:t>
            </a:r>
          </a:p>
          <a:p>
            <a:endParaRPr lang="en-US" sz="1800"/>
          </a:p>
          <a:p>
            <a:r>
              <a:rPr lang="en-US" sz="1800"/>
              <a:t>The capability includes </a:t>
            </a:r>
            <a:r>
              <a:rPr lang="en-US" sz="1800" b="1"/>
              <a:t>6 new news post templates</a:t>
            </a:r>
            <a:r>
              <a:rPr lang="en-US" sz="1800"/>
              <a:t> specifically designed to look great in email, with more on the way</a:t>
            </a:r>
          </a:p>
          <a:p>
            <a:endParaRPr lang="en-US" sz="1800"/>
          </a:p>
          <a:p>
            <a:r>
              <a:rPr lang="en-US" sz="1800" b="1"/>
              <a:t>Analytics</a:t>
            </a:r>
            <a:r>
              <a:rPr lang="en-US" sz="1800"/>
              <a:t> on news posts read in email are captured and presented to the author alongside all other page analytics</a:t>
            </a:r>
          </a:p>
        </p:txBody>
      </p:sp>
      <p:pic>
        <p:nvPicPr>
          <p:cNvPr id="5" name="Picture 4">
            <a:extLst>
              <a:ext uri="{FF2B5EF4-FFF2-40B4-BE49-F238E27FC236}">
                <a16:creationId xmlns:a16="http://schemas.microsoft.com/office/drawing/2014/main" id="{FC12AC05-0A72-F845-D14B-6CF63B7A291C}"/>
              </a:ext>
              <a:ext uri="{C183D7F6-B498-43B3-948B-1728B52AA6E4}">
                <adec:decorative xmlns:adec="http://schemas.microsoft.com/office/drawing/2017/decorative" val="1"/>
              </a:ext>
            </a:extLst>
          </p:cNvPr>
          <p:cNvPicPr>
            <a:picLocks noChangeAspect="1"/>
          </p:cNvPicPr>
          <p:nvPr/>
        </p:nvPicPr>
        <p:blipFill rotWithShape="1">
          <a:blip r:embed="rId2"/>
          <a:srcRect l="26475"/>
          <a:stretch/>
        </p:blipFill>
        <p:spPr>
          <a:xfrm>
            <a:off x="6512029" y="1305114"/>
            <a:ext cx="5416447" cy="4674152"/>
          </a:xfrm>
          <a:prstGeom prst="rect">
            <a:avLst/>
          </a:prstGeom>
        </p:spPr>
      </p:pic>
    </p:spTree>
    <p:extLst>
      <p:ext uri="{BB962C8B-B14F-4D97-AF65-F5344CB8AC3E}">
        <p14:creationId xmlns:p14="http://schemas.microsoft.com/office/powerpoint/2010/main" val="2847427935"/>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28920-292B-FA4F-9EE7-61EBC151D95B}"/>
              </a:ext>
            </a:extLst>
          </p:cNvPr>
          <p:cNvSpPr>
            <a:spLocks noGrp="1"/>
          </p:cNvSpPr>
          <p:nvPr>
            <p:ph type="title"/>
          </p:nvPr>
        </p:nvSpPr>
        <p:spPr/>
        <p:txBody>
          <a:bodyPr/>
          <a:lstStyle/>
          <a:p>
            <a:r>
              <a:rPr lang="en-US" dirty="0"/>
              <a:t>Email-ready templates</a:t>
            </a:r>
          </a:p>
        </p:txBody>
      </p:sp>
      <p:pic>
        <p:nvPicPr>
          <p:cNvPr id="9" name="Content Placeholder 8">
            <a:extLst>
              <a:ext uri="{FF2B5EF4-FFF2-40B4-BE49-F238E27FC236}">
                <a16:creationId xmlns:a16="http://schemas.microsoft.com/office/drawing/2014/main" id="{989A1804-4BC7-C0E3-FA02-4BD305CF8FB9}"/>
              </a:ext>
              <a:ext uri="{C183D7F6-B498-43B3-948B-1728B52AA6E4}">
                <adec:decorative xmlns:adec="http://schemas.microsoft.com/office/drawing/2017/decorative" val="1"/>
              </a:ext>
            </a:extLst>
          </p:cNvPr>
          <p:cNvPicPr>
            <a:picLocks noGrp="1" noChangeAspect="1"/>
          </p:cNvPicPr>
          <p:nvPr>
            <p:ph sz="quarter" idx="4294967295"/>
          </p:nvPr>
        </p:nvPicPr>
        <p:blipFill rotWithShape="1">
          <a:blip r:embed="rId3">
            <a:extLst>
              <a:ext uri="{28A0092B-C50C-407E-A947-70E740481C1C}">
                <a14:useLocalDpi xmlns:a14="http://schemas.microsoft.com/office/drawing/2010/main" val="0"/>
              </a:ext>
            </a:extLst>
          </a:blip>
          <a:stretch/>
        </p:blipFill>
        <p:spPr>
          <a:xfrm>
            <a:off x="404889" y="1437704"/>
            <a:ext cx="871538" cy="4833938"/>
          </a:xfrm>
          <a:prstGeom prst="rect">
            <a:avLst/>
          </a:prstGeom>
          <a:ln>
            <a:solidFill>
              <a:schemeClr val="bg1">
                <a:lumMod val="75000"/>
              </a:schemeClr>
            </a:solidFill>
          </a:ln>
          <a:effectLst>
            <a:outerShdw blurRad="50800" dist="38100" dir="2700000" algn="tl" rotWithShape="0">
              <a:prstClr val="black">
                <a:alpha val="30000"/>
              </a:prstClr>
            </a:outerShdw>
          </a:effectLst>
        </p:spPr>
      </p:pic>
      <p:pic>
        <p:nvPicPr>
          <p:cNvPr id="4" name="Picture 4">
            <a:extLst>
              <a:ext uri="{FF2B5EF4-FFF2-40B4-BE49-F238E27FC236}">
                <a16:creationId xmlns:a16="http://schemas.microsoft.com/office/drawing/2014/main" id="{15810A98-7451-276B-6C0E-DC3D22C3C1F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86534" y="1615042"/>
            <a:ext cx="2743200" cy="2656046"/>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5" name="Picture 5">
            <a:extLst>
              <a:ext uri="{FF2B5EF4-FFF2-40B4-BE49-F238E27FC236}">
                <a16:creationId xmlns:a16="http://schemas.microsoft.com/office/drawing/2014/main" id="{C353F0E0-C92F-A9C9-6C25-01DD45D5F28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290107" y="1802893"/>
            <a:ext cx="914400" cy="4597907"/>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A728C836-2CF8-6458-9D99-0B33A078A964}"/>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400" y="1615042"/>
            <a:ext cx="2743200" cy="3930491"/>
          </a:xfrm>
          <a:prstGeom prst="rect">
            <a:avLst/>
          </a:prstGeom>
          <a:ln>
            <a:solidFill>
              <a:schemeClr val="bg1">
                <a:lumMod val="75000"/>
              </a:schemeClr>
            </a:solidFill>
          </a:ln>
          <a:effectLst>
            <a:outerShdw blurRad="50800" dist="38100" dir="2700000" algn="tl" rotWithShape="0">
              <a:prstClr val="black">
                <a:alpha val="30000"/>
              </a:prstClr>
            </a:outerShdw>
          </a:effectLst>
        </p:spPr>
      </p:pic>
      <p:pic>
        <p:nvPicPr>
          <p:cNvPr id="7" name="Picture 6">
            <a:extLst>
              <a:ext uri="{FF2B5EF4-FFF2-40B4-BE49-F238E27FC236}">
                <a16:creationId xmlns:a16="http://schemas.microsoft.com/office/drawing/2014/main" id="{995A46D3-2073-BB41-0446-03B7C7AE3388}"/>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43128" y="1615042"/>
            <a:ext cx="2743200" cy="2604407"/>
          </a:xfrm>
          <a:prstGeom prst="rect">
            <a:avLst/>
          </a:prstGeom>
          <a:ln>
            <a:solidFill>
              <a:schemeClr val="bg1">
                <a:lumMod val="75000"/>
              </a:schemeClr>
            </a:solidFill>
          </a:ln>
          <a:effectLst>
            <a:outerShdw blurRad="50800" dist="38100" dir="2700000" algn="tl" rotWithShape="0">
              <a:prstClr val="black">
                <a:alpha val="30000"/>
              </a:prstClr>
            </a:outerShdw>
          </a:effectLst>
        </p:spPr>
      </p:pic>
      <p:pic>
        <p:nvPicPr>
          <p:cNvPr id="8" name="Picture 7">
            <a:extLst>
              <a:ext uri="{FF2B5EF4-FFF2-40B4-BE49-F238E27FC236}">
                <a16:creationId xmlns:a16="http://schemas.microsoft.com/office/drawing/2014/main" id="{EC29C582-5775-C7AC-62C3-E0B3692B5CAE}"/>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62616" y="2917245"/>
            <a:ext cx="914400" cy="3080004"/>
          </a:xfrm>
          <a:prstGeom prst="rect">
            <a:avLst/>
          </a:prstGeom>
          <a:ln>
            <a:solidFill>
              <a:schemeClr val="bg1">
                <a:lumMod val="75000"/>
              </a:schemeClr>
            </a:solidFill>
          </a:ln>
          <a:effectLst>
            <a:outerShdw blurRad="50800" dist="38100" dir="2700000" algn="tl" rotWithShape="0">
              <a:prstClr val="black">
                <a:alpha val="30000"/>
              </a:prstClr>
            </a:outerShdw>
          </a:effectLst>
        </p:spPr>
      </p:pic>
    </p:spTree>
    <p:extLst>
      <p:ext uri="{BB962C8B-B14F-4D97-AF65-F5344CB8AC3E}">
        <p14:creationId xmlns:p14="http://schemas.microsoft.com/office/powerpoint/2010/main" val="1001507281"/>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FC70F-7994-5B09-1FFF-42DCCB196CDA}"/>
              </a:ext>
            </a:extLst>
          </p:cNvPr>
          <p:cNvSpPr>
            <a:spLocks noGrp="1"/>
          </p:cNvSpPr>
          <p:nvPr>
            <p:ph type="title"/>
          </p:nvPr>
        </p:nvSpPr>
        <p:spPr/>
        <p:txBody>
          <a:bodyPr/>
          <a:lstStyle/>
          <a:p>
            <a:r>
              <a:rPr lang="en-US" dirty="0"/>
              <a:t>Video pages</a:t>
            </a:r>
          </a:p>
        </p:txBody>
      </p:sp>
      <p:sp>
        <p:nvSpPr>
          <p:cNvPr id="3" name="Content Placeholder 2">
            <a:extLst>
              <a:ext uri="{FF2B5EF4-FFF2-40B4-BE49-F238E27FC236}">
                <a16:creationId xmlns:a16="http://schemas.microsoft.com/office/drawing/2014/main" id="{FE05BEF6-4F6A-E8F6-1145-66964655FDE6}"/>
              </a:ext>
            </a:extLst>
          </p:cNvPr>
          <p:cNvSpPr>
            <a:spLocks noGrp="1"/>
          </p:cNvSpPr>
          <p:nvPr>
            <p:ph sz="quarter" idx="4294967295"/>
          </p:nvPr>
        </p:nvSpPr>
        <p:spPr>
          <a:xfrm>
            <a:off x="460040" y="1682489"/>
            <a:ext cx="4640263" cy="4487863"/>
          </a:xfrm>
        </p:spPr>
        <p:txBody>
          <a:bodyPr/>
          <a:lstStyle/>
          <a:p>
            <a:r>
              <a:rPr lang="en-US" sz="1800" dirty="0"/>
              <a:t>Like email-ready templates, video pages are page and news post templates </a:t>
            </a:r>
            <a:r>
              <a:rPr lang="en-US" sz="1800" b="1" dirty="0"/>
              <a:t>designed for a specific scenario – video</a:t>
            </a:r>
          </a:p>
          <a:p>
            <a:endParaRPr lang="en-US" sz="1800" b="1" dirty="0"/>
          </a:p>
          <a:p>
            <a:r>
              <a:rPr lang="en-US" sz="1800" dirty="0"/>
              <a:t>They incorporate the new Microsoft Stream webpart giving you the </a:t>
            </a:r>
            <a:r>
              <a:rPr lang="en-US" sz="1800" b="1" dirty="0"/>
              <a:t>best video tools in Microsoft 365</a:t>
            </a:r>
            <a:r>
              <a:rPr lang="en-US" sz="1800" dirty="0"/>
              <a:t>, right in your news posts</a:t>
            </a:r>
          </a:p>
          <a:p>
            <a:endParaRPr lang="en-US" sz="1800" dirty="0"/>
          </a:p>
          <a:p>
            <a:r>
              <a:rPr lang="en-US" sz="1800" dirty="0"/>
              <a:t>Video pages and news posts can be created </a:t>
            </a:r>
            <a:r>
              <a:rPr lang="en-US" sz="1800" b="1" dirty="0"/>
              <a:t>directly from the Stream web app</a:t>
            </a:r>
          </a:p>
          <a:p>
            <a:endParaRPr lang="en-US" sz="1800" dirty="0"/>
          </a:p>
          <a:p>
            <a:r>
              <a:rPr lang="en-US" sz="1800" dirty="0"/>
              <a:t>Video pages also integrate with the News in Outlook feature, allowing your video news posts to be </a:t>
            </a:r>
            <a:r>
              <a:rPr lang="en-US" sz="1800" b="1" dirty="0"/>
              <a:t>viewed directly in Outlook</a:t>
            </a:r>
            <a:r>
              <a:rPr lang="en-US" sz="1800" dirty="0"/>
              <a:t>.</a:t>
            </a:r>
          </a:p>
        </p:txBody>
      </p:sp>
      <p:pic>
        <p:nvPicPr>
          <p:cNvPr id="4" name="3c_SendInEmail">
            <a:hlinkClick r:id="" action="ppaction://media"/>
            <a:extLst>
              <a:ext uri="{FF2B5EF4-FFF2-40B4-BE49-F238E27FC236}">
                <a16:creationId xmlns:a16="http://schemas.microsoft.com/office/drawing/2014/main" id="{965E22E6-09BA-450F-A307-F103F831C350}"/>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605669" y="1682489"/>
            <a:ext cx="6366707" cy="3581273"/>
          </a:xfrm>
          <a:prstGeom prst="rect">
            <a:avLst/>
          </a:prstGeom>
        </p:spPr>
      </p:pic>
    </p:spTree>
    <p:extLst>
      <p:ext uri="{BB962C8B-B14F-4D97-AF65-F5344CB8AC3E}">
        <p14:creationId xmlns:p14="http://schemas.microsoft.com/office/powerpoint/2010/main" val="31210463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413FD-1009-4EB6-A2FD-9F7FA3C39705}"/>
              </a:ext>
            </a:extLst>
          </p:cNvPr>
          <p:cNvSpPr>
            <a:spLocks noGrp="1"/>
          </p:cNvSpPr>
          <p:nvPr>
            <p:ph type="title"/>
          </p:nvPr>
        </p:nvSpPr>
        <p:spPr>
          <a:xfrm>
            <a:off x="588263" y="457200"/>
            <a:ext cx="11018520" cy="553998"/>
          </a:xfrm>
        </p:spPr>
        <p:txBody>
          <a:bodyPr wrap="square" anchor="t">
            <a:normAutofit/>
          </a:bodyPr>
          <a:lstStyle/>
          <a:p>
            <a:r>
              <a:rPr lang="en-US" dirty="0"/>
              <a:t>Tips and best practices for SharePoint News</a:t>
            </a:r>
          </a:p>
        </p:txBody>
      </p:sp>
      <p:graphicFrame>
        <p:nvGraphicFramePr>
          <p:cNvPr id="6" name="Content Placeholder 2">
            <a:extLst>
              <a:ext uri="{FF2B5EF4-FFF2-40B4-BE49-F238E27FC236}">
                <a16:creationId xmlns:a16="http://schemas.microsoft.com/office/drawing/2014/main" id="{DEB4AC42-4BFE-C042-7857-6F6D1F76D25B}"/>
              </a:ext>
              <a:ext uri="{C183D7F6-B498-43B3-948B-1728B52AA6E4}">
                <adec:decorative xmlns:adec="http://schemas.microsoft.com/office/drawing/2017/decorative" val="1"/>
              </a:ext>
            </a:extLst>
          </p:cNvPr>
          <p:cNvGraphicFramePr>
            <a:graphicFrameLocks noGrp="1"/>
          </p:cNvGraphicFramePr>
          <p:nvPr>
            <p:ph sz="quarter" idx="10"/>
            <p:extLst>
              <p:ext uri="{D42A27DB-BD31-4B8C-83A1-F6EECF244321}">
                <p14:modId xmlns:p14="http://schemas.microsoft.com/office/powerpoint/2010/main" val="1957717888"/>
              </p:ext>
            </p:extLst>
          </p:nvPr>
        </p:nvGraphicFramePr>
        <p:xfrm>
          <a:off x="584200" y="1435100"/>
          <a:ext cx="11018838" cy="48339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70427209"/>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D35B729-DFA6-F188-D5A6-FECC1F967DD0}"/>
              </a:ext>
              <a:ext uri="{C183D7F6-B498-43B3-948B-1728B52AA6E4}">
                <adec:decorative xmlns:adec="http://schemas.microsoft.com/office/drawing/2017/decorative" val="1"/>
              </a:ext>
            </a:extLst>
          </p:cNvPr>
          <p:cNvSpPr/>
          <p:nvPr/>
        </p:nvSpPr>
        <p:spPr bwMode="auto">
          <a:xfrm>
            <a:off x="7462868" y="1510749"/>
            <a:ext cx="3169161" cy="4094922"/>
          </a:xfrm>
          <a:prstGeom prst="roundRect">
            <a:avLst>
              <a:gd name="adj" fmla="val 2616"/>
            </a:avLst>
          </a:prstGeom>
          <a:solidFill>
            <a:schemeClr val="bg1">
              <a:alpha val="51000"/>
            </a:schemeClr>
          </a:solidFill>
          <a:ln>
            <a:noFill/>
            <a:headEnd type="none" w="med" len="med"/>
            <a:tailEnd type="none" w="med" len="med"/>
          </a:ln>
          <a:effectLst>
            <a:outerShdw blurRad="3175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AD6616FC-74D3-996A-EE88-85907DD21C60}"/>
              </a:ext>
            </a:extLst>
          </p:cNvPr>
          <p:cNvSpPr>
            <a:spLocks noGrp="1"/>
          </p:cNvSpPr>
          <p:nvPr>
            <p:ph type="title"/>
          </p:nvPr>
        </p:nvSpPr>
        <p:spPr/>
        <p:txBody>
          <a:bodyPr wrap="square" anchor="t">
            <a:normAutofit/>
          </a:bodyPr>
          <a:lstStyle/>
          <a:p>
            <a:r>
              <a:rPr lang="en-US" dirty="0"/>
              <a:t>SharePoint News: Boost</a:t>
            </a:r>
          </a:p>
        </p:txBody>
      </p:sp>
      <p:sp>
        <p:nvSpPr>
          <p:cNvPr id="3" name="Content Placeholder 2">
            <a:extLst>
              <a:ext uri="{FF2B5EF4-FFF2-40B4-BE49-F238E27FC236}">
                <a16:creationId xmlns:a16="http://schemas.microsoft.com/office/drawing/2014/main" id="{3A38B991-FC4E-C3D4-0027-3288EE3731C1}"/>
              </a:ext>
            </a:extLst>
          </p:cNvPr>
          <p:cNvSpPr>
            <a:spLocks noGrp="1"/>
          </p:cNvSpPr>
          <p:nvPr>
            <p:ph sz="quarter" idx="4294967295"/>
          </p:nvPr>
        </p:nvSpPr>
        <p:spPr>
          <a:xfrm>
            <a:off x="588263" y="1417847"/>
            <a:ext cx="5211763" cy="4833938"/>
          </a:xfrm>
        </p:spPr>
        <p:txBody>
          <a:bodyPr wrap="square">
            <a:normAutofit/>
          </a:bodyPr>
          <a:lstStyle/>
          <a:p>
            <a:pPr>
              <a:lnSpc>
                <a:spcPct val="90000"/>
              </a:lnSpc>
            </a:pPr>
            <a:r>
              <a:rPr lang="en-US" sz="2000"/>
              <a:t>SharePoint News content sometimes needs to be visible for longer periods than the feed experience might normally allow</a:t>
            </a:r>
          </a:p>
          <a:p>
            <a:pPr>
              <a:lnSpc>
                <a:spcPct val="90000"/>
              </a:lnSpc>
            </a:pPr>
            <a:endParaRPr lang="en-US" sz="2000" b="1"/>
          </a:p>
          <a:p>
            <a:pPr>
              <a:lnSpc>
                <a:spcPct val="90000"/>
              </a:lnSpc>
            </a:pPr>
            <a:r>
              <a:rPr lang="en-US" sz="2000"/>
              <a:t>You can </a:t>
            </a:r>
            <a:r>
              <a:rPr lang="en-US" sz="2000" b="1"/>
              <a:t>set an expiration</a:t>
            </a:r>
            <a:r>
              <a:rPr lang="en-US" sz="2000"/>
              <a:t> for a boost, and control the order of news posts that have been boosted</a:t>
            </a:r>
          </a:p>
          <a:p>
            <a:pPr>
              <a:lnSpc>
                <a:spcPct val="90000"/>
              </a:lnSpc>
            </a:pPr>
            <a:endParaRPr lang="en-US" sz="2000" b="1"/>
          </a:p>
          <a:p>
            <a:pPr>
              <a:lnSpc>
                <a:spcPct val="90000"/>
              </a:lnSpc>
            </a:pPr>
            <a:r>
              <a:rPr lang="en-US" sz="2000"/>
              <a:t>Boosted news will </a:t>
            </a:r>
            <a:r>
              <a:rPr lang="en-US" sz="2000" b="1"/>
              <a:t>display an icon or label</a:t>
            </a:r>
            <a:r>
              <a:rPr lang="en-US" sz="2000"/>
              <a:t>, letting the reader know it’s been boosting for viewership by the organization</a:t>
            </a:r>
          </a:p>
          <a:p>
            <a:pPr>
              <a:lnSpc>
                <a:spcPct val="90000"/>
              </a:lnSpc>
            </a:pPr>
            <a:endParaRPr lang="en-US" sz="2000"/>
          </a:p>
          <a:p>
            <a:pPr>
              <a:lnSpc>
                <a:spcPct val="90000"/>
              </a:lnSpc>
            </a:pPr>
            <a:r>
              <a:rPr lang="en-US" sz="2000"/>
              <a:t>Boosted news will display prominently in the Viva Connection Feed and SharePoint app bar and start feeds for </a:t>
            </a:r>
            <a:r>
              <a:rPr lang="en-US" sz="2000" b="1"/>
              <a:t>up to 4 days</a:t>
            </a:r>
          </a:p>
        </p:txBody>
      </p:sp>
      <p:pic>
        <p:nvPicPr>
          <p:cNvPr id="3080" name="Picture 8" descr="Screenshot displaying the properties pane for Boost.">
            <a:extLst>
              <a:ext uri="{FF2B5EF4-FFF2-40B4-BE49-F238E27FC236}">
                <a16:creationId xmlns:a16="http://schemas.microsoft.com/office/drawing/2014/main" id="{B61B671C-DC60-D4DB-679C-EDE034B05C6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636360" y="1689542"/>
            <a:ext cx="2817890" cy="3741199"/>
          </a:xfrm>
          <a:prstGeom prst="rect">
            <a:avLst/>
          </a:prstGeom>
          <a:solidFill>
            <a:srgbClr val="FFFFFF"/>
          </a:solidFill>
        </p:spPr>
      </p:pic>
    </p:spTree>
    <p:extLst>
      <p:ext uri="{BB962C8B-B14F-4D97-AF65-F5344CB8AC3E}">
        <p14:creationId xmlns:p14="http://schemas.microsoft.com/office/powerpoint/2010/main" val="469404637"/>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983EB2D-0C86-8EE7-E546-2E516A99512D}"/>
              </a:ext>
            </a:extLst>
          </p:cNvPr>
          <p:cNvSpPr>
            <a:spLocks noGrp="1"/>
          </p:cNvSpPr>
          <p:nvPr>
            <p:ph type="title"/>
          </p:nvPr>
        </p:nvSpPr>
        <p:spPr>
          <a:xfrm>
            <a:off x="584200" y="2873681"/>
            <a:ext cx="9144000" cy="677108"/>
          </a:xfrm>
        </p:spPr>
        <p:txBody>
          <a:bodyPr/>
          <a:lstStyle/>
          <a:p>
            <a:r>
              <a:rPr lang="en-US">
                <a:gradFill>
                  <a:gsLst>
                    <a:gs pos="10000">
                      <a:srgbClr val="D92ED0"/>
                    </a:gs>
                    <a:gs pos="90000">
                      <a:srgbClr val="FFEF86"/>
                    </a:gs>
                  </a:gsLst>
                  <a:lin ang="14400000" scaled="0"/>
                </a:gradFill>
                <a:latin typeface="Segoe UI Semilight"/>
                <a:cs typeface="Segoe UI Semilight"/>
              </a:rPr>
              <a:t>Next steps</a:t>
            </a:r>
            <a:endParaRPr lang="en-US">
              <a:gradFill>
                <a:gsLst>
                  <a:gs pos="10000">
                    <a:srgbClr val="D92ED0"/>
                  </a:gs>
                  <a:gs pos="90000">
                    <a:srgbClr val="FFEF86"/>
                  </a:gs>
                </a:gsLst>
                <a:lin ang="14400000" scaled="0"/>
              </a:gradFill>
            </a:endParaRPr>
          </a:p>
        </p:txBody>
      </p:sp>
    </p:spTree>
    <p:extLst>
      <p:ext uri="{BB962C8B-B14F-4D97-AF65-F5344CB8AC3E}">
        <p14:creationId xmlns:p14="http://schemas.microsoft.com/office/powerpoint/2010/main" val="241202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CE058-E23C-BFE6-71EB-122A1DBCD420}"/>
              </a:ext>
            </a:extLst>
          </p:cNvPr>
          <p:cNvSpPr>
            <a:spLocks noGrp="1"/>
          </p:cNvSpPr>
          <p:nvPr>
            <p:ph type="title"/>
          </p:nvPr>
        </p:nvSpPr>
        <p:spPr/>
        <p:txBody>
          <a:bodyPr/>
          <a:lstStyle/>
          <a:p>
            <a:r>
              <a:rPr lang="en-US"/>
              <a:t>Ensure you have durable communications</a:t>
            </a:r>
          </a:p>
        </p:txBody>
      </p:sp>
      <p:sp>
        <p:nvSpPr>
          <p:cNvPr id="3" name="Content Placeholder 2">
            <a:extLst>
              <a:ext uri="{FF2B5EF4-FFF2-40B4-BE49-F238E27FC236}">
                <a16:creationId xmlns:a16="http://schemas.microsoft.com/office/drawing/2014/main" id="{D870D911-3327-E61B-A3AF-5E430B5EE67B}"/>
              </a:ext>
            </a:extLst>
          </p:cNvPr>
          <p:cNvSpPr>
            <a:spLocks noGrp="1"/>
          </p:cNvSpPr>
          <p:nvPr>
            <p:ph sz="quarter" idx="4294967295"/>
          </p:nvPr>
        </p:nvSpPr>
        <p:spPr>
          <a:xfrm>
            <a:off x="588263" y="1640297"/>
            <a:ext cx="3829050" cy="4310062"/>
          </a:xfrm>
        </p:spPr>
        <p:txBody>
          <a:bodyPr/>
          <a:lstStyle/>
          <a:p>
            <a:r>
              <a:rPr lang="en-US">
                <a:solidFill>
                  <a:schemeClr val="accent4">
                    <a:lumMod val="75000"/>
                  </a:schemeClr>
                </a:solidFill>
              </a:rPr>
              <a:t>Communications are subject to freshness, time bound &amp; actionable </a:t>
            </a:r>
          </a:p>
          <a:p>
            <a:r>
              <a:rPr lang="en-US">
                <a:solidFill>
                  <a:schemeClr val="accent4">
                    <a:lumMod val="75000"/>
                  </a:schemeClr>
                </a:solidFill>
              </a:rPr>
              <a:t>Previously, less priority to keeping them other than for examples to use as a basis for future comm</a:t>
            </a:r>
          </a:p>
          <a:p>
            <a:endParaRPr lang="en-US"/>
          </a:p>
          <a:p>
            <a:endParaRPr lang="en-US"/>
          </a:p>
          <a:p>
            <a:endParaRPr lang="en-US"/>
          </a:p>
        </p:txBody>
      </p:sp>
      <p:sp>
        <p:nvSpPr>
          <p:cNvPr id="4" name="Content Placeholder 3">
            <a:extLst>
              <a:ext uri="{FF2B5EF4-FFF2-40B4-BE49-F238E27FC236}">
                <a16:creationId xmlns:a16="http://schemas.microsoft.com/office/drawing/2014/main" id="{6AC4C59D-E75C-1D31-E31F-5FEA4DA18C70}"/>
              </a:ext>
            </a:extLst>
          </p:cNvPr>
          <p:cNvSpPr>
            <a:spLocks noGrp="1"/>
          </p:cNvSpPr>
          <p:nvPr>
            <p:ph sz="quarter" idx="4294967295"/>
          </p:nvPr>
        </p:nvSpPr>
        <p:spPr>
          <a:xfrm>
            <a:off x="6399378" y="1640297"/>
            <a:ext cx="5394325" cy="4310062"/>
          </a:xfrm>
        </p:spPr>
        <p:txBody>
          <a:bodyPr/>
          <a:lstStyle/>
          <a:p>
            <a:r>
              <a:rPr lang="en-US"/>
              <a:t>Use your intranet as grounding source for Copilot </a:t>
            </a:r>
          </a:p>
          <a:p>
            <a:r>
              <a:rPr lang="en-US"/>
              <a:t>Interactive Q&amp;A</a:t>
            </a:r>
          </a:p>
          <a:p>
            <a:r>
              <a:rPr lang="en-US"/>
              <a:t>Verification of source of communication </a:t>
            </a:r>
          </a:p>
          <a:p>
            <a:r>
              <a:rPr lang="en-US"/>
              <a:t>Less about ‘views’ on SharePoint, more about re-use</a:t>
            </a:r>
          </a:p>
          <a:p>
            <a:endParaRPr lang="en-US"/>
          </a:p>
          <a:p>
            <a:pPr marL="0" indent="0">
              <a:buNone/>
            </a:pPr>
            <a:endParaRPr lang="en-US"/>
          </a:p>
        </p:txBody>
      </p:sp>
      <p:sp>
        <p:nvSpPr>
          <p:cNvPr id="6" name="Arrow: Right 5">
            <a:extLst>
              <a:ext uri="{FF2B5EF4-FFF2-40B4-BE49-F238E27FC236}">
                <a16:creationId xmlns:a16="http://schemas.microsoft.com/office/drawing/2014/main" id="{D9AB436B-AB37-40BA-476F-32DBF3BE3A46}"/>
              </a:ext>
              <a:ext uri="{C183D7F6-B498-43B3-948B-1728B52AA6E4}">
                <adec:decorative xmlns:adec="http://schemas.microsoft.com/office/drawing/2017/decorative" val="1"/>
              </a:ext>
            </a:extLst>
          </p:cNvPr>
          <p:cNvSpPr/>
          <p:nvPr/>
        </p:nvSpPr>
        <p:spPr bwMode="auto">
          <a:xfrm>
            <a:off x="5258450" y="2851484"/>
            <a:ext cx="618767" cy="1155032"/>
          </a:xfrm>
          <a:prstGeom prst="rightArrow">
            <a:avLst/>
          </a:pr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Tree>
    <p:extLst>
      <p:ext uri="{BB962C8B-B14F-4D97-AF65-F5344CB8AC3E}">
        <p14:creationId xmlns:p14="http://schemas.microsoft.com/office/powerpoint/2010/main" val="784844293"/>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obot standing on block facing other robots">
            <a:extLst>
              <a:ext uri="{FF2B5EF4-FFF2-40B4-BE49-F238E27FC236}">
                <a16:creationId xmlns:a16="http://schemas.microsoft.com/office/drawing/2014/main" id="{4AC54D1B-9BE2-B9A0-7D5B-8377492FD44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gradFill>
            <a:gsLst>
              <a:gs pos="50000">
                <a:srgbClr val="702573"/>
              </a:gs>
              <a:gs pos="100000">
                <a:srgbClr val="702573"/>
              </a:gs>
            </a:gsLst>
            <a:lin ang="0" scaled="1"/>
          </a:gradFill>
        </p:spPr>
      </p:pic>
      <p:sp>
        <p:nvSpPr>
          <p:cNvPr id="2" name="Title 1">
            <a:extLst>
              <a:ext uri="{FF2B5EF4-FFF2-40B4-BE49-F238E27FC236}">
                <a16:creationId xmlns:a16="http://schemas.microsoft.com/office/drawing/2014/main" id="{C355B781-CB92-6848-E3A2-67A646A22566}"/>
              </a:ext>
            </a:extLst>
          </p:cNvPr>
          <p:cNvSpPr>
            <a:spLocks noGrp="1"/>
          </p:cNvSpPr>
          <p:nvPr>
            <p:ph type="title"/>
          </p:nvPr>
        </p:nvSpPr>
        <p:spPr>
          <a:xfrm>
            <a:off x="-4" y="0"/>
            <a:ext cx="6414554" cy="6858000"/>
          </a:xfrm>
          <a:gradFill>
            <a:gsLst>
              <a:gs pos="50000">
                <a:srgbClr val="702573"/>
              </a:gs>
              <a:gs pos="100000">
                <a:srgbClr val="000000">
                  <a:alpha val="0"/>
                </a:srgbClr>
              </a:gs>
            </a:gsLst>
          </a:gradFill>
        </p:spPr>
        <p:txBody>
          <a:bodyPr wrap="square" anchor="ctr">
            <a:normAutofit/>
          </a:bodyPr>
          <a:lstStyle/>
          <a:p>
            <a:r>
              <a:rPr lang="en-US"/>
              <a:t>Think of AI as both an </a:t>
            </a:r>
            <a:r>
              <a:rPr lang="en-US" i="1"/>
              <a:t>audience</a:t>
            </a:r>
            <a:r>
              <a:rPr lang="en-US"/>
              <a:t> &amp; </a:t>
            </a:r>
            <a:r>
              <a:rPr lang="en-US" i="1"/>
              <a:t>amplifier</a:t>
            </a:r>
            <a:r>
              <a:rPr lang="en-US"/>
              <a:t> of your communications</a:t>
            </a:r>
          </a:p>
        </p:txBody>
      </p:sp>
    </p:spTree>
    <p:extLst>
      <p:ext uri="{BB962C8B-B14F-4D97-AF65-F5344CB8AC3E}">
        <p14:creationId xmlns:p14="http://schemas.microsoft.com/office/powerpoint/2010/main" val="347365160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42D853B-026C-5F88-2F40-1F5E3198EE90}"/>
              </a:ext>
              <a:ext uri="{C183D7F6-B498-43B3-948B-1728B52AA6E4}">
                <adec:decorative xmlns:adec="http://schemas.microsoft.com/office/drawing/2017/decorative" val="1"/>
              </a:ext>
            </a:extLst>
          </p:cNvPr>
          <p:cNvSpPr/>
          <p:nvPr/>
        </p:nvSpPr>
        <p:spPr bwMode="auto">
          <a:xfrm>
            <a:off x="0" y="0"/>
            <a:ext cx="12192000" cy="143668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08CDD8E2-8B44-0C4D-2362-3A6375815274}"/>
              </a:ext>
            </a:extLst>
          </p:cNvPr>
          <p:cNvSpPr>
            <a:spLocks noGrp="1"/>
          </p:cNvSpPr>
          <p:nvPr>
            <p:ph type="title"/>
          </p:nvPr>
        </p:nvSpPr>
        <p:spPr/>
        <p:txBody>
          <a:bodyPr>
            <a:normAutofit/>
          </a:bodyPr>
          <a:lstStyle/>
          <a:p>
            <a:r>
              <a:rPr lang="en-US">
                <a:solidFill>
                  <a:schemeClr val="bg1"/>
                </a:solidFill>
              </a:rPr>
              <a:t>Communicators continue to face many challenges</a:t>
            </a:r>
          </a:p>
        </p:txBody>
      </p:sp>
      <p:sp>
        <p:nvSpPr>
          <p:cNvPr id="5" name="Rectangle 1">
            <a:extLst>
              <a:ext uri="{FF2B5EF4-FFF2-40B4-BE49-F238E27FC236}">
                <a16:creationId xmlns:a16="http://schemas.microsoft.com/office/drawing/2014/main" id="{9E3F2A83-859B-CFDE-9675-0E4A5A500F6D}"/>
              </a:ext>
              <a:ext uri="{C183D7F6-B498-43B3-948B-1728B52AA6E4}">
                <adec:decorative xmlns:adec="http://schemas.microsoft.com/office/drawing/2017/decorative" val="1"/>
              </a:ext>
            </a:extLst>
          </p:cNvPr>
          <p:cNvSpPr>
            <a:spLocks noChangeArrowheads="1"/>
          </p:cNvSpPr>
          <p:nvPr/>
        </p:nvSpPr>
        <p:spPr bwMode="auto">
          <a:xfrm>
            <a:off x="4687888" y="1267510"/>
            <a:ext cx="12192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endParaRPr kumimoji="0" lang="en-US" alt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p:txBody>
      </p:sp>
      <p:sp>
        <p:nvSpPr>
          <p:cNvPr id="8" name="TextBox 7">
            <a:extLst>
              <a:ext uri="{FF2B5EF4-FFF2-40B4-BE49-F238E27FC236}">
                <a16:creationId xmlns:a16="http://schemas.microsoft.com/office/drawing/2014/main" id="{0F7B50E0-6D0B-9F67-D998-FF753DDC3F5D}"/>
              </a:ext>
              <a:ext uri="{C183D7F6-B498-43B3-948B-1728B52AA6E4}">
                <adec:decorative xmlns:adec="http://schemas.microsoft.com/office/drawing/2017/decorative" val="1"/>
              </a:ext>
            </a:extLst>
          </p:cNvPr>
          <p:cNvSpPr txBox="1"/>
          <p:nvPr/>
        </p:nvSpPr>
        <p:spPr>
          <a:xfrm>
            <a:off x="1103302" y="7155759"/>
            <a:ext cx="11013900" cy="2597431"/>
          </a:xfrm>
          <a:prstGeom prst="rect">
            <a:avLst/>
          </a:prstGeom>
          <a:noFill/>
        </p:spPr>
        <p:txBody>
          <a:bodyPr wrap="square" lIns="0" tIns="0" rIns="0" bIns="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a:ea typeface="+mn-ea"/>
                <a:cs typeface="+mn-cs"/>
              </a:rPr>
              <a:t>​</a:t>
            </a:r>
          </a:p>
        </p:txBody>
      </p:sp>
      <p:sp>
        <p:nvSpPr>
          <p:cNvPr id="11" name="TextBox 10">
            <a:extLst>
              <a:ext uri="{FF2B5EF4-FFF2-40B4-BE49-F238E27FC236}">
                <a16:creationId xmlns:a16="http://schemas.microsoft.com/office/drawing/2014/main" id="{6BF26D3F-00FF-7B99-51FD-39F5366D80DD}"/>
              </a:ext>
              <a:ext uri="{C183D7F6-B498-43B3-948B-1728B52AA6E4}">
                <adec:decorative xmlns:adec="http://schemas.microsoft.com/office/drawing/2017/decorative" val="1"/>
              </a:ext>
            </a:extLst>
          </p:cNvPr>
          <p:cNvSpPr txBox="1"/>
          <p:nvPr/>
        </p:nvSpPr>
        <p:spPr>
          <a:xfrm>
            <a:off x="590639" y="5632179"/>
            <a:ext cx="9244811" cy="365760"/>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Segoe UI"/>
              <a:ea typeface="+mn-ea"/>
              <a:cs typeface="+mn-cs"/>
            </a:endParaRPr>
          </a:p>
        </p:txBody>
      </p:sp>
      <p:sp>
        <p:nvSpPr>
          <p:cNvPr id="3" name="TextBox 2">
            <a:extLst>
              <a:ext uri="{FF2B5EF4-FFF2-40B4-BE49-F238E27FC236}">
                <a16:creationId xmlns:a16="http://schemas.microsoft.com/office/drawing/2014/main" id="{171D844E-C755-108F-B391-FCE1F03B4E35}"/>
              </a:ext>
              <a:ext uri="{C183D7F6-B498-43B3-948B-1728B52AA6E4}">
                <adec:decorative xmlns:adec="http://schemas.microsoft.com/office/drawing/2017/decorative" val="1"/>
              </a:ext>
            </a:extLst>
          </p:cNvPr>
          <p:cNvSpPr txBox="1"/>
          <p:nvPr/>
        </p:nvSpPr>
        <p:spPr>
          <a:xfrm>
            <a:off x="590638" y="6476023"/>
            <a:ext cx="9244811" cy="365760"/>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gradFill>
                <a:gsLst>
                  <a:gs pos="0">
                    <a:srgbClr val="463668"/>
                  </a:gs>
                  <a:gs pos="100000">
                    <a:srgbClr val="8661C5"/>
                  </a:gs>
                </a:gsLst>
                <a:lin ang="0" scaled="0"/>
              </a:gradFill>
              <a:effectLst/>
              <a:uLnTx/>
              <a:uFillTx/>
              <a:latin typeface="Segoe UI"/>
              <a:ea typeface="+mn-ea"/>
              <a:cs typeface="+mn-cs"/>
            </a:endParaRPr>
          </a:p>
        </p:txBody>
      </p:sp>
      <p:sp>
        <p:nvSpPr>
          <p:cNvPr id="15" name="TextBox 14">
            <a:extLst>
              <a:ext uri="{FF2B5EF4-FFF2-40B4-BE49-F238E27FC236}">
                <a16:creationId xmlns:a16="http://schemas.microsoft.com/office/drawing/2014/main" id="{42280A7E-90D6-88DD-8B89-1FB8CE4D51FF}"/>
              </a:ext>
              <a:ext uri="{C183D7F6-B498-43B3-948B-1728B52AA6E4}">
                <adec:decorative xmlns:adec="http://schemas.microsoft.com/office/drawing/2017/decorative" val="1"/>
              </a:ext>
            </a:extLst>
          </p:cNvPr>
          <p:cNvSpPr txBox="1"/>
          <p:nvPr/>
        </p:nvSpPr>
        <p:spPr>
          <a:xfrm>
            <a:off x="588963" y="4952443"/>
            <a:ext cx="9244812" cy="365760"/>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egoe UI"/>
              <a:ea typeface="+mn-ea"/>
              <a:cs typeface="+mn-cs"/>
            </a:endParaRPr>
          </a:p>
        </p:txBody>
      </p:sp>
      <p:graphicFrame>
        <p:nvGraphicFramePr>
          <p:cNvPr id="20" name="Table 19">
            <a:extLst>
              <a:ext uri="{FF2B5EF4-FFF2-40B4-BE49-F238E27FC236}">
                <a16:creationId xmlns:a16="http://schemas.microsoft.com/office/drawing/2014/main" id="{9FD00DE6-AEF1-376B-3303-3C25FB50B1F7}"/>
              </a:ext>
            </a:extLst>
          </p:cNvPr>
          <p:cNvGraphicFramePr>
            <a:graphicFrameLocks noGrp="1"/>
          </p:cNvGraphicFramePr>
          <p:nvPr/>
        </p:nvGraphicFramePr>
        <p:xfrm>
          <a:off x="502023" y="1750664"/>
          <a:ext cx="11300745" cy="4655286"/>
        </p:xfrm>
        <a:graphic>
          <a:graphicData uri="http://schemas.openxmlformats.org/drawingml/2006/table">
            <a:tbl>
              <a:tblPr firstRow="1" bandRow="1">
                <a:tableStyleId>{5C22544A-7EE6-4342-B048-85BDC9FD1C3A}</a:tableStyleId>
              </a:tblPr>
              <a:tblGrid>
                <a:gridCol w="613410">
                  <a:extLst>
                    <a:ext uri="{9D8B030D-6E8A-4147-A177-3AD203B41FA5}">
                      <a16:colId xmlns:a16="http://schemas.microsoft.com/office/drawing/2014/main" val="1908813883"/>
                    </a:ext>
                  </a:extLst>
                </a:gridCol>
                <a:gridCol w="10687335">
                  <a:extLst>
                    <a:ext uri="{9D8B030D-6E8A-4147-A177-3AD203B41FA5}">
                      <a16:colId xmlns:a16="http://schemas.microsoft.com/office/drawing/2014/main" val="3638683167"/>
                    </a:ext>
                  </a:extLst>
                </a:gridCol>
              </a:tblGrid>
              <a:tr h="775881">
                <a:tc>
                  <a:txBody>
                    <a:bodyPr/>
                    <a:lstStyle/>
                    <a:p>
                      <a:pPr marL="0" marR="0" lvl="0" indent="0" algn="ctr" defTabSz="914192" rtl="0" eaLnBrk="1" fontAlgn="auto" latinLnBrk="0" hangingPunct="1">
                        <a:lnSpc>
                          <a:spcPct val="90000"/>
                        </a:lnSpc>
                        <a:spcBef>
                          <a:spcPct val="0"/>
                        </a:spcBef>
                        <a:spcAft>
                          <a:spcPts val="588"/>
                        </a:spcAft>
                        <a:buClrTx/>
                        <a:buSzTx/>
                        <a:buFontTx/>
                        <a:buNone/>
                        <a:tabLst/>
                        <a:defRPr/>
                      </a:pPr>
                      <a:r>
                        <a:rPr lang="en-US" sz="2400" kern="1200">
                          <a:gradFill>
                            <a:gsLst>
                              <a:gs pos="2917">
                                <a:srgbClr val="00A389"/>
                              </a:gs>
                              <a:gs pos="30000">
                                <a:srgbClr val="00A389"/>
                              </a:gs>
                              <a:gs pos="100000">
                                <a:srgbClr val="0078D4"/>
                              </a:gs>
                            </a:gsLst>
                            <a:lin ang="8100000" scaled="1"/>
                          </a:gradFill>
                          <a:latin typeface="+mj-lt"/>
                          <a:ea typeface="+mn-ea"/>
                          <a:cs typeface="+mn-cs"/>
                        </a:rPr>
                        <a:t>1</a:t>
                      </a:r>
                    </a:p>
                  </a:txBody>
                  <a:tcPr marL="0" marR="365760" anchor="ctr">
                    <a:lnL w="12700" cmpd="sng">
                      <a:noFill/>
                    </a:lnL>
                    <a:lnR w="28575" cap="flat" cmpd="sng" algn="ctr">
                      <a:solidFill>
                        <a:schemeClr val="accent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2400" b="0" kern="1200" spc="0" noProof="0">
                          <a:ln w="3175">
                            <a:noFill/>
                          </a:ln>
                          <a:solidFill>
                            <a:schemeClr val="tx1"/>
                          </a:solidFill>
                          <a:latin typeface="+mj-lt"/>
                          <a:ea typeface="+mn-ea"/>
                          <a:cs typeface="Segoe UI Semilight" panose="020B0402040204020203" pitchFamily="34" charset="0"/>
                        </a:rPr>
                        <a:t>Uncertainty</a:t>
                      </a:r>
                      <a:r>
                        <a:rPr kumimoji="0" lang="en-US" sz="2400" b="0" i="0" u="none" strike="noStrike" kern="1200" cap="none" spc="0" normalizeH="0" baseline="0" noProof="0">
                          <a:ln>
                            <a:noFill/>
                          </a:ln>
                          <a:solidFill>
                            <a:schemeClr val="tx1"/>
                          </a:solidFill>
                          <a:effectLst/>
                          <a:uLnTx/>
                          <a:uFillTx/>
                          <a:latin typeface="+mn-lt"/>
                          <a:ea typeface="+mn-ea"/>
                          <a:cs typeface="+mn-cs"/>
                        </a:rPr>
                        <a:t> around who has read e-mails/posts/​announcements</a:t>
                      </a:r>
                    </a:p>
                  </a:txBody>
                  <a:tcPr marL="274320" marR="274320" anchor="ctr">
                    <a:lnL w="28575" cap="flat" cmpd="sng" algn="ctr">
                      <a:solidFill>
                        <a:schemeClr val="accent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70480160"/>
                  </a:ext>
                </a:extLst>
              </a:tr>
              <a:tr h="775881">
                <a:tc>
                  <a:txBody>
                    <a:bodyPr/>
                    <a:lstStyle/>
                    <a:p>
                      <a:pPr marL="0" marR="0" lvl="0" indent="0" algn="ctr" defTabSz="914192" rtl="0" eaLnBrk="1" fontAlgn="auto" latinLnBrk="0" hangingPunct="1">
                        <a:lnSpc>
                          <a:spcPct val="90000"/>
                        </a:lnSpc>
                        <a:spcBef>
                          <a:spcPct val="0"/>
                        </a:spcBef>
                        <a:spcAft>
                          <a:spcPts val="588"/>
                        </a:spcAft>
                        <a:buClrTx/>
                        <a:buSzTx/>
                        <a:buFontTx/>
                        <a:buNone/>
                        <a:tabLst/>
                        <a:defRPr/>
                      </a:pPr>
                      <a:r>
                        <a:rPr lang="en-US" sz="2400" kern="1200">
                          <a:gradFill>
                            <a:gsLst>
                              <a:gs pos="2917">
                                <a:srgbClr val="00A389"/>
                              </a:gs>
                              <a:gs pos="30000">
                                <a:srgbClr val="00A389"/>
                              </a:gs>
                              <a:gs pos="100000">
                                <a:srgbClr val="0078D4"/>
                              </a:gs>
                            </a:gsLst>
                            <a:lin ang="8100000" scaled="1"/>
                          </a:gradFill>
                          <a:latin typeface="+mj-lt"/>
                          <a:ea typeface="+mn-ea"/>
                          <a:cs typeface="+mn-cs"/>
                        </a:rPr>
                        <a:t>2</a:t>
                      </a:r>
                    </a:p>
                  </a:txBody>
                  <a:tcPr marL="0" marR="365760" anchor="ctr">
                    <a:lnL w="12700" cmpd="sng">
                      <a:noFill/>
                    </a:lnL>
                    <a:lnR w="28575" cap="flat" cmpd="sng" algn="ctr">
                      <a:solidFill>
                        <a:schemeClr val="accent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tx1"/>
                          </a:solidFill>
                          <a:effectLst/>
                          <a:uLnTx/>
                          <a:uFillTx/>
                          <a:latin typeface="+mn-lt"/>
                          <a:ea typeface="+mn-ea"/>
                          <a:cs typeface="+mn-cs"/>
                        </a:rPr>
                        <a:t>Employees </a:t>
                      </a:r>
                      <a:r>
                        <a:rPr lang="en-US" sz="2400" b="0" kern="1200" spc="0" noProof="0">
                          <a:ln w="3175">
                            <a:noFill/>
                          </a:ln>
                          <a:solidFill>
                            <a:schemeClr val="tx1"/>
                          </a:solidFill>
                          <a:latin typeface="+mj-lt"/>
                          <a:ea typeface="+mn-ea"/>
                          <a:cs typeface="Segoe UI Semilight" panose="020B0402040204020203" pitchFamily="34" charset="0"/>
                        </a:rPr>
                        <a:t>don’t see or receive critical messages</a:t>
                      </a:r>
                      <a:r>
                        <a:rPr kumimoji="0" lang="en-US" sz="2400" b="1" i="0" u="none" strike="noStrike" kern="1200" cap="none" spc="0" normalizeH="0" baseline="0" noProof="0">
                          <a:ln>
                            <a:noFill/>
                          </a:ln>
                          <a:solidFill>
                            <a:schemeClr val="tx1"/>
                          </a:solidFill>
                          <a:effectLst/>
                          <a:uLnTx/>
                          <a:uFillTx/>
                          <a:latin typeface="+mn-lt"/>
                          <a:ea typeface="+mn-ea"/>
                          <a:cs typeface="+mn-cs"/>
                        </a:rPr>
                        <a:t> </a:t>
                      </a:r>
                      <a:r>
                        <a:rPr kumimoji="0" lang="en-US" sz="2400" b="0" i="0" u="none" strike="noStrike" kern="1200" cap="none" spc="0" normalizeH="0" baseline="0" noProof="0">
                          <a:ln>
                            <a:noFill/>
                          </a:ln>
                          <a:solidFill>
                            <a:schemeClr val="tx1"/>
                          </a:solidFill>
                          <a:effectLst/>
                          <a:uLnTx/>
                          <a:uFillTx/>
                          <a:latin typeface="+mn-lt"/>
                          <a:ea typeface="+mn-ea"/>
                          <a:cs typeface="+mn-cs"/>
                        </a:rPr>
                        <a:t>from leadership.</a:t>
                      </a:r>
                    </a:p>
                  </a:txBody>
                  <a:tcPr marL="274320" marR="274320" anchor="ctr">
                    <a:lnL w="28575" cap="flat" cmpd="sng" algn="ctr">
                      <a:solidFill>
                        <a:schemeClr val="accent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57044671"/>
                  </a:ext>
                </a:extLst>
              </a:tr>
              <a:tr h="775881">
                <a:tc>
                  <a:txBody>
                    <a:bodyPr/>
                    <a:lstStyle/>
                    <a:p>
                      <a:pPr marL="0" marR="0" lvl="0" indent="0" algn="ctr" defTabSz="914192" rtl="0" eaLnBrk="1" fontAlgn="auto" latinLnBrk="0" hangingPunct="1">
                        <a:lnSpc>
                          <a:spcPct val="90000"/>
                        </a:lnSpc>
                        <a:spcBef>
                          <a:spcPct val="0"/>
                        </a:spcBef>
                        <a:spcAft>
                          <a:spcPts val="588"/>
                        </a:spcAft>
                        <a:buClrTx/>
                        <a:buSzTx/>
                        <a:buFontTx/>
                        <a:buNone/>
                        <a:tabLst/>
                        <a:defRPr/>
                      </a:pPr>
                      <a:r>
                        <a:rPr lang="en-US" sz="2400" kern="1200">
                          <a:gradFill>
                            <a:gsLst>
                              <a:gs pos="2917">
                                <a:srgbClr val="00A389"/>
                              </a:gs>
                              <a:gs pos="30000">
                                <a:srgbClr val="00A389"/>
                              </a:gs>
                              <a:gs pos="100000">
                                <a:srgbClr val="0078D4"/>
                              </a:gs>
                            </a:gsLst>
                            <a:lin ang="8100000" scaled="1"/>
                          </a:gradFill>
                          <a:latin typeface="+mj-lt"/>
                          <a:ea typeface="+mn-ea"/>
                          <a:cs typeface="+mn-cs"/>
                        </a:rPr>
                        <a:t>3</a:t>
                      </a:r>
                    </a:p>
                  </a:txBody>
                  <a:tcPr marL="0" marR="365760" anchor="ctr">
                    <a:lnL w="12700" cmpd="sng">
                      <a:noFill/>
                    </a:lnL>
                    <a:lnR w="28575" cap="flat" cmpd="sng" algn="ctr">
                      <a:solidFill>
                        <a:schemeClr val="accent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tx1"/>
                          </a:solidFill>
                          <a:effectLst/>
                          <a:uLnTx/>
                          <a:uFillTx/>
                          <a:latin typeface="+mn-lt"/>
                          <a:ea typeface="+mn-ea"/>
                          <a:cs typeface="+mn-cs"/>
                        </a:rPr>
                        <a:t>Communicators are </a:t>
                      </a:r>
                      <a:r>
                        <a:rPr lang="en-US" sz="2400" b="0" kern="1200" spc="0" noProof="0">
                          <a:ln w="3175">
                            <a:noFill/>
                          </a:ln>
                          <a:solidFill>
                            <a:schemeClr val="tx1"/>
                          </a:solidFill>
                          <a:latin typeface="+mj-lt"/>
                          <a:ea typeface="+mn-ea"/>
                          <a:cs typeface="Segoe UI Semilight" panose="020B0402040204020203" pitchFamily="34" charset="0"/>
                        </a:rPr>
                        <a:t>being asked to be change agents</a:t>
                      </a:r>
                      <a:r>
                        <a:rPr kumimoji="0" lang="en-US" sz="2400" b="1" i="0" u="none" strike="noStrike" kern="1200" cap="none" spc="0" normalizeH="0" baseline="0" noProof="0">
                          <a:ln>
                            <a:noFill/>
                          </a:ln>
                          <a:solidFill>
                            <a:schemeClr val="tx1"/>
                          </a:solidFill>
                          <a:effectLst/>
                          <a:uLnTx/>
                          <a:uFillTx/>
                          <a:latin typeface="+mn-lt"/>
                          <a:ea typeface="+mn-ea"/>
                          <a:cs typeface="+mn-cs"/>
                        </a:rPr>
                        <a:t> </a:t>
                      </a:r>
                      <a:r>
                        <a:rPr kumimoji="0" lang="en-US" sz="2400" b="0" i="0" u="none" strike="noStrike" kern="1200" cap="none" spc="0" normalizeH="0" baseline="0" noProof="0">
                          <a:ln>
                            <a:noFill/>
                          </a:ln>
                          <a:solidFill>
                            <a:schemeClr val="tx1"/>
                          </a:solidFill>
                          <a:effectLst/>
                          <a:uLnTx/>
                          <a:uFillTx/>
                          <a:latin typeface="+mn-lt"/>
                          <a:ea typeface="+mn-ea"/>
                          <a:cs typeface="+mn-cs"/>
                        </a:rPr>
                        <a:t>for their org.</a:t>
                      </a:r>
                    </a:p>
                  </a:txBody>
                  <a:tcPr marL="274320" marR="274320" anchor="ctr">
                    <a:lnL w="28575" cap="flat" cmpd="sng" algn="ctr">
                      <a:solidFill>
                        <a:schemeClr val="accent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7067820"/>
                  </a:ext>
                </a:extLst>
              </a:tr>
              <a:tr h="775881">
                <a:tc>
                  <a:txBody>
                    <a:bodyPr/>
                    <a:lstStyle/>
                    <a:p>
                      <a:pPr marL="0" marR="0" lvl="0" indent="0" algn="ctr" defTabSz="914192" rtl="0" eaLnBrk="1" fontAlgn="auto" latinLnBrk="0" hangingPunct="1">
                        <a:lnSpc>
                          <a:spcPct val="90000"/>
                        </a:lnSpc>
                        <a:spcBef>
                          <a:spcPct val="0"/>
                        </a:spcBef>
                        <a:spcAft>
                          <a:spcPts val="588"/>
                        </a:spcAft>
                        <a:buClrTx/>
                        <a:buSzTx/>
                        <a:buFontTx/>
                        <a:buNone/>
                        <a:tabLst/>
                        <a:defRPr/>
                      </a:pPr>
                      <a:r>
                        <a:rPr lang="en-US" sz="2400" kern="1200">
                          <a:gradFill>
                            <a:gsLst>
                              <a:gs pos="2917">
                                <a:srgbClr val="00A389"/>
                              </a:gs>
                              <a:gs pos="30000">
                                <a:srgbClr val="00A389"/>
                              </a:gs>
                              <a:gs pos="100000">
                                <a:srgbClr val="0078D4"/>
                              </a:gs>
                            </a:gsLst>
                            <a:lin ang="8100000" scaled="1"/>
                          </a:gradFill>
                          <a:latin typeface="+mj-lt"/>
                          <a:ea typeface="+mn-ea"/>
                          <a:cs typeface="+mn-cs"/>
                        </a:rPr>
                        <a:t>4</a:t>
                      </a:r>
                    </a:p>
                  </a:txBody>
                  <a:tcPr marL="0" marR="365760" anchor="ctr">
                    <a:lnL w="12700" cmpd="sng">
                      <a:noFill/>
                    </a:lnL>
                    <a:lnR w="28575" cap="flat" cmpd="sng" algn="ctr">
                      <a:solidFill>
                        <a:schemeClr val="accent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kumimoji="0" lang="en-US" sz="2400" b="0" i="0" u="none" strike="noStrike" kern="1200" cap="none" spc="0" normalizeH="0" baseline="0" noProof="0">
                          <a:ln>
                            <a:noFill/>
                          </a:ln>
                          <a:solidFill>
                            <a:schemeClr val="tx1"/>
                          </a:solidFill>
                          <a:effectLst/>
                          <a:uLnTx/>
                          <a:uFillTx/>
                          <a:latin typeface="+mn-lt"/>
                          <a:ea typeface="+mn-ea"/>
                          <a:cs typeface="+mn-cs"/>
                        </a:rPr>
                        <a:t>Knowing how to improve communications to </a:t>
                      </a:r>
                      <a:r>
                        <a:rPr lang="en-US" sz="2400" b="0" kern="1200" spc="0" noProof="0">
                          <a:ln w="3175">
                            <a:noFill/>
                          </a:ln>
                          <a:solidFill>
                            <a:schemeClr val="tx1"/>
                          </a:solidFill>
                          <a:latin typeface="+mj-lt"/>
                          <a:ea typeface="+mn-ea"/>
                          <a:cs typeface="Segoe UI Semilight" panose="020B0402040204020203" pitchFamily="34" charset="0"/>
                        </a:rPr>
                        <a:t>drive engagement</a:t>
                      </a:r>
                      <a:endParaRPr lang="en-US" sz="2400" b="0" kern="1200" spc="0">
                        <a:ln w="3175">
                          <a:noFill/>
                        </a:ln>
                        <a:solidFill>
                          <a:schemeClr val="tx1"/>
                        </a:solidFill>
                        <a:latin typeface="+mj-lt"/>
                        <a:ea typeface="+mn-ea"/>
                        <a:cs typeface="Segoe UI Semilight" panose="020B0402040204020203" pitchFamily="34" charset="0"/>
                      </a:endParaRPr>
                    </a:p>
                  </a:txBody>
                  <a:tcPr marL="274320" marR="274320" anchor="ctr">
                    <a:lnL w="28575" cap="flat" cmpd="sng" algn="ctr">
                      <a:solidFill>
                        <a:schemeClr val="accent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60052061"/>
                  </a:ext>
                </a:extLst>
              </a:tr>
              <a:tr h="775881">
                <a:tc>
                  <a:txBody>
                    <a:bodyPr/>
                    <a:lstStyle/>
                    <a:p>
                      <a:pPr marL="0" marR="0" lvl="0" indent="0" algn="ctr" defTabSz="914192" rtl="0" eaLnBrk="1" fontAlgn="auto" latinLnBrk="0" hangingPunct="1">
                        <a:lnSpc>
                          <a:spcPct val="90000"/>
                        </a:lnSpc>
                        <a:spcBef>
                          <a:spcPct val="0"/>
                        </a:spcBef>
                        <a:spcAft>
                          <a:spcPts val="588"/>
                        </a:spcAft>
                        <a:buClrTx/>
                        <a:buSzTx/>
                        <a:buFontTx/>
                        <a:buNone/>
                        <a:tabLst/>
                        <a:defRPr/>
                      </a:pPr>
                      <a:r>
                        <a:rPr lang="en-US" sz="2400" kern="1200">
                          <a:gradFill>
                            <a:gsLst>
                              <a:gs pos="2917">
                                <a:srgbClr val="00A389"/>
                              </a:gs>
                              <a:gs pos="30000">
                                <a:srgbClr val="00A389"/>
                              </a:gs>
                              <a:gs pos="100000">
                                <a:srgbClr val="0078D4"/>
                              </a:gs>
                            </a:gsLst>
                            <a:lin ang="8100000" scaled="1"/>
                          </a:gradFill>
                          <a:latin typeface="+mj-lt"/>
                          <a:ea typeface="+mn-ea"/>
                          <a:cs typeface="+mn-cs"/>
                        </a:rPr>
                        <a:t>5</a:t>
                      </a:r>
                    </a:p>
                  </a:txBody>
                  <a:tcPr marL="0" marR="365760" anchor="ctr">
                    <a:lnL w="12700" cmpd="sng">
                      <a:noFill/>
                    </a:lnL>
                    <a:lnR w="28575" cap="flat" cmpd="sng" algn="ctr">
                      <a:solidFill>
                        <a:schemeClr val="accent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tx1"/>
                          </a:solidFill>
                          <a:effectLst/>
                          <a:uLnTx/>
                          <a:uFillTx/>
                          <a:latin typeface="+mn-lt"/>
                          <a:ea typeface="+mn-ea"/>
                          <a:cs typeface="+mn-cs"/>
                        </a:rPr>
                        <a:t>Lacking time to methodically </a:t>
                      </a:r>
                      <a:r>
                        <a:rPr lang="en-US" sz="2400" b="0" kern="1200" spc="0" noProof="0">
                          <a:ln w="3175">
                            <a:noFill/>
                          </a:ln>
                          <a:solidFill>
                            <a:schemeClr val="tx1"/>
                          </a:solidFill>
                          <a:latin typeface="+mj-lt"/>
                          <a:ea typeface="+mn-ea"/>
                          <a:cs typeface="Segoe UI Semilight" panose="020B0402040204020203" pitchFamily="34" charset="0"/>
                        </a:rPr>
                        <a:t>manage and scale communications</a:t>
                      </a:r>
                    </a:p>
                  </a:txBody>
                  <a:tcPr marL="274320" marR="274320" anchor="ctr">
                    <a:lnL w="28575" cap="flat" cmpd="sng" algn="ctr">
                      <a:solidFill>
                        <a:schemeClr val="accent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78479439"/>
                  </a:ext>
                </a:extLst>
              </a:tr>
              <a:tr h="775881">
                <a:tc>
                  <a:txBody>
                    <a:bodyPr/>
                    <a:lstStyle/>
                    <a:p>
                      <a:pPr marL="0" marR="0" lvl="0" indent="0" algn="ctr" defTabSz="914192" rtl="0" eaLnBrk="1" fontAlgn="auto" latinLnBrk="0" hangingPunct="1">
                        <a:lnSpc>
                          <a:spcPct val="90000"/>
                        </a:lnSpc>
                        <a:spcBef>
                          <a:spcPct val="0"/>
                        </a:spcBef>
                        <a:spcAft>
                          <a:spcPts val="588"/>
                        </a:spcAft>
                        <a:buClrTx/>
                        <a:buSzTx/>
                        <a:buFontTx/>
                        <a:buNone/>
                        <a:tabLst/>
                        <a:defRPr/>
                      </a:pPr>
                      <a:r>
                        <a:rPr lang="en-US" sz="2400" kern="1200">
                          <a:gradFill>
                            <a:gsLst>
                              <a:gs pos="2917">
                                <a:srgbClr val="00A389"/>
                              </a:gs>
                              <a:gs pos="30000">
                                <a:srgbClr val="00A389"/>
                              </a:gs>
                              <a:gs pos="100000">
                                <a:srgbClr val="0078D4"/>
                              </a:gs>
                            </a:gsLst>
                            <a:lin ang="8100000" scaled="1"/>
                          </a:gradFill>
                          <a:latin typeface="+mj-lt"/>
                          <a:ea typeface="+mn-ea"/>
                          <a:cs typeface="+mn-cs"/>
                        </a:rPr>
                        <a:t>6</a:t>
                      </a:r>
                    </a:p>
                  </a:txBody>
                  <a:tcPr marL="0" marR="365760" anchor="ctr">
                    <a:lnL w="12700" cmpd="sng">
                      <a:noFill/>
                    </a:lnL>
                    <a:lnR w="28575" cap="flat" cmpd="sng" algn="ctr">
                      <a:solidFill>
                        <a:schemeClr val="accent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2400" b="0" kern="1200" spc="0" noProof="0" dirty="0">
                          <a:ln w="3175">
                            <a:noFill/>
                          </a:ln>
                          <a:solidFill>
                            <a:schemeClr val="tx1"/>
                          </a:solidFill>
                          <a:latin typeface="+mj-lt"/>
                          <a:ea typeface="+mn-ea"/>
                          <a:cs typeface="Segoe UI Semilight" panose="020B0402040204020203" pitchFamily="34" charset="0"/>
                        </a:rPr>
                        <a:t>The rise of AI </a:t>
                      </a:r>
                      <a:r>
                        <a:rPr kumimoji="0" lang="en-US" sz="2400" b="0" i="0" u="none" strike="noStrike" kern="1200" cap="none" spc="0" normalizeH="0" baseline="0" noProof="0" dirty="0">
                          <a:ln>
                            <a:noFill/>
                          </a:ln>
                          <a:solidFill>
                            <a:schemeClr val="tx1"/>
                          </a:solidFill>
                          <a:effectLst/>
                          <a:uLnTx/>
                          <a:uFillTx/>
                          <a:latin typeface="+mn-lt"/>
                          <a:ea typeface="+mn-ea"/>
                          <a:cs typeface="+mn-cs"/>
                        </a:rPr>
                        <a:t>brings both </a:t>
                      </a:r>
                      <a:r>
                        <a:rPr lang="en-US" sz="2400" b="0" kern="1200" spc="0" noProof="0" dirty="0">
                          <a:ln w="3175">
                            <a:noFill/>
                          </a:ln>
                          <a:solidFill>
                            <a:schemeClr val="tx1"/>
                          </a:solidFill>
                          <a:latin typeface="+mj-lt"/>
                          <a:ea typeface="+mn-ea"/>
                          <a:cs typeface="Segoe UI Semilight" panose="020B0402040204020203" pitchFamily="34" charset="0"/>
                        </a:rPr>
                        <a:t>opportunity</a:t>
                      </a:r>
                      <a:r>
                        <a:rPr kumimoji="0" lang="en-US" sz="2400" b="0" i="0" u="none" strike="noStrike" kern="1200" cap="none" spc="0" normalizeH="0" baseline="0" noProof="0" dirty="0">
                          <a:ln>
                            <a:noFill/>
                          </a:ln>
                          <a:solidFill>
                            <a:schemeClr val="tx1"/>
                          </a:solidFill>
                          <a:effectLst/>
                          <a:uLnTx/>
                          <a:uFillTx/>
                          <a:latin typeface="+mn-lt"/>
                          <a:ea typeface="+mn-ea"/>
                          <a:cs typeface="+mn-cs"/>
                        </a:rPr>
                        <a:t> and </a:t>
                      </a:r>
                      <a:r>
                        <a:rPr lang="en-US" sz="2400" b="0" kern="1200" spc="0" noProof="0" dirty="0">
                          <a:ln w="3175">
                            <a:noFill/>
                          </a:ln>
                          <a:solidFill>
                            <a:schemeClr val="tx1"/>
                          </a:solidFill>
                          <a:latin typeface="+mj-lt"/>
                          <a:ea typeface="+mn-ea"/>
                          <a:cs typeface="Segoe UI Semilight" panose="020B0402040204020203" pitchFamily="34" charset="0"/>
                        </a:rPr>
                        <a:t>uncertainty</a:t>
                      </a:r>
                    </a:p>
                  </a:txBody>
                  <a:tcPr marL="274320" marR="274320" anchor="ctr">
                    <a:lnL w="28575" cap="flat" cmpd="sng" algn="ctr">
                      <a:solidFill>
                        <a:schemeClr val="accent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3237397"/>
                  </a:ext>
                </a:extLst>
              </a:tr>
            </a:tbl>
          </a:graphicData>
        </a:graphic>
      </p:graphicFrame>
      <p:pic>
        <p:nvPicPr>
          <p:cNvPr id="22" name="Picture 21">
            <a:extLst>
              <a:ext uri="{FF2B5EF4-FFF2-40B4-BE49-F238E27FC236}">
                <a16:creationId xmlns:a16="http://schemas.microsoft.com/office/drawing/2014/main" id="{6EA869E2-B5AC-3BD5-D81E-441D34F2D680}"/>
              </a:ext>
              <a:ext uri="{C183D7F6-B498-43B3-948B-1728B52AA6E4}">
                <adec:decorative xmlns:adec="http://schemas.microsoft.com/office/drawing/2017/decorative" val="1"/>
              </a:ext>
            </a:extLst>
          </p:cNvPr>
          <p:cNvPicPr>
            <a:picLocks noChangeAspect="1"/>
          </p:cNvPicPr>
          <p:nvPr/>
        </p:nvPicPr>
        <p:blipFill rotWithShape="1">
          <a:blip r:embed="rId3"/>
          <a:srcRect t="43408" r="48595" b="35643"/>
          <a:stretch/>
        </p:blipFill>
        <p:spPr>
          <a:xfrm>
            <a:off x="8666662" y="0"/>
            <a:ext cx="3525338" cy="1436688"/>
          </a:xfrm>
          <a:prstGeom prst="rect">
            <a:avLst/>
          </a:prstGeom>
        </p:spPr>
      </p:pic>
    </p:spTree>
    <p:extLst>
      <p:ext uri="{BB962C8B-B14F-4D97-AF65-F5344CB8AC3E}">
        <p14:creationId xmlns:p14="http://schemas.microsoft.com/office/powerpoint/2010/main" val="3774118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People molding clay">
            <a:extLst>
              <a:ext uri="{FF2B5EF4-FFF2-40B4-BE49-F238E27FC236}">
                <a16:creationId xmlns:a16="http://schemas.microsoft.com/office/drawing/2014/main" id="{D083FBB7-56AE-ADE4-3E1F-5A10A224264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a:stretch/>
        </p:blipFill>
        <p:spPr>
          <a:noFill/>
        </p:spPr>
      </p:pic>
      <p:sp>
        <p:nvSpPr>
          <p:cNvPr id="2" name="Title 1">
            <a:extLst>
              <a:ext uri="{FF2B5EF4-FFF2-40B4-BE49-F238E27FC236}">
                <a16:creationId xmlns:a16="http://schemas.microsoft.com/office/drawing/2014/main" id="{C355B781-CB92-6848-E3A2-67A646A22566}"/>
              </a:ext>
            </a:extLst>
          </p:cNvPr>
          <p:cNvSpPr>
            <a:spLocks noGrp="1"/>
          </p:cNvSpPr>
          <p:nvPr>
            <p:ph type="title"/>
          </p:nvPr>
        </p:nvSpPr>
        <p:spPr>
          <a:gradFill>
            <a:gsLst>
              <a:gs pos="50000">
                <a:srgbClr val="702573"/>
              </a:gs>
              <a:gs pos="100000">
                <a:srgbClr val="000000">
                  <a:alpha val="0"/>
                </a:srgbClr>
              </a:gs>
            </a:gsLst>
          </a:gradFill>
        </p:spPr>
        <p:txBody>
          <a:bodyPr wrap="square" anchor="ctr">
            <a:normAutofit/>
          </a:bodyPr>
          <a:lstStyle/>
          <a:p>
            <a:r>
              <a:rPr lang="en-US"/>
              <a:t>Communications demonstrate your corporate culture  </a:t>
            </a:r>
          </a:p>
        </p:txBody>
      </p:sp>
    </p:spTree>
    <p:extLst>
      <p:ext uri="{BB962C8B-B14F-4D97-AF65-F5344CB8AC3E}">
        <p14:creationId xmlns:p14="http://schemas.microsoft.com/office/powerpoint/2010/main" val="1222644698"/>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5B781-CB92-6848-E3A2-67A646A22566}"/>
              </a:ext>
            </a:extLst>
          </p:cNvPr>
          <p:cNvSpPr>
            <a:spLocks noGrp="1"/>
          </p:cNvSpPr>
          <p:nvPr>
            <p:ph type="title"/>
          </p:nvPr>
        </p:nvSpPr>
        <p:spPr>
          <a:gradFill>
            <a:gsLst>
              <a:gs pos="50000">
                <a:srgbClr val="702573"/>
              </a:gs>
              <a:gs pos="100000">
                <a:srgbClr val="000000">
                  <a:alpha val="0"/>
                </a:srgbClr>
              </a:gs>
            </a:gsLst>
          </a:gradFill>
        </p:spPr>
        <p:txBody>
          <a:bodyPr wrap="square" anchor="ctr">
            <a:normAutofit/>
          </a:bodyPr>
          <a:lstStyle/>
          <a:p>
            <a:r>
              <a:rPr lang="en-US">
                <a:cs typeface="Segoe UI"/>
              </a:rPr>
              <a:t>Resources</a:t>
            </a:r>
            <a:endParaRPr lang="en-US"/>
          </a:p>
        </p:txBody>
      </p:sp>
      <p:sp>
        <p:nvSpPr>
          <p:cNvPr id="10" name="Content Placeholder 3">
            <a:extLst>
              <a:ext uri="{FF2B5EF4-FFF2-40B4-BE49-F238E27FC236}">
                <a16:creationId xmlns:a16="http://schemas.microsoft.com/office/drawing/2014/main" id="{FADC9DF9-8E20-B1CF-0AB1-99755B5905CC}"/>
              </a:ext>
            </a:extLst>
          </p:cNvPr>
          <p:cNvSpPr txBox="1">
            <a:spLocks/>
          </p:cNvSpPr>
          <p:nvPr/>
        </p:nvSpPr>
        <p:spPr>
          <a:xfrm>
            <a:off x="6305432" y="1449388"/>
            <a:ext cx="5606076" cy="3959223"/>
          </a:xfrm>
          <a:prstGeom prst="rect">
            <a:avLst/>
          </a:prstGeom>
        </p:spPr>
        <p:txBody>
          <a:bodyPr wrap="square" anchor="t">
            <a:normAutofit fontScale="92500"/>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Font typeface="Wingdings" panose="05000000000000000000" pitchFamily="2" charset="2"/>
              <a:buNone/>
            </a:pPr>
            <a:r>
              <a:rPr lang="en-US" sz="1500" b="1">
                <a:solidFill>
                  <a:srgbClr val="702573"/>
                </a:solidFill>
              </a:rPr>
              <a:t>Viva Amplify </a:t>
            </a:r>
            <a:br>
              <a:rPr lang="en-US" sz="1500"/>
            </a:br>
            <a:br>
              <a:rPr lang="en-US" sz="1500"/>
            </a:br>
            <a:r>
              <a:rPr lang="en-US" sz="1500"/>
              <a:t>Adoption</a:t>
            </a:r>
            <a:br>
              <a:rPr lang="en-US" sz="1500"/>
            </a:br>
            <a:r>
              <a:rPr lang="en-US" sz="1500">
                <a:hlinkClick r:id="rId3">
                  <a:extLst>
                    <a:ext uri="{A12FA001-AC4F-418D-AE19-62706E023703}">
                      <ahyp:hlinkClr xmlns:ahyp="http://schemas.microsoft.com/office/drawing/2018/hyperlinkcolor" val="tx"/>
                    </a:ext>
                  </a:extLst>
                </a:hlinkClick>
              </a:rPr>
              <a:t>Microsoft Viva Amplify – Microsoft Adoption</a:t>
            </a:r>
            <a:endParaRPr lang="en-US" sz="1500"/>
          </a:p>
          <a:p>
            <a:pPr marL="0" indent="0">
              <a:lnSpc>
                <a:spcPct val="90000"/>
              </a:lnSpc>
              <a:buFont typeface="Wingdings" panose="05000000000000000000" pitchFamily="2" charset="2"/>
              <a:buNone/>
            </a:pPr>
            <a:r>
              <a:rPr lang="fr-FR" sz="1500" err="1">
                <a:hlinkClick r:id="rId4">
                  <a:extLst>
                    <a:ext uri="{A12FA001-AC4F-418D-AE19-62706E023703}">
                      <ahyp:hlinkClr xmlns:ahyp="http://schemas.microsoft.com/office/drawing/2018/hyperlinkcolor" val="tx"/>
                    </a:ext>
                  </a:extLst>
                </a:hlinkClick>
              </a:rPr>
              <a:t>Employee</a:t>
            </a:r>
            <a:r>
              <a:rPr lang="fr-FR" sz="1500">
                <a:hlinkClick r:id="rId4">
                  <a:extLst>
                    <a:ext uri="{A12FA001-AC4F-418D-AE19-62706E023703}">
                      <ahyp:hlinkClr xmlns:ahyp="http://schemas.microsoft.com/office/drawing/2018/hyperlinkcolor" val="tx"/>
                    </a:ext>
                  </a:extLst>
                </a:hlinkClick>
              </a:rPr>
              <a:t> Communication Management | Microsoft Viva </a:t>
            </a:r>
            <a:r>
              <a:rPr lang="fr-FR" sz="1500" err="1">
                <a:hlinkClick r:id="rId4">
                  <a:extLst>
                    <a:ext uri="{A12FA001-AC4F-418D-AE19-62706E023703}">
                      <ahyp:hlinkClr xmlns:ahyp="http://schemas.microsoft.com/office/drawing/2018/hyperlinkcolor" val="tx"/>
                    </a:ext>
                  </a:extLst>
                </a:hlinkClick>
              </a:rPr>
              <a:t>Amplify</a:t>
            </a:r>
            <a:br>
              <a:rPr lang="fr-FR" sz="1500"/>
            </a:br>
            <a:endParaRPr lang="en-US" sz="1500"/>
          </a:p>
          <a:p>
            <a:pPr marL="0" indent="0">
              <a:lnSpc>
                <a:spcPct val="90000"/>
              </a:lnSpc>
              <a:buFont typeface="Wingdings" panose="05000000000000000000" pitchFamily="2" charset="2"/>
              <a:buNone/>
            </a:pPr>
            <a:r>
              <a:rPr lang="en-US" sz="1500"/>
              <a:t>Viva Amplify technical documentation articles for detailed instructions on technical deployment and admin setup. </a:t>
            </a:r>
            <a:r>
              <a:rPr lang="en-US" sz="1500">
                <a:hlinkClick r:id="rId5">
                  <a:extLst>
                    <a:ext uri="{A12FA001-AC4F-418D-AE19-62706E023703}">
                      <ahyp:hlinkClr xmlns:ahyp="http://schemas.microsoft.com/office/drawing/2018/hyperlinkcolor" val="tx"/>
                    </a:ext>
                  </a:extLst>
                </a:hlinkClick>
              </a:rPr>
              <a:t>Introduction to Viva Amplify - Microsoft Support</a:t>
            </a:r>
            <a:endParaRPr lang="en-US" sz="1500"/>
          </a:p>
          <a:p>
            <a:pPr marL="0" indent="0">
              <a:lnSpc>
                <a:spcPct val="90000"/>
              </a:lnSpc>
              <a:buFont typeface="Wingdings" panose="05000000000000000000" pitchFamily="2" charset="2"/>
              <a:buNone/>
            </a:pPr>
            <a:endParaRPr lang="en-US" sz="1500"/>
          </a:p>
          <a:p>
            <a:pPr marL="0" indent="0">
              <a:lnSpc>
                <a:spcPct val="90000"/>
              </a:lnSpc>
              <a:buFont typeface="Wingdings" panose="05000000000000000000" pitchFamily="2" charset="2"/>
              <a:buNone/>
            </a:pPr>
            <a:r>
              <a:rPr lang="en-US" sz="1500" b="1">
                <a:solidFill>
                  <a:schemeClr val="accent2">
                    <a:lumMod val="75000"/>
                  </a:schemeClr>
                </a:solidFill>
              </a:rPr>
              <a:t>SharePoint</a:t>
            </a:r>
          </a:p>
          <a:p>
            <a:pPr marL="0" indent="0">
              <a:lnSpc>
                <a:spcPct val="90000"/>
              </a:lnSpc>
              <a:buFont typeface="Wingdings" panose="05000000000000000000" pitchFamily="2" charset="2"/>
              <a:buNone/>
            </a:pPr>
            <a:endParaRPr lang="en-US" sz="1500"/>
          </a:p>
          <a:p>
            <a:pPr marL="0" indent="0">
              <a:lnSpc>
                <a:spcPct val="90000"/>
              </a:lnSpc>
              <a:buFont typeface="Wingdings" panose="05000000000000000000" pitchFamily="2" charset="2"/>
              <a:buNone/>
            </a:pPr>
            <a:r>
              <a:rPr lang="en-US" sz="1500"/>
              <a:t>SharePoint Look Book</a:t>
            </a:r>
            <a:br>
              <a:rPr lang="en-US" sz="1500"/>
            </a:br>
            <a:r>
              <a:rPr lang="en-US" sz="1500">
                <a:hlinkClick r:id="rId6">
                  <a:extLst>
                    <a:ext uri="{A12FA001-AC4F-418D-AE19-62706E023703}">
                      <ahyp:hlinkClr xmlns:ahyp="http://schemas.microsoft.com/office/drawing/2018/hyperlinkcolor" val="tx"/>
                    </a:ext>
                  </a:extLst>
                </a:hlinkClick>
              </a:rPr>
              <a:t>SharePoint look book (microsoft.com)</a:t>
            </a:r>
            <a:endParaRPr lang="en-US" sz="1500"/>
          </a:p>
          <a:p>
            <a:pPr marL="0" indent="0">
              <a:lnSpc>
                <a:spcPct val="90000"/>
              </a:lnSpc>
              <a:buFont typeface="Wingdings" panose="05000000000000000000" pitchFamily="2" charset="2"/>
              <a:buNone/>
            </a:pPr>
            <a:endParaRPr lang="en-US" sz="1500"/>
          </a:p>
          <a:p>
            <a:pPr marL="0" indent="0">
              <a:lnSpc>
                <a:spcPct val="90000"/>
              </a:lnSpc>
              <a:buFont typeface="Wingdings" panose="05000000000000000000" pitchFamily="2" charset="2"/>
              <a:buNone/>
            </a:pPr>
            <a:r>
              <a:rPr lang="en-US" sz="1500"/>
              <a:t>Design Principles, UI Toolkit </a:t>
            </a:r>
          </a:p>
          <a:p>
            <a:pPr marL="0" indent="0">
              <a:lnSpc>
                <a:spcPct val="90000"/>
              </a:lnSpc>
              <a:buFont typeface="Wingdings" panose="05000000000000000000" pitchFamily="2" charset="2"/>
              <a:buNone/>
            </a:pPr>
            <a:r>
              <a:rPr lang="en-US" sz="1500">
                <a:hlinkClick r:id="rId7">
                  <a:extLst>
                    <a:ext uri="{A12FA001-AC4F-418D-AE19-62706E023703}">
                      <ahyp:hlinkClr xmlns:ahyp="http://schemas.microsoft.com/office/drawing/2018/hyperlinkcolor" val="tx"/>
                    </a:ext>
                  </a:extLst>
                </a:hlinkClick>
              </a:rPr>
              <a:t>SharePoint Design (spdesign.azurewebsites.net)</a:t>
            </a:r>
            <a:br>
              <a:rPr lang="en-US" sz="1500"/>
            </a:br>
            <a:endParaRPr lang="en-US" sz="1500"/>
          </a:p>
          <a:p>
            <a:pPr marL="0" indent="0">
              <a:lnSpc>
                <a:spcPct val="90000"/>
              </a:lnSpc>
              <a:buFont typeface="Wingdings" panose="05000000000000000000" pitchFamily="2" charset="2"/>
              <a:buNone/>
            </a:pPr>
            <a:endParaRPr lang="en-US" sz="1500"/>
          </a:p>
        </p:txBody>
      </p:sp>
    </p:spTree>
    <p:extLst>
      <p:ext uri="{BB962C8B-B14F-4D97-AF65-F5344CB8AC3E}">
        <p14:creationId xmlns:p14="http://schemas.microsoft.com/office/powerpoint/2010/main" val="1949801761"/>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43A9D-5AC3-7CC5-6A1B-C39E61970F4B}"/>
              </a:ext>
            </a:extLst>
          </p:cNvPr>
          <p:cNvSpPr>
            <a:spLocks noGrp="1"/>
          </p:cNvSpPr>
          <p:nvPr>
            <p:ph type="title"/>
          </p:nvPr>
        </p:nvSpPr>
        <p:spPr>
          <a:xfrm>
            <a:off x="584200" y="-677108"/>
            <a:ext cx="9144000" cy="677108"/>
          </a:xfrm>
        </p:spPr>
        <p:txBody>
          <a:bodyPr vert="horz" wrap="square" lIns="0" tIns="0" rIns="0" bIns="0" rtlCol="0" anchor="b" anchorCtr="0">
            <a:spAutoFit/>
          </a:bodyPr>
          <a:lstStyle/>
          <a:p>
            <a:r>
              <a:rPr lang="en-US" dirty="0"/>
              <a:t>Microsoft Viva</a:t>
            </a:r>
          </a:p>
        </p:txBody>
      </p:sp>
    </p:spTree>
    <p:extLst>
      <p:ext uri="{BB962C8B-B14F-4D97-AF65-F5344CB8AC3E}">
        <p14:creationId xmlns:p14="http://schemas.microsoft.com/office/powerpoint/2010/main" val="395521108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07785-0D16-B0BE-C4AE-7914990CB81B}"/>
              </a:ext>
            </a:extLst>
          </p:cNvPr>
          <p:cNvSpPr>
            <a:spLocks noGrp="1"/>
          </p:cNvSpPr>
          <p:nvPr>
            <p:ph type="title"/>
          </p:nvPr>
        </p:nvSpPr>
        <p:spPr/>
        <p:txBody>
          <a:bodyPr/>
          <a:lstStyle/>
          <a:p>
            <a:r>
              <a:rPr lang="en-US">
                <a:cs typeface="Segoe UI"/>
              </a:rPr>
              <a:t>Corporate communications strategy</a:t>
            </a:r>
            <a:endParaRPr lang="en-US"/>
          </a:p>
        </p:txBody>
      </p:sp>
    </p:spTree>
    <p:extLst>
      <p:ext uri="{BB962C8B-B14F-4D97-AF65-F5344CB8AC3E}">
        <p14:creationId xmlns:p14="http://schemas.microsoft.com/office/powerpoint/2010/main" val="1242602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EA880E9-30E1-7779-22D9-6BC93BE209C3}"/>
              </a:ext>
              <a:ext uri="{C183D7F6-B498-43B3-948B-1728B52AA6E4}">
                <adec:decorative xmlns:adec="http://schemas.microsoft.com/office/drawing/2017/decorative" val="1"/>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a:stretch/>
        </p:blipFill>
        <p:spPr>
          <a:xfrm>
            <a:off x="0" y="0"/>
            <a:ext cx="12192000" cy="2393376"/>
          </a:xfrm>
          <a:prstGeom prst="rect">
            <a:avLst/>
          </a:prstGeom>
        </p:spPr>
      </p:pic>
      <p:pic>
        <p:nvPicPr>
          <p:cNvPr id="21" name="Picture 20">
            <a:extLst>
              <a:ext uri="{FF2B5EF4-FFF2-40B4-BE49-F238E27FC236}">
                <a16:creationId xmlns:a16="http://schemas.microsoft.com/office/drawing/2014/main" id="{0F0EAF66-06F7-8B85-2CE3-0FA9E72ED70D}"/>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679153" y="1701282"/>
            <a:ext cx="1245469" cy="1244083"/>
          </a:xfrm>
          <a:prstGeom prst="ellipse">
            <a:avLst/>
          </a:prstGeom>
        </p:spPr>
      </p:pic>
      <p:pic>
        <p:nvPicPr>
          <p:cNvPr id="12" name="Picture 11">
            <a:extLst>
              <a:ext uri="{FF2B5EF4-FFF2-40B4-BE49-F238E27FC236}">
                <a16:creationId xmlns:a16="http://schemas.microsoft.com/office/drawing/2014/main" id="{61250199-3321-0BB4-7D31-C013D76F659C}"/>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271077" y="1730137"/>
            <a:ext cx="1245469" cy="1244083"/>
          </a:xfrm>
          <a:prstGeom prst="ellipse">
            <a:avLst/>
          </a:prstGeom>
        </p:spPr>
      </p:pic>
      <p:sp>
        <p:nvSpPr>
          <p:cNvPr id="4" name="Title 3">
            <a:extLst>
              <a:ext uri="{FF2B5EF4-FFF2-40B4-BE49-F238E27FC236}">
                <a16:creationId xmlns:a16="http://schemas.microsoft.com/office/drawing/2014/main" id="{69986681-BD88-4F60-B1BB-38F782885169}"/>
              </a:ext>
            </a:extLst>
          </p:cNvPr>
          <p:cNvSpPr>
            <a:spLocks noGrp="1"/>
          </p:cNvSpPr>
          <p:nvPr>
            <p:ph type="title"/>
          </p:nvPr>
        </p:nvSpPr>
        <p:spPr>
          <a:xfrm>
            <a:off x="588263" y="457200"/>
            <a:ext cx="11018520" cy="553998"/>
          </a:xfrm>
        </p:spPr>
        <p:txBody>
          <a:bodyPr/>
          <a:lstStyle/>
          <a:p>
            <a:r>
              <a:rPr lang="en-US">
                <a:solidFill>
                  <a:schemeClr val="bg1">
                    <a:lumMod val="95000"/>
                  </a:schemeClr>
                </a:solidFill>
                <a:cs typeface="Segoe UI"/>
              </a:rPr>
              <a:t>What kind of a communicator are you?</a:t>
            </a:r>
          </a:p>
        </p:txBody>
      </p:sp>
      <p:sp>
        <p:nvSpPr>
          <p:cNvPr id="36" name="TextBox 35">
            <a:extLst>
              <a:ext uri="{FF2B5EF4-FFF2-40B4-BE49-F238E27FC236}">
                <a16:creationId xmlns:a16="http://schemas.microsoft.com/office/drawing/2014/main" id="{FC042C1C-0AFD-436C-A379-190021B1AD06}"/>
              </a:ext>
            </a:extLst>
          </p:cNvPr>
          <p:cNvSpPr txBox="1"/>
          <p:nvPr/>
        </p:nvSpPr>
        <p:spPr>
          <a:xfrm>
            <a:off x="743920" y="3244220"/>
            <a:ext cx="2496312" cy="632022"/>
          </a:xfrm>
          <a:prstGeom prst="rect">
            <a:avLst/>
          </a:prstGeom>
          <a:noFill/>
          <a:ln>
            <a:noFill/>
          </a:ln>
        </p:spPr>
        <p:txBody>
          <a:bodyPr wrap="square" lIns="0" tIns="0" rIns="0" bIns="0" rtlCol="0">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75000"/>
                  </a:schemeClr>
                </a:solidFill>
                <a:effectLst/>
                <a:uLnTx/>
                <a:uFillTx/>
                <a:latin typeface="Segoe UI Semibold"/>
                <a:ea typeface="+mn-ea"/>
                <a:cs typeface="Segoe UI" panose="020B0502040204020203" pitchFamily="34" charset="0"/>
              </a:rPr>
              <a:t>Corporate</a:t>
            </a:r>
            <a:br>
              <a:rPr kumimoji="0" lang="en-US" sz="1900" b="0" i="0" u="none" strike="noStrike" kern="1200" cap="none" spc="0" normalizeH="0" baseline="0" noProof="0" dirty="0">
                <a:ln>
                  <a:noFill/>
                </a:ln>
                <a:solidFill>
                  <a:schemeClr val="accent2">
                    <a:lumMod val="75000"/>
                  </a:schemeClr>
                </a:solidFill>
                <a:effectLst/>
                <a:uLnTx/>
                <a:uFillTx/>
                <a:latin typeface="Segoe UI Semibold"/>
                <a:ea typeface="+mn-ea"/>
                <a:cs typeface="Segoe UI" panose="020B0502040204020203" pitchFamily="34" charset="0"/>
              </a:rPr>
            </a:br>
            <a:r>
              <a:rPr kumimoji="0" lang="en-US" sz="1900" b="0" i="0" u="none" strike="noStrike" kern="1200" cap="none" spc="-60" normalizeH="0" baseline="0" noProof="0" dirty="0">
                <a:ln>
                  <a:noFill/>
                </a:ln>
                <a:solidFill>
                  <a:schemeClr val="accent2">
                    <a:lumMod val="75000"/>
                  </a:schemeClr>
                </a:solidFill>
                <a:effectLst/>
                <a:uLnTx/>
                <a:uFillTx/>
                <a:latin typeface="Segoe UI Semibold"/>
                <a:ea typeface="+mn-ea"/>
                <a:cs typeface="Segoe UI" panose="020B0502040204020203" pitchFamily="34" charset="0"/>
              </a:rPr>
              <a:t>communicators and HR</a:t>
            </a:r>
          </a:p>
        </p:txBody>
      </p:sp>
      <p:sp>
        <p:nvSpPr>
          <p:cNvPr id="37" name="TextBox 36">
            <a:extLst>
              <a:ext uri="{FF2B5EF4-FFF2-40B4-BE49-F238E27FC236}">
                <a16:creationId xmlns:a16="http://schemas.microsoft.com/office/drawing/2014/main" id="{D322D0A4-3742-4B54-B7D1-D453F95B8EE1}"/>
              </a:ext>
            </a:extLst>
          </p:cNvPr>
          <p:cNvSpPr txBox="1"/>
          <p:nvPr/>
        </p:nvSpPr>
        <p:spPr>
          <a:xfrm>
            <a:off x="743920" y="4076194"/>
            <a:ext cx="2493913" cy="1318465"/>
          </a:xfrm>
          <a:prstGeom prst="rect">
            <a:avLst/>
          </a:prstGeom>
          <a:noFill/>
          <a:ln>
            <a:no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Specialized needs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Professional comms roles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HR, talent, benefits </a:t>
            </a:r>
            <a:br>
              <a:rPr kumimoji="0" lang="en-US" sz="14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br>
            <a:r>
              <a:rPr kumimoji="0" lang="en-US" sz="14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Internal </a:t>
            </a:r>
            <a:r>
              <a:rPr kumimoji="0" lang="en-US" sz="1400" b="0" i="0" u="none" strike="noStrike" kern="1200" cap="none" spc="0" normalizeH="0" baseline="0" noProof="0" err="1">
                <a:ln>
                  <a:noFill/>
                </a:ln>
                <a:effectLst/>
                <a:uLnTx/>
                <a:uFillTx/>
                <a:latin typeface="Segoe UI" panose="020B0502040204020203" pitchFamily="34" charset="0"/>
                <a:ea typeface="+mn-ea"/>
                <a:cs typeface="Segoe UI" panose="020B0502040204020203" pitchFamily="34" charset="0"/>
              </a:rPr>
              <a:t>corp</a:t>
            </a:r>
            <a:r>
              <a:rPr kumimoji="0" lang="en-US" sz="14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 comms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Employee advocacy connection</a:t>
            </a:r>
          </a:p>
        </p:txBody>
      </p:sp>
      <p:sp>
        <p:nvSpPr>
          <p:cNvPr id="30" name="TextBox 29">
            <a:extLst>
              <a:ext uri="{FF2B5EF4-FFF2-40B4-BE49-F238E27FC236}">
                <a16:creationId xmlns:a16="http://schemas.microsoft.com/office/drawing/2014/main" id="{B2C1375D-949A-42E4-9677-85B9BD9C321A}"/>
              </a:ext>
            </a:extLst>
          </p:cNvPr>
          <p:cNvSpPr txBox="1"/>
          <p:nvPr/>
        </p:nvSpPr>
        <p:spPr>
          <a:xfrm>
            <a:off x="3602087" y="3230337"/>
            <a:ext cx="2496312" cy="632022"/>
          </a:xfrm>
          <a:prstGeom prst="rect">
            <a:avLst/>
          </a:prstGeom>
          <a:noFill/>
          <a:ln>
            <a:noFill/>
          </a:ln>
        </p:spPr>
        <p:txBody>
          <a:bodyPr wrap="square" lIns="0" tIns="0" rIns="0" bIns="0" rtlCol="0">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75000"/>
                  </a:schemeClr>
                </a:solidFill>
                <a:effectLst/>
                <a:uLnTx/>
                <a:uFillTx/>
                <a:latin typeface="Segoe UI Semibold"/>
                <a:ea typeface="+mn-ea"/>
                <a:cs typeface="Segoe UI" panose="020B0502040204020203" pitchFamily="34" charset="0"/>
              </a:rPr>
              <a:t>Business leadership</a:t>
            </a:r>
            <a:br>
              <a:rPr kumimoji="0" lang="en-US" sz="1900" b="0" i="0" u="none" strike="noStrike" kern="1200" cap="none" spc="0" normalizeH="0" baseline="0" noProof="0" dirty="0">
                <a:ln>
                  <a:noFill/>
                </a:ln>
                <a:solidFill>
                  <a:schemeClr val="accent2">
                    <a:lumMod val="75000"/>
                  </a:schemeClr>
                </a:solidFill>
                <a:effectLst/>
                <a:uLnTx/>
                <a:uFillTx/>
                <a:latin typeface="Segoe UI Semibold"/>
                <a:ea typeface="+mn-ea"/>
                <a:cs typeface="Segoe UI" panose="020B0502040204020203" pitchFamily="34" charset="0"/>
              </a:rPr>
            </a:br>
            <a:r>
              <a:rPr kumimoji="0" lang="en-US" sz="1900" b="0" i="0" u="none" strike="noStrike" kern="1200" cap="none" spc="0" normalizeH="0" baseline="0" noProof="0" dirty="0">
                <a:ln>
                  <a:noFill/>
                </a:ln>
                <a:solidFill>
                  <a:schemeClr val="accent2">
                    <a:lumMod val="75000"/>
                  </a:schemeClr>
                </a:solidFill>
                <a:effectLst/>
                <a:uLnTx/>
                <a:uFillTx/>
                <a:latin typeface="Segoe UI Semibold"/>
                <a:ea typeface="+mn-ea"/>
                <a:cs typeface="Segoe UI" panose="020B0502040204020203" pitchFamily="34" charset="0"/>
              </a:rPr>
              <a:t>and </a:t>
            </a:r>
            <a:r>
              <a:rPr lang="en-US" sz="1900" dirty="0">
                <a:solidFill>
                  <a:schemeClr val="accent2">
                    <a:lumMod val="75000"/>
                  </a:schemeClr>
                </a:solidFill>
                <a:latin typeface="Segoe UI Semibold"/>
                <a:cs typeface="Segoe UI" panose="020B0502040204020203" pitchFamily="34" charset="0"/>
              </a:rPr>
              <a:t>s</a:t>
            </a:r>
            <a:r>
              <a:rPr kumimoji="0" lang="en-US" sz="1900" b="0" i="0" u="none" strike="noStrike" kern="1200" cap="none" spc="0" normalizeH="0" baseline="0" noProof="0" dirty="0" err="1">
                <a:ln>
                  <a:noFill/>
                </a:ln>
                <a:solidFill>
                  <a:schemeClr val="accent2">
                    <a:lumMod val="75000"/>
                  </a:schemeClr>
                </a:solidFill>
                <a:effectLst/>
                <a:uLnTx/>
                <a:uFillTx/>
                <a:latin typeface="Segoe UI Semibold"/>
                <a:ea typeface="+mn-ea"/>
                <a:cs typeface="Segoe UI" panose="020B0502040204020203" pitchFamily="34" charset="0"/>
              </a:rPr>
              <a:t>upport</a:t>
            </a:r>
            <a:endParaRPr kumimoji="0" lang="en-US" sz="1900" b="0" i="0" u="none" strike="noStrike" kern="1200" cap="none" spc="0" normalizeH="0" baseline="0" noProof="0" dirty="0">
              <a:ln>
                <a:noFill/>
              </a:ln>
              <a:solidFill>
                <a:schemeClr val="accent2">
                  <a:lumMod val="75000"/>
                </a:schemeClr>
              </a:solidFill>
              <a:effectLst/>
              <a:uLnTx/>
              <a:uFillTx/>
              <a:latin typeface="Segoe UI Semibold"/>
              <a:ea typeface="+mn-ea"/>
              <a:cs typeface="Segoe UI" panose="020B0502040204020203" pitchFamily="34" charset="0"/>
            </a:endParaRPr>
          </a:p>
        </p:txBody>
      </p:sp>
      <p:sp>
        <p:nvSpPr>
          <p:cNvPr id="33" name="TextBox 32">
            <a:extLst>
              <a:ext uri="{FF2B5EF4-FFF2-40B4-BE49-F238E27FC236}">
                <a16:creationId xmlns:a16="http://schemas.microsoft.com/office/drawing/2014/main" id="{A6488F4D-B34C-4E75-BCCC-DB44C5A8EF26}"/>
              </a:ext>
            </a:extLst>
          </p:cNvPr>
          <p:cNvSpPr txBox="1"/>
          <p:nvPr/>
        </p:nvSpPr>
        <p:spPr>
          <a:xfrm>
            <a:off x="3602087" y="4076194"/>
            <a:ext cx="2493913" cy="1318465"/>
          </a:xfrm>
          <a:prstGeom prst="rect">
            <a:avLst/>
          </a:prstGeom>
          <a:noFill/>
          <a:ln>
            <a:no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Workforce communications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Execs &amp; chief of staff roles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Liaisons, branch, site, franchise managers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Administrative professionals</a:t>
            </a:r>
          </a:p>
        </p:txBody>
      </p:sp>
      <p:sp>
        <p:nvSpPr>
          <p:cNvPr id="27" name="TextBox 26">
            <a:extLst>
              <a:ext uri="{FF2B5EF4-FFF2-40B4-BE49-F238E27FC236}">
                <a16:creationId xmlns:a16="http://schemas.microsoft.com/office/drawing/2014/main" id="{E6EECB95-AA81-4364-A1D6-D5F3A33EFD4B}"/>
              </a:ext>
            </a:extLst>
          </p:cNvPr>
          <p:cNvSpPr txBox="1"/>
          <p:nvPr/>
        </p:nvSpPr>
        <p:spPr>
          <a:xfrm>
            <a:off x="6506581" y="3230337"/>
            <a:ext cx="2496312" cy="632022"/>
          </a:xfrm>
          <a:prstGeom prst="rect">
            <a:avLst/>
          </a:prstGeom>
          <a:noFill/>
          <a:ln>
            <a:noFill/>
          </a:ln>
        </p:spPr>
        <p:txBody>
          <a:bodyPr wrap="square" lIns="0" tIns="0" rIns="0" bIns="0" rtlCol="0">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75000"/>
                  </a:schemeClr>
                </a:solidFill>
                <a:effectLst/>
                <a:uLnTx/>
                <a:uFillTx/>
                <a:latin typeface="Segoe UI Semibold"/>
                <a:ea typeface="+mn-ea"/>
                <a:cs typeface="Segoe UI" panose="020B0502040204020203" pitchFamily="34" charset="0"/>
              </a:rPr>
              <a:t>Functional or role</a:t>
            </a:r>
            <a:br>
              <a:rPr kumimoji="0" lang="en-US" sz="1900" b="0" i="0" u="none" strike="noStrike" kern="1200" cap="none" spc="0" normalizeH="0" baseline="0" noProof="0" dirty="0">
                <a:ln>
                  <a:noFill/>
                </a:ln>
                <a:solidFill>
                  <a:schemeClr val="accent2">
                    <a:lumMod val="75000"/>
                  </a:schemeClr>
                </a:solidFill>
                <a:effectLst/>
                <a:uLnTx/>
                <a:uFillTx/>
                <a:latin typeface="Segoe UI Semibold"/>
                <a:ea typeface="+mn-ea"/>
                <a:cs typeface="Segoe UI" panose="020B0502040204020203" pitchFamily="34" charset="0"/>
              </a:rPr>
            </a:br>
            <a:r>
              <a:rPr kumimoji="0" lang="en-US" sz="1900" b="0" i="0" u="none" strike="noStrike" kern="1200" cap="none" spc="0" normalizeH="0" baseline="0" noProof="0" dirty="0">
                <a:ln>
                  <a:noFill/>
                </a:ln>
                <a:solidFill>
                  <a:schemeClr val="accent2">
                    <a:lumMod val="75000"/>
                  </a:schemeClr>
                </a:solidFill>
                <a:effectLst/>
                <a:uLnTx/>
                <a:uFillTx/>
                <a:latin typeface="Segoe UI Semibold"/>
                <a:ea typeface="+mn-ea"/>
                <a:cs typeface="Segoe UI" panose="020B0502040204020203" pitchFamily="34" charset="0"/>
              </a:rPr>
              <a:t>communications</a:t>
            </a:r>
          </a:p>
        </p:txBody>
      </p:sp>
      <p:sp>
        <p:nvSpPr>
          <p:cNvPr id="28" name="TextBox 27">
            <a:extLst>
              <a:ext uri="{FF2B5EF4-FFF2-40B4-BE49-F238E27FC236}">
                <a16:creationId xmlns:a16="http://schemas.microsoft.com/office/drawing/2014/main" id="{D9B39BBC-9E24-433E-92C5-6E56B4A0C6EA}"/>
              </a:ext>
            </a:extLst>
          </p:cNvPr>
          <p:cNvSpPr txBox="1"/>
          <p:nvPr/>
        </p:nvSpPr>
        <p:spPr>
          <a:xfrm>
            <a:off x="6506581" y="4076194"/>
            <a:ext cx="2493913" cy="1318465"/>
          </a:xfrm>
          <a:prstGeom prst="rect">
            <a:avLst/>
          </a:prstGeom>
          <a:noFill/>
          <a:ln>
            <a:no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Vertical communications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Internal campaigns, stimulus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Facilities and services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Sales and marketing managers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Change and IT managers</a:t>
            </a:r>
          </a:p>
        </p:txBody>
      </p:sp>
      <p:sp>
        <p:nvSpPr>
          <p:cNvPr id="39" name="TextBox 38">
            <a:extLst>
              <a:ext uri="{FF2B5EF4-FFF2-40B4-BE49-F238E27FC236}">
                <a16:creationId xmlns:a16="http://schemas.microsoft.com/office/drawing/2014/main" id="{7FF48DFE-3EAA-48F4-8B04-CED5A8435700}"/>
              </a:ext>
            </a:extLst>
          </p:cNvPr>
          <p:cNvSpPr txBox="1"/>
          <p:nvPr/>
        </p:nvSpPr>
        <p:spPr>
          <a:xfrm>
            <a:off x="9362349" y="3244220"/>
            <a:ext cx="2496312" cy="632022"/>
          </a:xfrm>
          <a:prstGeom prst="rect">
            <a:avLst/>
          </a:prstGeom>
          <a:noFill/>
          <a:ln>
            <a:no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75000"/>
                  </a:schemeClr>
                </a:solidFill>
                <a:effectLst/>
                <a:uLnTx/>
                <a:uFillTx/>
                <a:latin typeface="Segoe UI Semibold"/>
                <a:ea typeface="+mn-ea"/>
                <a:cs typeface="Segoe UI" panose="020B0502040204020203" pitchFamily="34" charset="0"/>
              </a:rPr>
              <a:t>Communication</a:t>
            </a:r>
            <a:br>
              <a:rPr kumimoji="0" lang="en-US" sz="1900" b="0" i="0" u="none" strike="noStrike" kern="1200" cap="none" spc="0" normalizeH="0" baseline="0" noProof="0" dirty="0">
                <a:ln>
                  <a:noFill/>
                </a:ln>
                <a:solidFill>
                  <a:schemeClr val="accent2">
                    <a:lumMod val="75000"/>
                  </a:schemeClr>
                </a:solidFill>
                <a:effectLst/>
                <a:uLnTx/>
                <a:uFillTx/>
                <a:latin typeface="Segoe UI Semibold"/>
                <a:ea typeface="+mn-ea"/>
                <a:cs typeface="Segoe UI" panose="020B0502040204020203" pitchFamily="34" charset="0"/>
              </a:rPr>
            </a:br>
            <a:r>
              <a:rPr kumimoji="0" lang="en-US" sz="1900" b="0" i="0" u="none" strike="noStrike" kern="1200" cap="none" spc="0" normalizeH="0" baseline="0" noProof="0" dirty="0">
                <a:ln>
                  <a:noFill/>
                </a:ln>
                <a:solidFill>
                  <a:schemeClr val="accent2">
                    <a:lumMod val="75000"/>
                  </a:schemeClr>
                </a:solidFill>
                <a:effectLst/>
                <a:uLnTx/>
                <a:uFillTx/>
                <a:latin typeface="Segoe UI Semibold"/>
                <a:ea typeface="+mn-ea"/>
                <a:cs typeface="Segoe UI" panose="020B0502040204020203" pitchFamily="34" charset="0"/>
              </a:rPr>
              <a:t>creators</a:t>
            </a:r>
          </a:p>
        </p:txBody>
      </p:sp>
      <p:sp>
        <p:nvSpPr>
          <p:cNvPr id="40" name="TextBox 39">
            <a:extLst>
              <a:ext uri="{FF2B5EF4-FFF2-40B4-BE49-F238E27FC236}">
                <a16:creationId xmlns:a16="http://schemas.microsoft.com/office/drawing/2014/main" id="{21F22B82-9BC2-4CE2-9841-836290878BD0}"/>
              </a:ext>
            </a:extLst>
          </p:cNvPr>
          <p:cNvSpPr txBox="1"/>
          <p:nvPr/>
        </p:nvSpPr>
        <p:spPr>
          <a:xfrm>
            <a:off x="9364748" y="4076194"/>
            <a:ext cx="2493913" cy="1318465"/>
          </a:xfrm>
          <a:prstGeom prst="rect">
            <a:avLst/>
          </a:prstGeom>
          <a:noFill/>
          <a:ln>
            <a:no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Scenario-based needs</a:t>
            </a:r>
          </a:p>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Project managers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Line of business operations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Team leads</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endParaRPr>
          </a:p>
        </p:txBody>
      </p:sp>
      <p:pic>
        <p:nvPicPr>
          <p:cNvPr id="14" name="Picture 13">
            <a:extLst>
              <a:ext uri="{FF2B5EF4-FFF2-40B4-BE49-F238E27FC236}">
                <a16:creationId xmlns:a16="http://schemas.microsoft.com/office/drawing/2014/main" id="{C1D8CF76-9768-D075-829F-47ECD62B9208}"/>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3975115" y="1701281"/>
            <a:ext cx="1245469" cy="1244083"/>
          </a:xfrm>
          <a:prstGeom prst="ellipse">
            <a:avLst/>
          </a:prstGeom>
        </p:spPr>
      </p:pic>
      <p:pic>
        <p:nvPicPr>
          <p:cNvPr id="24" name="Picture 23">
            <a:extLst>
              <a:ext uri="{FF2B5EF4-FFF2-40B4-BE49-F238E27FC236}">
                <a16:creationId xmlns:a16="http://schemas.microsoft.com/office/drawing/2014/main" id="{1B2E8B00-0311-EEA9-8DAD-10E86B60F7AD}"/>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9383191" y="1701283"/>
            <a:ext cx="1245469" cy="1244083"/>
          </a:xfrm>
          <a:prstGeom prst="ellipse">
            <a:avLst/>
          </a:prstGeom>
        </p:spPr>
      </p:pic>
    </p:spTree>
    <p:extLst>
      <p:ext uri="{BB962C8B-B14F-4D97-AF65-F5344CB8AC3E}">
        <p14:creationId xmlns:p14="http://schemas.microsoft.com/office/powerpoint/2010/main" val="361486926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43E78-7435-2E4C-D987-8348F56EDF6E}"/>
              </a:ext>
            </a:extLst>
          </p:cNvPr>
          <p:cNvSpPr>
            <a:spLocks noGrp="1"/>
          </p:cNvSpPr>
          <p:nvPr>
            <p:ph type="title"/>
          </p:nvPr>
        </p:nvSpPr>
        <p:spPr>
          <a:xfrm>
            <a:off x="4596637" y="2113738"/>
            <a:ext cx="5089645" cy="2437590"/>
          </a:xfrm>
        </p:spPr>
        <p:txBody>
          <a:bodyPr/>
          <a:lstStyle/>
          <a:p>
            <a:r>
              <a:rPr lang="en-US"/>
              <a:t>	Align your communications with your business goals and priorities </a:t>
            </a:r>
          </a:p>
        </p:txBody>
      </p:sp>
      <p:sp>
        <p:nvSpPr>
          <p:cNvPr id="6" name="TextBox 5">
            <a:extLst>
              <a:ext uri="{FF2B5EF4-FFF2-40B4-BE49-F238E27FC236}">
                <a16:creationId xmlns:a16="http://schemas.microsoft.com/office/drawing/2014/main" id="{96A77D3E-F1D8-0149-3120-1B761A74AF50}"/>
              </a:ext>
            </a:extLst>
          </p:cNvPr>
          <p:cNvSpPr txBox="1"/>
          <p:nvPr/>
        </p:nvSpPr>
        <p:spPr>
          <a:xfrm>
            <a:off x="145122" y="925505"/>
            <a:ext cx="3393583" cy="5293757"/>
          </a:xfrm>
          <a:prstGeom prst="rect">
            <a:avLst/>
          </a:prstGeom>
          <a:noFill/>
        </p:spPr>
        <p:txBody>
          <a:bodyPr wrap="square" lIns="0" tIns="0" rIns="0" bIns="0" rtlCol="0">
            <a:spAutoFit/>
          </a:bodyPr>
          <a:lstStyle/>
          <a:p>
            <a:pPr algn="l"/>
            <a:r>
              <a:rPr lang="en-US" sz="34400">
                <a:solidFill>
                  <a:schemeClr val="accent2">
                    <a:lumMod val="60000"/>
                    <a:lumOff val="40000"/>
                  </a:schemeClr>
                </a:solidFill>
              </a:rPr>
              <a:t>1</a:t>
            </a:r>
          </a:p>
        </p:txBody>
      </p:sp>
    </p:spTree>
    <p:extLst>
      <p:ext uri="{BB962C8B-B14F-4D97-AF65-F5344CB8AC3E}">
        <p14:creationId xmlns:p14="http://schemas.microsoft.com/office/powerpoint/2010/main" val="388485934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DCEAF83-C6F7-FE6D-B406-F87167B4F3BD}"/>
              </a:ext>
              <a:ext uri="{C183D7F6-B498-43B3-948B-1728B52AA6E4}">
                <adec:decorative xmlns:adec="http://schemas.microsoft.com/office/drawing/2017/decorative" val="1"/>
              </a:ext>
            </a:extLst>
          </p:cNvPr>
          <p:cNvSpPr txBox="1">
            <a:spLocks/>
          </p:cNvSpPr>
          <p:nvPr/>
        </p:nvSpPr>
        <p:spPr>
          <a:xfrm>
            <a:off x="3057160" y="3102184"/>
            <a:ext cx="1355869" cy="738664"/>
          </a:xfrm>
          <a:prstGeom prst="rect">
            <a:avLst/>
          </a:prstGeom>
          <a:noFill/>
        </p:spPr>
        <p:txBody>
          <a:bodyPr vert="horz"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a:ln w="3175">
                  <a:noFill/>
                </a:ln>
                <a:solidFill>
                  <a:schemeClr val="accent1"/>
                </a:solidFill>
                <a:effectLst/>
                <a:uLnTx/>
                <a:uFillTx/>
                <a:latin typeface="Segoe UI Semibold"/>
                <a:ea typeface="+mn-ea"/>
                <a:cs typeface="Segoe UI Semibold" panose="020B0702040204020203" pitchFamily="34" charset="0"/>
              </a:rPr>
              <a:t>96%</a:t>
            </a:r>
          </a:p>
        </p:txBody>
      </p:sp>
      <p:sp>
        <p:nvSpPr>
          <p:cNvPr id="11" name="Title 1">
            <a:extLst>
              <a:ext uri="{FF2B5EF4-FFF2-40B4-BE49-F238E27FC236}">
                <a16:creationId xmlns:a16="http://schemas.microsoft.com/office/drawing/2014/main" id="{F36DF6C5-B57D-D296-4C62-36FC49EEBEEE}"/>
              </a:ext>
              <a:ext uri="{C183D7F6-B498-43B3-948B-1728B52AA6E4}">
                <adec:decorative xmlns:adec="http://schemas.microsoft.com/office/drawing/2017/decorative" val="1"/>
              </a:ext>
            </a:extLst>
          </p:cNvPr>
          <p:cNvSpPr txBox="1">
            <a:spLocks/>
          </p:cNvSpPr>
          <p:nvPr/>
        </p:nvSpPr>
        <p:spPr>
          <a:xfrm>
            <a:off x="7757425" y="3102184"/>
            <a:ext cx="1398963" cy="738664"/>
          </a:xfrm>
          <a:prstGeom prst="rect">
            <a:avLst/>
          </a:prstGeom>
          <a:noFill/>
        </p:spPr>
        <p:txBody>
          <a:bodyPr vert="horz"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a:ln w="3175">
                  <a:noFill/>
                </a:ln>
                <a:solidFill>
                  <a:schemeClr val="accent1"/>
                </a:solidFill>
                <a:effectLst/>
                <a:uLnTx/>
                <a:uFillTx/>
                <a:latin typeface="Segoe UI Semibold"/>
                <a:ea typeface="+mn-ea"/>
                <a:cs typeface="Segoe UI Semilight" panose="020B0402040204020203" pitchFamily="34" charset="0"/>
              </a:rPr>
              <a:t>95%</a:t>
            </a:r>
          </a:p>
        </p:txBody>
      </p:sp>
      <p:sp>
        <p:nvSpPr>
          <p:cNvPr id="13" name="Title 1">
            <a:extLst>
              <a:ext uri="{FF2B5EF4-FFF2-40B4-BE49-F238E27FC236}">
                <a16:creationId xmlns:a16="http://schemas.microsoft.com/office/drawing/2014/main" id="{18F3D9CE-E88C-8C16-8A7B-A51F563427B7}"/>
              </a:ext>
            </a:extLst>
          </p:cNvPr>
          <p:cNvSpPr>
            <a:spLocks noGrp="1"/>
          </p:cNvSpPr>
          <p:nvPr>
            <p:ph type="title"/>
          </p:nvPr>
        </p:nvSpPr>
        <p:spPr/>
        <p:txBody>
          <a:bodyPr/>
          <a:lstStyle/>
          <a:p>
            <a:r>
              <a:rPr lang="en-US"/>
              <a:t>Leaders and employees agree that effective communication is the most critical skill to have today</a:t>
            </a:r>
          </a:p>
        </p:txBody>
      </p:sp>
      <p:graphicFrame>
        <p:nvGraphicFramePr>
          <p:cNvPr id="14" name="Chart 13" descr="Donut chart with 96%">
            <a:extLst>
              <a:ext uri="{FF2B5EF4-FFF2-40B4-BE49-F238E27FC236}">
                <a16:creationId xmlns:a16="http://schemas.microsoft.com/office/drawing/2014/main" id="{B29E6555-FB72-1EB1-049C-EB2146480380}"/>
              </a:ext>
            </a:extLst>
          </p:cNvPr>
          <p:cNvGraphicFramePr/>
          <p:nvPr/>
        </p:nvGraphicFramePr>
        <p:xfrm>
          <a:off x="2363494" y="2099915"/>
          <a:ext cx="27432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3">
            <a:extLst>
              <a:ext uri="{FF2B5EF4-FFF2-40B4-BE49-F238E27FC236}">
                <a16:creationId xmlns:a16="http://schemas.microsoft.com/office/drawing/2014/main" id="{98AAAD70-CBE7-C2BB-396C-745291F5C6E7}"/>
              </a:ext>
            </a:extLst>
          </p:cNvPr>
          <p:cNvSpPr txBox="1"/>
          <p:nvPr/>
        </p:nvSpPr>
        <p:spPr>
          <a:xfrm>
            <a:off x="1860574" y="4892661"/>
            <a:ext cx="3749040" cy="738664"/>
          </a:xfrm>
          <a:prstGeom prst="rect">
            <a:avLst/>
          </a:prstGeom>
          <a:noFill/>
          <a:ln>
            <a:noFill/>
          </a:ln>
        </p:spPr>
        <p:txBody>
          <a:bodyPr wrap="square" lIns="0" tIns="0" rIns="0" bIns="0" rtlCol="0">
            <a:spAutoFit/>
          </a:bodyPr>
          <a:lstStyle>
            <a:defPPr>
              <a:defRPr lang="en-US"/>
            </a:defPPr>
            <a:lvl1pPr>
              <a:defRPr sz="1900">
                <a:solidFill>
                  <a:schemeClr val="accent3"/>
                </a:solidFill>
                <a:latin typeface="+mj-lt"/>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accent1"/>
                </a:solidFill>
                <a:effectLst/>
                <a:uLnTx/>
                <a:uFillTx/>
                <a:latin typeface="Segoe UI Semibold"/>
                <a:ea typeface="+mn-ea"/>
                <a:cs typeface="Segoe UI" panose="020B0502040204020203" pitchFamily="34" charset="0"/>
              </a:rPr>
              <a:t>Business </a:t>
            </a:r>
            <a:br>
              <a:rPr kumimoji="0" lang="en-US" sz="2400" b="0" i="0" u="none" strike="noStrike" kern="1200" cap="none" spc="0" normalizeH="0" baseline="0" noProof="0">
                <a:ln>
                  <a:noFill/>
                </a:ln>
                <a:solidFill>
                  <a:schemeClr val="accent1"/>
                </a:solidFill>
                <a:effectLst/>
                <a:uLnTx/>
                <a:uFillTx/>
                <a:latin typeface="Segoe UI Semibold"/>
                <a:ea typeface="+mn-ea"/>
                <a:cs typeface="Segoe UI" panose="020B0502040204020203" pitchFamily="34" charset="0"/>
              </a:rPr>
            </a:br>
            <a:r>
              <a:rPr kumimoji="0" lang="en-US" sz="2400" b="0" i="0" u="none" strike="noStrike" kern="1200" cap="none" spc="0" normalizeH="0" baseline="0" noProof="0">
                <a:ln>
                  <a:noFill/>
                </a:ln>
                <a:solidFill>
                  <a:schemeClr val="accent1"/>
                </a:solidFill>
                <a:effectLst/>
                <a:uLnTx/>
                <a:uFillTx/>
                <a:latin typeface="Segoe UI Semibold"/>
                <a:ea typeface="+mn-ea"/>
                <a:cs typeface="Segoe UI" panose="020B0502040204020203" pitchFamily="34" charset="0"/>
              </a:rPr>
              <a:t>decision makers</a:t>
            </a:r>
          </a:p>
        </p:txBody>
      </p:sp>
      <p:graphicFrame>
        <p:nvGraphicFramePr>
          <p:cNvPr id="19" name="Chart 18" descr="Donut chart with 95%">
            <a:extLst>
              <a:ext uri="{FF2B5EF4-FFF2-40B4-BE49-F238E27FC236}">
                <a16:creationId xmlns:a16="http://schemas.microsoft.com/office/drawing/2014/main" id="{5BE1A515-506B-06CC-FB9E-3C34ED780801}"/>
              </a:ext>
            </a:extLst>
          </p:cNvPr>
          <p:cNvGraphicFramePr/>
          <p:nvPr/>
        </p:nvGraphicFramePr>
        <p:xfrm>
          <a:off x="7085306" y="2099915"/>
          <a:ext cx="27432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4">
            <a:extLst>
              <a:ext uri="{FF2B5EF4-FFF2-40B4-BE49-F238E27FC236}">
                <a16:creationId xmlns:a16="http://schemas.microsoft.com/office/drawing/2014/main" id="{8773ADAF-6035-4E0A-E362-BE749D39A13A}"/>
              </a:ext>
            </a:extLst>
          </p:cNvPr>
          <p:cNvSpPr txBox="1"/>
          <p:nvPr/>
        </p:nvSpPr>
        <p:spPr>
          <a:xfrm>
            <a:off x="6582386" y="4892661"/>
            <a:ext cx="3749040" cy="369332"/>
          </a:xfrm>
          <a:prstGeom prst="rect">
            <a:avLst/>
          </a:prstGeom>
        </p:spPr>
        <p:txBody>
          <a:bodyPr wrap="square" lIns="0" tIns="0" rIns="0" bIns="0" rtlCol="0">
            <a:spAutoFit/>
          </a:bodyPr>
          <a:lstStyle>
            <a:defPPr>
              <a:defRPr lang="en-US"/>
            </a:defPPr>
            <a:lvl1pPr>
              <a:defRPr sz="1900">
                <a:solidFill>
                  <a:schemeClr val="accent3"/>
                </a:solidFill>
                <a:latin typeface="+mj-lt"/>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accent1"/>
                </a:solidFill>
                <a:effectLst/>
                <a:uLnTx/>
                <a:uFillTx/>
                <a:latin typeface="Segoe UI Semibold"/>
                <a:ea typeface="+mn-ea"/>
                <a:cs typeface="Segoe UI" panose="020B0502040204020203" pitchFamily="34" charset="0"/>
              </a:rPr>
              <a:t>Employees</a:t>
            </a:r>
          </a:p>
        </p:txBody>
      </p:sp>
      <p:sp>
        <p:nvSpPr>
          <p:cNvPr id="3" name="TextBox 2">
            <a:extLst>
              <a:ext uri="{FF2B5EF4-FFF2-40B4-BE49-F238E27FC236}">
                <a16:creationId xmlns:a16="http://schemas.microsoft.com/office/drawing/2014/main" id="{B0830C70-E2A7-05A4-19DF-69D1D7CE95A8}"/>
              </a:ext>
            </a:extLst>
          </p:cNvPr>
          <p:cNvSpPr txBox="1"/>
          <p:nvPr/>
        </p:nvSpPr>
        <p:spPr>
          <a:xfrm>
            <a:off x="588263" y="6138485"/>
            <a:ext cx="6550573"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Source: Microsoft Work Trends Index Report, 2022 (surveying 20,000 employees, managers and business leaders)</a:t>
            </a:r>
          </a:p>
        </p:txBody>
      </p:sp>
    </p:spTree>
    <p:extLst>
      <p:ext uri="{BB962C8B-B14F-4D97-AF65-F5344CB8AC3E}">
        <p14:creationId xmlns:p14="http://schemas.microsoft.com/office/powerpoint/2010/main" val="178673301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43E78-7435-2E4C-D987-8348F56EDF6E}"/>
              </a:ext>
            </a:extLst>
          </p:cNvPr>
          <p:cNvSpPr>
            <a:spLocks noGrp="1"/>
          </p:cNvSpPr>
          <p:nvPr>
            <p:ph type="title"/>
          </p:nvPr>
        </p:nvSpPr>
        <p:spPr>
          <a:xfrm>
            <a:off x="3959694" y="2717536"/>
            <a:ext cx="5804422" cy="1828193"/>
          </a:xfrm>
        </p:spPr>
        <p:txBody>
          <a:bodyPr/>
          <a:lstStyle/>
          <a:p>
            <a:r>
              <a:rPr lang="en-US"/>
              <a:t>	Streamline workflows &amp; expand reach with digital tools</a:t>
            </a:r>
          </a:p>
        </p:txBody>
      </p:sp>
      <p:sp>
        <p:nvSpPr>
          <p:cNvPr id="3" name="TextBox 2">
            <a:extLst>
              <a:ext uri="{FF2B5EF4-FFF2-40B4-BE49-F238E27FC236}">
                <a16:creationId xmlns:a16="http://schemas.microsoft.com/office/drawing/2014/main" id="{CC07A189-E5B6-EF29-47F3-E04AD41B67D9}"/>
              </a:ext>
            </a:extLst>
          </p:cNvPr>
          <p:cNvSpPr txBox="1"/>
          <p:nvPr/>
        </p:nvSpPr>
        <p:spPr>
          <a:xfrm>
            <a:off x="145122" y="925505"/>
            <a:ext cx="3393583" cy="5293757"/>
          </a:xfrm>
          <a:prstGeom prst="rect">
            <a:avLst/>
          </a:prstGeom>
          <a:noFill/>
        </p:spPr>
        <p:txBody>
          <a:bodyPr wrap="square" lIns="0" tIns="0" rIns="0" bIns="0" rtlCol="0">
            <a:spAutoFit/>
          </a:bodyPr>
          <a:lstStyle/>
          <a:p>
            <a:pPr algn="l"/>
            <a:r>
              <a:rPr lang="en-US" sz="34400">
                <a:solidFill>
                  <a:schemeClr val="accent2">
                    <a:lumMod val="60000"/>
                    <a:lumOff val="40000"/>
                  </a:schemeClr>
                </a:solidFill>
              </a:rPr>
              <a:t>2</a:t>
            </a:r>
          </a:p>
        </p:txBody>
      </p:sp>
    </p:spTree>
    <p:extLst>
      <p:ext uri="{BB962C8B-B14F-4D97-AF65-F5344CB8AC3E}">
        <p14:creationId xmlns:p14="http://schemas.microsoft.com/office/powerpoint/2010/main" val="1690436276"/>
      </p:ext>
    </p:extLst>
  </p:cSld>
  <p:clrMapOvr>
    <a:masterClrMapping/>
  </p:clrMapOvr>
  <p:transition>
    <p:fade/>
  </p:transition>
</p:sld>
</file>

<file path=ppt/theme/theme1.xml><?xml version="1.0" encoding="utf-8"?>
<a:theme xmlns:a="http://schemas.openxmlformats.org/drawingml/2006/main" name="1_Microsoft Viva Template">
  <a:themeElements>
    <a:clrScheme name="Viva_v04">
      <a:dk1>
        <a:srgbClr val="000000"/>
      </a:dk1>
      <a:lt1>
        <a:srgbClr val="FFFFFF"/>
      </a:lt1>
      <a:dk2>
        <a:srgbClr val="463668"/>
      </a:dk2>
      <a:lt2>
        <a:srgbClr val="F4F3F5"/>
      </a:lt2>
      <a:accent1>
        <a:srgbClr val="0078D4"/>
      </a:accent1>
      <a:accent2>
        <a:srgbClr val="49C5B1"/>
      </a:accent2>
      <a:accent3>
        <a:srgbClr val="8661C5"/>
      </a:accent3>
      <a:accent4>
        <a:srgbClr val="2A446F"/>
      </a:accent4>
      <a:accent5>
        <a:srgbClr val="225B62"/>
      </a:accent5>
      <a:accent6>
        <a:srgbClr val="F9EBC6"/>
      </a:accent6>
      <a:hlink>
        <a:srgbClr val="0078D4"/>
      </a:hlink>
      <a:folHlink>
        <a:srgbClr val="8661C5"/>
      </a:folHlink>
    </a:clrScheme>
    <a:fontScheme name="xfest_v02">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White">
      <a:srgbClr val="FFFFFF"/>
    </a:custClr>
    <a:custClr name="Off-White">
      <a:srgbClr val="F4F3F5"/>
    </a:custClr>
    <a:custClr name="Warm Light">
      <a:srgbClr val="F9EBC6"/>
    </a:custClr>
    <a:custClr name="Rich Black">
      <a:srgbClr val="000000"/>
    </a:custClr>
    <a:custClr name="Blue">
      <a:srgbClr val="0078D4"/>
    </a:custClr>
    <a:custClr name="Teal">
      <a:srgbClr val="49C5B1"/>
    </a:custClr>
    <a:custClr name="Purple">
      <a:srgbClr val="8661C5"/>
    </a:custClr>
    <a:custClr name="Dark Blue">
      <a:srgbClr val="2A446F"/>
    </a:custClr>
    <a:custClr name="Dark Teal">
      <a:srgbClr val="225B62"/>
    </a:custClr>
    <a:custClr name="Dark Purle">
      <a:srgbClr val="463668"/>
    </a:custClr>
    <a:custClr name="Light Gradient Start">
      <a:srgbClr val="F4F3F5"/>
    </a:custClr>
    <a:custClr name="Light Gradient Blue">
      <a:srgbClr val="8CC7E7"/>
    </a:custClr>
    <a:custClr name="Light Gradient Teal">
      <a:srgbClr val="95E3D7"/>
    </a:custClr>
    <a:custClr name="Light Gradient Purple">
      <a:srgbClr val="C5B4E3"/>
    </a:custClr>
    <a:custClr name="Type Gradient Start">
      <a:srgbClr val="FFEF86"/>
    </a:custClr>
    <a:custClr name="Type Gradient Midpoint Blue">
      <a:srgbClr val="75C5A6"/>
    </a:custClr>
    <a:custClr name="Type Gradient Bright Blue">
      <a:srgbClr val="28AFE9"/>
    </a:custClr>
    <a:custClr name="Type Gradient Bright Green">
      <a:srgbClr val="1CD278"/>
    </a:custClr>
    <a:custClr name="Type Gradient Bright Magenta">
      <a:srgbClr val="E535E5"/>
    </a:custClr>
  </a:custClrLst>
  <a:extLst>
    <a:ext uri="{05A4C25C-085E-4340-85A3-A5531E510DB2}">
      <thm15:themeFamily xmlns:thm15="http://schemas.microsoft.com/office/thememl/2012/main" name="MicrosoftViva_Template_v07.potx" id="{AF30887B-360C-44A1-9C8A-F67AA642F696}" vid="{32BDEA9E-A29D-4845-9631-8E328712438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Microsoft_365_Community_Conference_16-9_template</Template>
  <TotalTime>0</TotalTime>
  <Words>4124</Words>
  <Application>Microsoft Office PowerPoint</Application>
  <PresentationFormat>Widescreen</PresentationFormat>
  <Paragraphs>400</Paragraphs>
  <Slides>42</Slides>
  <Notes>21</Notes>
  <HiddenSlides>0</HiddenSlides>
  <MMClips>1</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1_Microsoft Viva Template</vt:lpstr>
      <vt:lpstr>Corporate communications strategy playbook with Viva Amplify and SharePoint News</vt:lpstr>
      <vt:lpstr>Table of contents</vt:lpstr>
      <vt:lpstr>Challenges in the corporate communications landscape</vt:lpstr>
      <vt:lpstr>Communicators continue to face many challenges</vt:lpstr>
      <vt:lpstr>Corporate communications strategy</vt:lpstr>
      <vt:lpstr>What kind of a communicator are you?</vt:lpstr>
      <vt:lpstr> Align your communications with your business goals and priorities </vt:lpstr>
      <vt:lpstr>Leaders and employees agree that effective communication is the most critical skill to have today</vt:lpstr>
      <vt:lpstr> Streamline workflows &amp; expand reach with digital tools</vt:lpstr>
      <vt:lpstr>Simplify and streamline your communications</vt:lpstr>
      <vt:lpstr> Build a network of internal champions and influencers who can amplify your message</vt:lpstr>
      <vt:lpstr>Determining internal influencers</vt:lpstr>
      <vt:lpstr>Foster a culture of feedback and learning that helps you improve</vt:lpstr>
      <vt:lpstr>Gaps in two-way dialogue</vt:lpstr>
      <vt:lpstr> Develop a distinctive and compelling voice</vt:lpstr>
      <vt:lpstr>Why employee voices matter </vt:lpstr>
      <vt:lpstr> Collaborate with other functions to create synergies and efficiencies</vt:lpstr>
      <vt:lpstr>Leverage your comms collab network</vt:lpstr>
      <vt:lpstr>Corporate communications considerations </vt:lpstr>
      <vt:lpstr>Scenarios unlocked with Viva Amplify</vt:lpstr>
      <vt:lpstr>Microsoft Viva Amplify empowers leaders and communicators to elevate their message and energize their people by meeting employees where they are</vt:lpstr>
      <vt:lpstr>Common Viva Amplify use cases</vt:lpstr>
      <vt:lpstr>Viva Amplify: Elevate your message with centralized communications</vt:lpstr>
      <vt:lpstr>Communicate easier </vt:lpstr>
      <vt:lpstr>Communicate better </vt:lpstr>
      <vt:lpstr>Be heard</vt:lpstr>
      <vt:lpstr>Scenarios unlocked  with SharePoint News</vt:lpstr>
      <vt:lpstr>What is SharePoint News?</vt:lpstr>
      <vt:lpstr>Common SharePoint News use cases</vt:lpstr>
      <vt:lpstr>Where is News shown?</vt:lpstr>
      <vt:lpstr>What is an organization news site?</vt:lpstr>
      <vt:lpstr>News in Outlook</vt:lpstr>
      <vt:lpstr>Email-ready templates</vt:lpstr>
      <vt:lpstr>Video pages</vt:lpstr>
      <vt:lpstr>Tips and best practices for SharePoint News</vt:lpstr>
      <vt:lpstr>SharePoint News: Boost</vt:lpstr>
      <vt:lpstr>Next steps</vt:lpstr>
      <vt:lpstr>Ensure you have durable communications</vt:lpstr>
      <vt:lpstr>Think of AI as both an audience &amp; amplifier of your communications</vt:lpstr>
      <vt:lpstr>Communications demonstrate your corporate culture  </vt:lpstr>
      <vt:lpstr>Resources</vt:lpstr>
      <vt:lpstr>Microsoft Viva</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Corporate communications strategy playbook with Viva Amplify and SharePoint News</dc:title>
  <dc:subject/>
  <dc:creator/>
  <cp:keywords/>
  <dc:description/>
  <cp:revision>4</cp:revision>
  <dcterms:created xsi:type="dcterms:W3CDTF">2024-07-22T07:51:34Z</dcterms:created>
  <dcterms:modified xsi:type="dcterms:W3CDTF">2024-07-30T23:32:18Z</dcterms:modified>
</cp:coreProperties>
</file>