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8403" r:id="rId1"/>
  </p:sldMasterIdLst>
  <p:notesMasterIdLst>
    <p:notesMasterId r:id="rId21"/>
  </p:notesMasterIdLst>
  <p:handoutMasterIdLst>
    <p:handoutMasterId r:id="rId22"/>
  </p:handoutMasterIdLst>
  <p:sldIdLst>
    <p:sldId id="2147479558" r:id="rId2"/>
    <p:sldId id="258" r:id="rId3"/>
    <p:sldId id="268" r:id="rId4"/>
    <p:sldId id="260" r:id="rId5"/>
    <p:sldId id="262" r:id="rId6"/>
    <p:sldId id="269" r:id="rId7"/>
    <p:sldId id="266" r:id="rId8"/>
    <p:sldId id="263" r:id="rId9"/>
    <p:sldId id="2147483647" r:id="rId10"/>
    <p:sldId id="257" r:id="rId11"/>
    <p:sldId id="259" r:id="rId12"/>
    <p:sldId id="264" r:id="rId13"/>
    <p:sldId id="256" r:id="rId14"/>
    <p:sldId id="282" r:id="rId15"/>
    <p:sldId id="270" r:id="rId16"/>
    <p:sldId id="267" r:id="rId17"/>
    <p:sldId id="271" r:id="rId18"/>
    <p:sldId id="2147482578"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147479558"/>
          </p14:sldIdLst>
        </p14:section>
        <p14:section name="Meetings" id="{B89085DC-A177-4F59-9533-6DE7E9A585A3}">
          <p14:sldIdLst>
            <p14:sldId id="258"/>
            <p14:sldId id="268"/>
            <p14:sldId id="260"/>
            <p14:sldId id="262"/>
            <p14:sldId id="269"/>
            <p14:sldId id="266"/>
            <p14:sldId id="263"/>
            <p14:sldId id="2147483647"/>
            <p14:sldId id="257"/>
            <p14:sldId id="259"/>
            <p14:sldId id="264"/>
            <p14:sldId id="256"/>
            <p14:sldId id="282"/>
          </p14:sldIdLst>
        </p14:section>
        <p14:section name="Chat Copilot" id="{9890ACE7-D82F-491F-9D3B-60A2E2804ECF}">
          <p14:sldIdLst>
            <p14:sldId id="270"/>
            <p14:sldId id="267"/>
            <p14:sldId id="271"/>
            <p14:sldId id="2147482578"/>
            <p14:sldId id="26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AFAFA"/>
    <a:srgbClr val="F7F7FA"/>
    <a:srgbClr val="FFFFFF"/>
    <a:srgbClr val="0078D4"/>
    <a:srgbClr val="005A9F"/>
    <a:srgbClr val="C03BC4"/>
    <a:srgbClr val="9F50C5"/>
    <a:srgbClr val="9756C5"/>
    <a:srgbClr val="8E5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EE48F-38B5-4A46-9AE7-9E143424AAA9}" v="11" dt="2026-05-25T10:33:19.260"/>
    <p1510:client id="{F0B7F10F-8553-46A0-B503-BE842C8A2AFE}" v="1933" dt="2026-05-25T10:20:52.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051" autoAdjust="0"/>
  </p:normalViewPr>
  <p:slideViewPr>
    <p:cSldViewPr snapToGrid="0">
      <p:cViewPr varScale="1">
        <p:scale>
          <a:sx n="94" d="100"/>
          <a:sy n="94" d="100"/>
        </p:scale>
        <p:origin x="8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5/25/2026</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5/25/2026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walk through the new look and feel of Copilot in PowerPoint. What Microsoft did is bring the Copilot Chat interface you are used to using in the Copilot app and Edge browser into the apps for a consistent experience. As a licensed users you can still work with Copilot right in the document, but now you can also search for information across your Microsoft data and the web.</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519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63C0-8A6B-4639-1C53-A2F6D43B6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CC300-47AA-7FD2-1333-9B360A93B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EE582-F0DB-E69D-CEBB-5DB63CE4EB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FAC8D1-31D3-1287-A71E-224212AD44EE}"/>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4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BD604-AFFF-DFFF-9B16-9D1FFCFAE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FEB2F-A852-9A13-717E-D0F2C0F25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692B5-55DA-F880-74A9-698CEF8076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03566A-6586-F585-2F71-30D99201C771}"/>
              </a:ext>
            </a:extLst>
          </p:cNvPr>
          <p:cNvSpPr>
            <a:spLocks noGrp="1"/>
          </p:cNvSpPr>
          <p:nvPr>
            <p:ph type="sldNum" sz="quarter" idx="5"/>
          </p:nvPr>
        </p:nvSpPr>
        <p:spPr/>
        <p:txBody>
          <a:bodyPr/>
          <a:lstStyle/>
          <a:p>
            <a:fld id="{78E2843E-4E3F-4539-8169-3BC120CDD5F2}" type="slidenum">
              <a:rPr lang="en-US" smtClean="0"/>
              <a:t>18</a:t>
            </a:fld>
            <a:endParaRPr lang="en-US"/>
          </a:p>
        </p:txBody>
      </p:sp>
    </p:spTree>
    <p:extLst>
      <p:ext uri="{BB962C8B-B14F-4D97-AF65-F5344CB8AC3E}">
        <p14:creationId xmlns:p14="http://schemas.microsoft.com/office/powerpoint/2010/main" val="381776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C3569-7816-7FAC-5A7D-31843A978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2C28C-C270-DACF-EF2D-4C6C7ADF0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BD997-BDC2-1742-3D35-477E1D595F3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DAAAEA22-703F-28BA-CEE5-DD5891F2FB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55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1214-C227-BD02-A5A4-EAC19D176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5FBA6-D8BE-0F70-7E6E-072846A17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1CF12-6A8D-252B-2520-25AA874383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F67A5582-809F-AEAD-C357-0DDEC4053CE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11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EEAF1-0DDC-CFB5-F30D-CDAF294BF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40BAE-A650-8B9D-0BB6-FC0019B2B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ECE3F-2EC7-0CB3-AF3F-BE927EFE1C38}"/>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BF550AB-15E8-AA00-CDCC-FC0D95998E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1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0BAF-0867-4F9E-5D3A-FA352576D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B1868-3C19-7B72-B084-A58921B1D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90429-0F07-C777-0046-6D2D0266DA1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884D75EA-B812-380B-D19E-1AF95384E0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9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F135-AD53-A68B-5F84-C48E9B9A5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FD99C-54C3-5EB3-B501-64E51B890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06845-BDCB-02FE-67BA-9EE602AFD9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155683-5E3E-72D8-774C-661C62B35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89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1236-A743-6630-B5D8-00272EA34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6569B-DF66-6F4A-C14F-BF4C43A56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686D6-B75A-9CAE-E989-B2F85E00BF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773356-6380-858B-BA46-FDDB6AF8E0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8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1DC25-6C4C-8B02-1CCD-C6CE5C326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19D25-AF0B-F5A3-106C-A257C852B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BFD80-A696-DD01-6A06-6BC4931E7D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8D561E-1D08-2641-57D3-97A94D05BB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6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7C636-5C78-C7C5-4101-947763FB3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296B8-A1B8-00A2-CED3-5E8ED7C6C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1EE00-562B-C22C-649E-9F69BA49A7A0}"/>
              </a:ext>
            </a:extLst>
          </p:cNvPr>
          <p:cNvSpPr>
            <a:spLocks noGrp="1"/>
          </p:cNvSpPr>
          <p:nvPr>
            <p:ph type="body" idx="1"/>
          </p:nvPr>
        </p:nvSpPr>
        <p:spPr/>
        <p:txBody>
          <a:bodyPr/>
          <a:lstStyle/>
          <a:p>
            <a:r>
              <a:rPr lang="en-US"/>
              <a:t>Today we’re going to walk through the new look and feel of Copilot in PowerPoint. What Microsoft did is bring the Copilot Chat interface you are used to using in the Copilot app and Edge browser into the apps for a consistent experience. As a licensed users you can still work with Copilot right in the document, but now you can also search for information across your Microsoft data and the web.</a:t>
            </a:r>
          </a:p>
          <a:p>
            <a:endParaRPr lang="en-US">
              <a:cs typeface="Calibri"/>
            </a:endParaRPr>
          </a:p>
        </p:txBody>
      </p:sp>
      <p:sp>
        <p:nvSpPr>
          <p:cNvPr id="4" name="Slide Number Placeholder 3">
            <a:extLst>
              <a:ext uri="{FF2B5EF4-FFF2-40B4-BE49-F238E27FC236}">
                <a16:creationId xmlns:a16="http://schemas.microsoft.com/office/drawing/2014/main" id="{8FD812C6-352F-CDD6-2B00-D0CCC3C05F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078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4132409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076954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Blank_with Head">
    <p:spTree>
      <p:nvGrpSpPr>
        <p:cNvPr id="1" name=""/>
        <p:cNvGrpSpPr/>
        <p:nvPr/>
      </p:nvGrpSpPr>
      <p:grpSpPr>
        <a:xfrm>
          <a:off x="0" y="0"/>
          <a:ext cx="0" cy="0"/>
          <a:chOff x="0" y="0"/>
          <a:chExt cx="0" cy="0"/>
        </a:xfrm>
      </p:grpSpPr>
      <p:pic>
        <p:nvPicPr>
          <p:cNvPr id="4" name="Picture 3" descr="A blue sky with white clouds&#10;&#10;AI-generated content may be incorrect.">
            <a:extLst>
              <a:ext uri="{FF2B5EF4-FFF2-40B4-BE49-F238E27FC236}">
                <a16:creationId xmlns:a16="http://schemas.microsoft.com/office/drawing/2014/main" id="{51062AEC-F5B9-2802-2A76-AC2E6B102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934937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829050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887883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49802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a:extLst>
              <a:ext uri="{96DAC541-7B7A-43D3-8B79-37D633B846F1}">
                <asvg:svgBlip xmlns:asvg="http://schemas.microsoft.com/office/drawing/2016/SVG/main" r:embed="rId8"/>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1945892"/>
      </p:ext>
    </p:extLst>
  </p:cSld>
  <p:clrMap bg1="lt1" tx1="dk1" bg2="lt2" tx2="dk2" accent1="accent1" accent2="accent2" accent3="accent3" accent4="accent4" accent5="accent5" accent6="accent6" hlink="hlink" folHlink="folHlink"/>
  <p:sldLayoutIdLst>
    <p:sldLayoutId id="2147498404" r:id="rId1"/>
    <p:sldLayoutId id="2147498405" r:id="rId2"/>
    <p:sldLayoutId id="2147498406" r:id="rId3"/>
    <p:sldLayoutId id="2147498407" r:id="rId4"/>
    <p:sldLayoutId id="2147498408" r:id="rId5"/>
    <p:sldLayoutId id="2147498409" r:id="rId6"/>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86">
          <p15:clr>
            <a:srgbClr val="A5A5A5"/>
          </p15:clr>
        </p15:guide>
        <p15:guide id="26" pos="7496">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support.microsoft.com/office/use-microsoft-teams-intelligent-speakers-to-identify-in-room-participants-in-a-meeting-transcription-a075d6c0-30b3-44b9-b218-556a87fadc00#bkmk_setupvoiceprofile"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hyperlink" Target="https://support.microsoft.com/en-us/office/recap-in-microsoft-teams-c2e3a0fe-504f-4b2c-bf85-504938f110ef#bkmk_intelligent_meeting_recap=&amp;id0ebf=desktop" TargetMode="External"/><Relationship Id="rId3" Type="http://schemas.microsoft.com/office/2007/relationships/hdphoto" Target="../media/hdphoto1.wdp"/><Relationship Id="rId7" Type="http://schemas.openxmlformats.org/officeDocument/2006/relationships/hyperlink" Target="https://support.microsoft.com/en-us/office/listen-to-audio-recaps-of-your-meetings-04bd2828-5c4e-4132-ac86-a87b9ec28984" TargetMode="Externa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support.microsoft.com/en-us/office/interpreter-in-microsoft-teams-meetings-and-calls-c7efe2bb-535d-42ab-a5c4-d2d91619b46d" TargetMode="External"/><Relationship Id="rId5" Type="http://schemas.openxmlformats.org/officeDocument/2006/relationships/hyperlink" Target="https://support.microsoft.com/en-us/office/use-copilot-without-transcribing-or-recording-a-teams-meeting-or-call-a59cb88c-0f6b-4a20-a47a-3a1c9a818bd9" TargetMode="External"/><Relationship Id="rId4" Type="http://schemas.openxmlformats.org/officeDocument/2006/relationships/hyperlink" Target="https://support.microsoft.com/en-us/office/catch-up-on-meetings-with-microsoft-365-copilot-in-teams-0bf9dd3c-96f7-44e2-8bb8-790bedf066b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hyperlink" Target="https://support.microsoft.com/en-us/office/summarize-shared-files-in-teams-chats-29e56340-4467-413f-af64-4233204b4a61" TargetMode="External"/><Relationship Id="rId3" Type="http://schemas.microsoft.com/office/2007/relationships/hdphoto" Target="../media/hdphoto1.wdp"/><Relationship Id="rId7" Type="http://schemas.openxmlformats.org/officeDocument/2006/relationships/hyperlink" Target="https://support.microsoft.com/en-us/office/how-to-use-microsoft-365-copilot-in-teams-group-chats-2c613de4-cd26-4ae3-9e4b-6905d745d991" TargetMode="Externa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support.microsoft.com/en-us/office/how-to-use-microsoft-365-copilot-in-teams-chats-and-channels-cccccca2-9dc8-49a9-ab76-b1a8ee21486c" TargetMode="External"/><Relationship Id="rId5" Type="http://schemas.openxmlformats.org/officeDocument/2006/relationships/hyperlink" Target="https://support.microsoft.com/en-us/office/rewrite-and-adjust-your-messages-with-copilot-in-microsoft-teams-53315d9c-93be-45ab-9004-2f8205725cc7" TargetMode="External"/><Relationship Id="rId10" Type="http://schemas.openxmlformats.org/officeDocument/2006/relationships/hyperlink" Target="https://support.microsoft.com/en-us/office/get-started-with-channel-agent-for-teams-channels-b85945cf-deef-4f1e-9db1-66e1a23b6a65" TargetMode="External"/><Relationship Id="rId4" Type="http://schemas.openxmlformats.org/officeDocument/2006/relationships/hyperlink" Target="https://support.microsoft.com/en-us/office/start-a-conversation-with-microsoft-365-copilot-chat-in-teams-60c37fde-6e13-4412-8101-40bbbc711ec9" TargetMode="External"/><Relationship Id="rId9" Type="http://schemas.openxmlformats.org/officeDocument/2006/relationships/hyperlink" Target="https://support.microsoft.com/en-us/office/find-and-add-copilot-agents-to-group-chats-in-microsoft-teams-4a837195-3d75-438f-a336-840c16a74432"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support.microsoft.com/office/use-copilot-in-microsoft-teams-meetings-0bf9dd3c-96f7-44e2-8bb8-790bedf066b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support.microsoft.com/office/start-stop-and-download-live-transcripts-in-microsoft-teams-meetings-dc1a8f23-2e20-4684-885e-2152e06a4a8b"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support.microsoft.com/office/recap-in-microsoft-teams-c2e3a0fe-504f-4b2c-bf85-504938f110ef#bkmk_intelligent_meeting_recap=&amp;id0ebf=deskto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support.microsoft.com/en-us/office/listen-to-audio-recaps-of-your-meetings-04bd2828-5c4e-4132-ac86-a87b9ec28984"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38D1-E2F8-742C-4FCE-E6625635BAC6}"/>
              </a:ext>
            </a:extLst>
          </p:cNvPr>
          <p:cNvSpPr>
            <a:spLocks noGrp="1"/>
          </p:cNvSpPr>
          <p:nvPr>
            <p:ph type="title"/>
          </p:nvPr>
        </p:nvSpPr>
        <p:spPr>
          <a:xfrm>
            <a:off x="569911" y="2153504"/>
            <a:ext cx="4725989" cy="1846659"/>
          </a:xfrm>
          <a:noFill/>
        </p:spPr>
        <p:txBody>
          <a:bodyPr vert="horz" wrap="square" lIns="0" tIns="0" rIns="0" bIns="0" rtlCol="0" anchor="b" anchorCtr="0">
            <a:spAutoFit/>
          </a:bodyPr>
          <a:lstStyle/>
          <a:p>
            <a:r>
              <a:rPr lang="en-US"/>
              <a:t>Get started with</a:t>
            </a:r>
            <a:br>
              <a:rPr lang="en-US"/>
            </a:br>
            <a:r>
              <a:rPr lang="en-US"/>
              <a:t>Microsoft 365 Copilot in Teams</a:t>
            </a:r>
          </a:p>
        </p:txBody>
      </p:sp>
      <p:sp>
        <p:nvSpPr>
          <p:cNvPr id="3" name="Text Placeholder 2">
            <a:extLst>
              <a:ext uri="{FF2B5EF4-FFF2-40B4-BE49-F238E27FC236}">
                <a16:creationId xmlns:a16="http://schemas.microsoft.com/office/drawing/2014/main" id="{FB675955-75EF-5B59-305B-5BE53E326926}"/>
              </a:ext>
            </a:extLst>
          </p:cNvPr>
          <p:cNvSpPr>
            <a:spLocks noGrp="1"/>
          </p:cNvSpPr>
          <p:nvPr>
            <p:ph type="body" sz="quarter" idx="12"/>
          </p:nvPr>
        </p:nvSpPr>
        <p:spPr>
          <a:xfrm>
            <a:off x="582041" y="4215827"/>
            <a:ext cx="5409183" cy="492443"/>
          </a:xfrm>
          <a:noFill/>
        </p:spPr>
        <p:txBody>
          <a:bodyPr vert="horz" wrap="square" lIns="0" tIns="0" rIns="0" bIns="0" rtlCol="0">
            <a:spAutoFit/>
          </a:bodyPr>
          <a:lstStyle/>
          <a:p>
            <a:r>
              <a:rPr lang="en-US"/>
              <a:t>Practical examples and how-</a:t>
            </a:r>
            <a:r>
              <a:rPr lang="en-US" err="1"/>
              <a:t>tos</a:t>
            </a:r>
            <a:r>
              <a:rPr lang="en-US"/>
              <a:t> for licensed Microsoft 365 Copilot users</a:t>
            </a:r>
          </a:p>
        </p:txBody>
      </p:sp>
      <p:sp>
        <p:nvSpPr>
          <p:cNvPr id="6" name="TextBox 5">
            <a:extLst>
              <a:ext uri="{FF2B5EF4-FFF2-40B4-BE49-F238E27FC236}">
                <a16:creationId xmlns:a16="http://schemas.microsoft.com/office/drawing/2014/main" id="{F1DC9133-73EF-A678-223B-4200EE0C6A43}"/>
              </a:ext>
            </a:extLst>
          </p:cNvPr>
          <p:cNvSpPr txBox="1"/>
          <p:nvPr/>
        </p:nvSpPr>
        <p:spPr>
          <a:xfrm>
            <a:off x="582041" y="5208063"/>
            <a:ext cx="6096000" cy="646331"/>
          </a:xfrm>
          <a:prstGeom prst="rect">
            <a:avLst/>
          </a:prstGeom>
          <a:noFill/>
        </p:spPr>
        <p:txBody>
          <a:bodyPr wrap="square" lIns="0" tIns="0" rIns="0" bIns="0">
            <a:spAutoFit/>
          </a:bodyPr>
          <a:lstStyle/>
          <a:p>
            <a:pPr defTabSz="914367">
              <a:spcAft>
                <a:spcPts val="1800"/>
              </a:spcAft>
              <a:defRPr/>
            </a:pPr>
            <a:r>
              <a:rPr lang="en-US" sz="1400" i="1" dirty="0"/>
              <a:t>Note: Product user interface shown is current as of May 18, 2026 and is subject to change. Features, functionality, and visual elements may vary over time. Copilot in Teams requires a Microsoft 365 Copilot license.</a:t>
            </a:r>
            <a:endParaRPr lang="en-US" sz="1400" dirty="0"/>
          </a:p>
        </p:txBody>
      </p:sp>
      <p:sp>
        <p:nvSpPr>
          <p:cNvPr id="4" name="Text Placeholder 3">
            <a:extLst>
              <a:ext uri="{FF2B5EF4-FFF2-40B4-BE49-F238E27FC236}">
                <a16:creationId xmlns:a16="http://schemas.microsoft.com/office/drawing/2014/main" id="{1E71139D-2842-E8E8-3EC0-3352A15159A0}"/>
              </a:ext>
            </a:extLst>
          </p:cNvPr>
          <p:cNvSpPr>
            <a:spLocks noGrp="1"/>
          </p:cNvSpPr>
          <p:nvPr>
            <p:ph type="body" sz="quarter" idx="13"/>
          </p:nvPr>
        </p:nvSpPr>
        <p:spPr>
          <a:xfrm>
            <a:off x="582042" y="6446520"/>
            <a:ext cx="1645920" cy="153888"/>
          </a:xfrm>
        </p:spPr>
        <p:txBody>
          <a:bodyPr/>
          <a:lstStyle/>
          <a:p>
            <a:pPr lvl="0"/>
            <a:r>
              <a:rPr lang="en-US" noProof="0"/>
              <a:t>May 2026</a:t>
            </a:r>
          </a:p>
        </p:txBody>
      </p:sp>
    </p:spTree>
    <p:extLst>
      <p:ext uri="{BB962C8B-B14F-4D97-AF65-F5344CB8AC3E}">
        <p14:creationId xmlns:p14="http://schemas.microsoft.com/office/powerpoint/2010/main" val="15163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592BB-A70F-19CD-11EC-FC5A8007BD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B90DE8-0A10-11B4-9EC0-C285D96ED094}"/>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550151"/>
            <a:ext cx="11013862" cy="4354333"/>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6" name="Rectangle: Rounded Corners 5">
            <a:extLst>
              <a:ext uri="{FF2B5EF4-FFF2-40B4-BE49-F238E27FC236}">
                <a16:creationId xmlns:a16="http://schemas.microsoft.com/office/drawing/2014/main" id="{396D08E4-31A7-9233-816C-B8CD968CFF99}"/>
              </a:ext>
              <a:ext uri="{C183D7F6-B498-43B3-948B-1728B52AA6E4}">
                <adec:decorative xmlns:adec="http://schemas.microsoft.com/office/drawing/2017/decorative" val="1"/>
              </a:ext>
            </a:extLst>
          </p:cNvPr>
          <p:cNvSpPr>
            <a:spLocks/>
          </p:cNvSpPr>
          <p:nvPr/>
        </p:nvSpPr>
        <p:spPr bwMode="auto">
          <a:xfrm>
            <a:off x="680509" y="1641590"/>
            <a:ext cx="5415491" cy="4171453"/>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3" name="Title 2">
            <a:extLst>
              <a:ext uri="{FF2B5EF4-FFF2-40B4-BE49-F238E27FC236}">
                <a16:creationId xmlns:a16="http://schemas.microsoft.com/office/drawing/2014/main" id="{92F0F8A3-50B8-82AF-04AF-147CD25D0CA4}"/>
              </a:ext>
            </a:extLst>
          </p:cNvPr>
          <p:cNvSpPr>
            <a:spLocks noGrp="1"/>
          </p:cNvSpPr>
          <p:nvPr>
            <p:ph type="title"/>
          </p:nvPr>
        </p:nvSpPr>
        <p:spPr>
          <a:xfrm>
            <a:off x="588261" y="585216"/>
            <a:ext cx="11011601" cy="861774"/>
          </a:xfrm>
        </p:spPr>
        <p:txBody>
          <a:bodyPr/>
          <a:lstStyle/>
          <a:p>
            <a:r>
              <a:rPr lang="en-US" sz="2800"/>
              <a:t>Settings to enable Copilot in a meeting – Allow Copilot and Facilitator</a:t>
            </a:r>
          </a:p>
        </p:txBody>
      </p:sp>
      <p:graphicFrame>
        <p:nvGraphicFramePr>
          <p:cNvPr id="22" name="Table 21">
            <a:extLst>
              <a:ext uri="{FF2B5EF4-FFF2-40B4-BE49-F238E27FC236}">
                <a16:creationId xmlns:a16="http://schemas.microsoft.com/office/drawing/2014/main" id="{860A1DF1-98EF-BE47-19F2-D241BE41D92E}"/>
              </a:ext>
            </a:extLst>
          </p:cNvPr>
          <p:cNvGraphicFramePr>
            <a:graphicFrameLocks noGrp="1"/>
          </p:cNvGraphicFramePr>
          <p:nvPr>
            <p:extLst>
              <p:ext uri="{D42A27DB-BD31-4B8C-83A1-F6EECF244321}">
                <p14:modId xmlns:p14="http://schemas.microsoft.com/office/powerpoint/2010/main" val="1242699537"/>
              </p:ext>
            </p:extLst>
          </p:nvPr>
        </p:nvGraphicFramePr>
        <p:xfrm>
          <a:off x="680508" y="1641590"/>
          <a:ext cx="5415492" cy="4171454"/>
        </p:xfrm>
        <a:graphic>
          <a:graphicData uri="http://schemas.openxmlformats.org/drawingml/2006/table">
            <a:tbl>
              <a:tblPr firstRow="1" firstCol="1" bandRow="1">
                <a:tableStyleId>{5C22544A-7EE6-4342-B048-85BDC9FD1C3A}</a:tableStyleId>
              </a:tblPr>
              <a:tblGrid>
                <a:gridCol w="2164291">
                  <a:extLst>
                    <a:ext uri="{9D8B030D-6E8A-4147-A177-3AD203B41FA5}">
                      <a16:colId xmlns:a16="http://schemas.microsoft.com/office/drawing/2014/main" val="3968982220"/>
                    </a:ext>
                  </a:extLst>
                </a:gridCol>
                <a:gridCol w="1790700">
                  <a:extLst>
                    <a:ext uri="{9D8B030D-6E8A-4147-A177-3AD203B41FA5}">
                      <a16:colId xmlns:a16="http://schemas.microsoft.com/office/drawing/2014/main" val="1309387359"/>
                    </a:ext>
                  </a:extLst>
                </a:gridCol>
                <a:gridCol w="1460501">
                  <a:extLst>
                    <a:ext uri="{9D8B030D-6E8A-4147-A177-3AD203B41FA5}">
                      <a16:colId xmlns:a16="http://schemas.microsoft.com/office/drawing/2014/main" val="2868375018"/>
                    </a:ext>
                  </a:extLst>
                </a:gridCol>
              </a:tblGrid>
              <a:tr h="690448">
                <a:tc>
                  <a:txBody>
                    <a:bodyPr/>
                    <a:lstStyle/>
                    <a:p>
                      <a:r>
                        <a:rPr lang="en-US" sz="1400" b="1" kern="1200">
                          <a:gradFill>
                            <a:gsLst>
                              <a:gs pos="50000">
                                <a:srgbClr val="8661C5"/>
                              </a:gs>
                              <a:gs pos="0">
                                <a:srgbClr val="0078D4"/>
                              </a:gs>
                              <a:gs pos="100000">
                                <a:srgbClr val="C73ECC"/>
                              </a:gs>
                            </a:gsLst>
                            <a:lin ang="2700000" scaled="1"/>
                          </a:gradFill>
                          <a:latin typeface="+mj-lt"/>
                          <a:ea typeface="+mn-ea"/>
                          <a:cs typeface="+mn-cs"/>
                        </a:rPr>
                        <a:t>“Allow Copilot” </a:t>
                      </a:r>
                      <a:br>
                        <a:rPr lang="en-US" sz="1400" b="1" kern="1200">
                          <a:gradFill>
                            <a:gsLst>
                              <a:gs pos="50000">
                                <a:srgbClr val="8661C5"/>
                              </a:gs>
                              <a:gs pos="0">
                                <a:srgbClr val="0078D4"/>
                              </a:gs>
                              <a:gs pos="100000">
                                <a:srgbClr val="C73ECC"/>
                              </a:gs>
                            </a:gsLst>
                            <a:lin ang="2700000" scaled="1"/>
                          </a:gradFill>
                          <a:latin typeface="+mj-lt"/>
                          <a:ea typeface="+mn-ea"/>
                          <a:cs typeface="+mn-cs"/>
                        </a:rPr>
                      </a:br>
                      <a:r>
                        <a:rPr lang="en-US" sz="1400" b="1" kern="1200">
                          <a:gradFill>
                            <a:gsLst>
                              <a:gs pos="50000">
                                <a:srgbClr val="8661C5"/>
                              </a:gs>
                              <a:gs pos="0">
                                <a:srgbClr val="0078D4"/>
                              </a:gs>
                              <a:gs pos="100000">
                                <a:srgbClr val="C73ECC"/>
                              </a:gs>
                            </a:gsLst>
                            <a:lin ang="2700000" scaled="1"/>
                          </a:gradFill>
                          <a:latin typeface="+mj-lt"/>
                          <a:ea typeface="+mn-ea"/>
                          <a:cs typeface="+mn-cs"/>
                        </a:rPr>
                        <a:t>meeting option value  </a:t>
                      </a:r>
                    </a:p>
                  </a:txBody>
                  <a:tcPr marT="91440" marB="9144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kern="1200">
                          <a:gradFill>
                            <a:gsLst>
                              <a:gs pos="50000">
                                <a:srgbClr val="8661C5"/>
                              </a:gs>
                              <a:gs pos="0">
                                <a:srgbClr val="0078D4"/>
                              </a:gs>
                              <a:gs pos="100000">
                                <a:srgbClr val="C73ECC"/>
                              </a:gs>
                            </a:gsLst>
                            <a:lin ang="2700000" scaled="1"/>
                          </a:gradFill>
                          <a:latin typeface="+mj-lt"/>
                          <a:ea typeface="+mn-ea"/>
                          <a:cs typeface="+mn-cs"/>
                        </a:rPr>
                        <a:t>Clicking </a:t>
                      </a:r>
                      <a:br>
                        <a:rPr lang="en-US" sz="1400" b="1" kern="1200">
                          <a:gradFill>
                            <a:gsLst>
                              <a:gs pos="50000">
                                <a:srgbClr val="8661C5"/>
                              </a:gs>
                              <a:gs pos="0">
                                <a:srgbClr val="0078D4"/>
                              </a:gs>
                              <a:gs pos="100000">
                                <a:srgbClr val="C73ECC"/>
                              </a:gs>
                            </a:gsLst>
                            <a:lin ang="2700000" scaled="1"/>
                          </a:gradFill>
                          <a:latin typeface="+mj-lt"/>
                          <a:ea typeface="+mn-ea"/>
                          <a:cs typeface="+mn-cs"/>
                        </a:rPr>
                      </a:br>
                      <a:r>
                        <a:rPr lang="en-US" sz="1400" b="1" kern="1200">
                          <a:gradFill>
                            <a:gsLst>
                              <a:gs pos="50000">
                                <a:srgbClr val="8661C5"/>
                              </a:gs>
                              <a:gs pos="0">
                                <a:srgbClr val="0078D4"/>
                              </a:gs>
                              <a:gs pos="100000">
                                <a:srgbClr val="C73ECC"/>
                              </a:gs>
                            </a:gsLst>
                            <a:lin ang="2700000" scaled="1"/>
                          </a:gradFill>
                          <a:latin typeface="+mj-lt"/>
                          <a:ea typeface="+mn-ea"/>
                          <a:cs typeface="+mn-cs"/>
                        </a:rPr>
                        <a:t>on Copilot </a:t>
                      </a:r>
                    </a:p>
                  </a:txBody>
                  <a:tcPr marT="91440" marB="9144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200">
                          <a:gradFill>
                            <a:gsLst>
                              <a:gs pos="50000">
                                <a:srgbClr val="8661C5"/>
                              </a:gs>
                              <a:gs pos="0">
                                <a:srgbClr val="0078D4"/>
                              </a:gs>
                              <a:gs pos="100000">
                                <a:srgbClr val="C73ECC"/>
                              </a:gs>
                            </a:gsLst>
                            <a:lin ang="2700000" scaled="1"/>
                          </a:gradFill>
                          <a:latin typeface="+mj-lt"/>
                          <a:ea typeface="+mn-ea"/>
                          <a:cs typeface="+mn-cs"/>
                        </a:rPr>
                        <a:t>User notification</a:t>
                      </a:r>
                    </a:p>
                  </a:txBody>
                  <a:tcPr marT="91440" marB="9144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551687"/>
                  </a:ext>
                </a:extLst>
              </a:tr>
              <a:tr h="1294589">
                <a:tc>
                  <a:txBody>
                    <a:bodyPr/>
                    <a:lstStyle/>
                    <a:p>
                      <a:r>
                        <a:rPr lang="en-US" sz="1200" b="0" kern="1200">
                          <a:solidFill>
                            <a:schemeClr val="tx1"/>
                          </a:solidFill>
                          <a:effectLst/>
                          <a:latin typeface="+mn-lt"/>
                          <a:ea typeface="+mn-ea"/>
                          <a:cs typeface="+mn-cs"/>
                        </a:rPr>
                        <a:t>Only during the meeting</a:t>
                      </a:r>
                      <a:endParaRPr lang="en-US" sz="1200" b="0">
                        <a:solidFill>
                          <a:schemeClr val="tx1"/>
                        </a:solidFill>
                        <a:latin typeface="+mn-lt"/>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a:solidFill>
                            <a:schemeClr val="tx1"/>
                          </a:solidFill>
                          <a:effectLst/>
                          <a:latin typeface="+mn-lt"/>
                          <a:ea typeface="+mn-ea"/>
                          <a:cs typeface="+mn-cs"/>
                        </a:rPr>
                        <a:t>Starts STT processing for Copilot. STT and Copilot content is not saved after the </a:t>
                      </a:r>
                      <a:r>
                        <a:rPr lang="en-US" sz="1200" b="0" u="none" kern="1200">
                          <a:solidFill>
                            <a:schemeClr val="tx1"/>
                          </a:solidFill>
                          <a:effectLst/>
                          <a:latin typeface="+mn-lt"/>
                          <a:ea typeface="+mn-ea"/>
                          <a:cs typeface="+mn-cs"/>
                        </a:rPr>
                        <a:t>meeting</a:t>
                      </a:r>
                      <a:r>
                        <a:rPr lang="en-US" sz="1200" b="0" u="none" kern="1200" baseline="30000">
                          <a:solidFill>
                            <a:schemeClr val="tx1"/>
                          </a:solidFill>
                          <a:effectLst/>
                          <a:latin typeface="+mn-lt"/>
                          <a:ea typeface="+mn-ea"/>
                          <a:cs typeface="+mn-cs"/>
                        </a:rPr>
                        <a:t>1</a:t>
                      </a:r>
                      <a:r>
                        <a:rPr lang="en-US" sz="1200" b="0" u="none" kern="1200">
                          <a:solidFill>
                            <a:schemeClr val="tx1"/>
                          </a:solidFill>
                          <a:effectLst/>
                          <a:latin typeface="+mn-lt"/>
                          <a:ea typeface="+mn-ea"/>
                          <a:cs typeface="+mn-cs"/>
                        </a:rPr>
                        <a:t>.</a:t>
                      </a:r>
                      <a:endParaRPr lang="en-US" sz="1200" b="0" u="none" baseline="30000">
                        <a:solidFill>
                          <a:schemeClr val="tx1"/>
                        </a:solidFill>
                        <a:latin typeface="+mn-lt"/>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a:solidFill>
                            <a:schemeClr val="tx1"/>
                          </a:solidFill>
                          <a:effectLst/>
                          <a:latin typeface="+mn-lt"/>
                          <a:ea typeface="+mn-ea"/>
                          <a:cs typeface="+mn-cs"/>
                        </a:rPr>
                        <a:t>Informs users that Copilot and audio processing have been started.</a:t>
                      </a:r>
                      <a:endParaRPr lang="en-US" sz="1200" b="0">
                        <a:solidFill>
                          <a:schemeClr val="tx1"/>
                        </a:solidFill>
                        <a:latin typeface="+mn-lt"/>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419809"/>
                  </a:ext>
                </a:extLst>
              </a:tr>
              <a:tr h="1294589">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During and after the meeting</a:t>
                      </a: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a:solidFill>
                            <a:schemeClr val="tx1"/>
                          </a:solidFill>
                          <a:effectLst/>
                          <a:latin typeface="+mn-lt"/>
                          <a:ea typeface="+mn-ea"/>
                          <a:cs typeface="+mn-cs"/>
                        </a:rPr>
                        <a:t>Clicking on Copilot prompts the user to start a transcript. A saved transcript is required for Copilot </a:t>
                      </a:r>
                      <a:br>
                        <a:rPr lang="en-US" sz="1200" b="0" kern="1200">
                          <a:solidFill>
                            <a:schemeClr val="tx1"/>
                          </a:solidFill>
                          <a:effectLst/>
                          <a:latin typeface="+mn-lt"/>
                          <a:ea typeface="+mn-ea"/>
                          <a:cs typeface="+mn-cs"/>
                        </a:rPr>
                      </a:br>
                      <a:r>
                        <a:rPr lang="en-US" sz="1200" b="0" kern="1200">
                          <a:solidFill>
                            <a:schemeClr val="tx1"/>
                          </a:solidFill>
                          <a:effectLst/>
                          <a:latin typeface="+mn-lt"/>
                          <a:ea typeface="+mn-ea"/>
                          <a:cs typeface="+mn-cs"/>
                        </a:rPr>
                        <a:t>to work.</a:t>
                      </a:r>
                      <a:endParaRPr lang="en-US" sz="1200" b="0" baseline="30000">
                        <a:solidFill>
                          <a:schemeClr val="tx1"/>
                        </a:solidFill>
                        <a:latin typeface="+mn-lt"/>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a:solidFill>
                            <a:schemeClr val="tx1"/>
                          </a:solidFill>
                          <a:effectLst/>
                          <a:latin typeface="+mn-lt"/>
                          <a:ea typeface="+mn-ea"/>
                          <a:cs typeface="+mn-cs"/>
                        </a:rPr>
                        <a:t>Informs users that transcript has been started.</a:t>
                      </a:r>
                      <a:endParaRPr lang="en-US" sz="1200" b="0">
                        <a:solidFill>
                          <a:schemeClr val="tx1"/>
                        </a:solidFill>
                        <a:latin typeface="+mn-lt"/>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809710"/>
                  </a:ext>
                </a:extLst>
              </a:tr>
              <a:tr h="891828">
                <a:tc>
                  <a:txBody>
                    <a:bodyPr/>
                    <a:lstStyle/>
                    <a:p>
                      <a:r>
                        <a:rPr lang="en-US" sz="1200" b="0" kern="1200">
                          <a:solidFill>
                            <a:schemeClr val="tx1"/>
                          </a:solidFill>
                          <a:effectLst/>
                          <a:latin typeface="+mn-lt"/>
                          <a:ea typeface="+mn-ea"/>
                          <a:cs typeface="+mn-cs"/>
                        </a:rPr>
                        <a:t>Off</a:t>
                      </a:r>
                      <a:r>
                        <a:rPr lang="en-US" sz="1200" b="0" kern="1200" baseline="30000">
                          <a:solidFill>
                            <a:schemeClr val="tx1"/>
                          </a:solidFill>
                          <a:effectLst/>
                          <a:latin typeface="+mn-lt"/>
                          <a:ea typeface="+mn-ea"/>
                          <a:cs typeface="+mn-cs"/>
                        </a:rPr>
                        <a:t>2</a:t>
                      </a:r>
                      <a:endParaRPr lang="en-US" sz="1200" b="0" baseline="30000">
                        <a:solidFill>
                          <a:schemeClr val="tx1"/>
                        </a:solidFill>
                        <a:latin typeface="+mn-lt"/>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a:solidFill>
                            <a:schemeClr val="tx1"/>
                          </a:solidFill>
                          <a:effectLst/>
                          <a:latin typeface="+mn-lt"/>
                          <a:ea typeface="+mn-ea"/>
                          <a:cs typeface="+mn-cs"/>
                        </a:rPr>
                        <a:t>Copilot can’t be selected. Recording and Transcription can’t be started.</a:t>
                      </a:r>
                      <a:endParaRPr lang="en-US" sz="1200" b="0" baseline="30000">
                        <a:solidFill>
                          <a:schemeClr val="tx1"/>
                        </a:solidFill>
                        <a:latin typeface="+mn-lt"/>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latin typeface="+mn-lt"/>
                        </a:rPr>
                        <a:t>N/A</a:t>
                      </a: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0037116"/>
                  </a:ext>
                </a:extLst>
              </a:tr>
            </a:tbl>
          </a:graphicData>
        </a:graphic>
      </p:graphicFrame>
      <p:grpSp>
        <p:nvGrpSpPr>
          <p:cNvPr id="2" name="Group 1" descr="Microsoft Teams “Meeting options” under “Copilot and other AI,” with a red outline highlighting “Allow Copilot and Facilitator,” the dropdown set to “During and after the meeting,” and the “Facilitator” toggle.">
            <a:extLst>
              <a:ext uri="{FF2B5EF4-FFF2-40B4-BE49-F238E27FC236}">
                <a16:creationId xmlns:a16="http://schemas.microsoft.com/office/drawing/2014/main" id="{85D4BAF6-3DBD-6EB8-77F5-F949E740041D}"/>
              </a:ext>
            </a:extLst>
          </p:cNvPr>
          <p:cNvGrpSpPr/>
          <p:nvPr/>
        </p:nvGrpSpPr>
        <p:grpSpPr>
          <a:xfrm>
            <a:off x="6187440" y="1641590"/>
            <a:ext cx="5324051" cy="4171454"/>
            <a:chOff x="6187440" y="1641590"/>
            <a:chExt cx="5324051" cy="4171454"/>
          </a:xfrm>
        </p:grpSpPr>
        <p:pic>
          <p:nvPicPr>
            <p:cNvPr id="7" name="Picture 6">
              <a:extLst>
                <a:ext uri="{FF2B5EF4-FFF2-40B4-BE49-F238E27FC236}">
                  <a16:creationId xmlns:a16="http://schemas.microsoft.com/office/drawing/2014/main" id="{7489D5A9-A97E-9787-95F3-065A4137B7F9}"/>
                </a:ext>
              </a:extLst>
            </p:cNvPr>
            <p:cNvPicPr>
              <a:picLocks noChangeAspect="1"/>
            </p:cNvPicPr>
            <p:nvPr/>
          </p:nvPicPr>
          <p:blipFill rotWithShape="1">
            <a:blip r:embed="rId5"/>
            <a:srcRect l="1653" r="1653"/>
            <a:stretch>
              <a:fillRect/>
            </a:stretch>
          </p:blipFill>
          <p:spPr>
            <a:xfrm>
              <a:off x="6187440" y="1641590"/>
              <a:ext cx="5324051" cy="4171454"/>
            </a:xfrm>
            <a:prstGeom prst="roundRect">
              <a:avLst>
                <a:gd name="adj" fmla="val 2427"/>
              </a:avLst>
            </a:prstGeom>
          </p:spPr>
        </p:pic>
        <p:sp>
          <p:nvSpPr>
            <p:cNvPr id="9" name="Rectangle: Rounded Corners 8">
              <a:extLst>
                <a:ext uri="{FF2B5EF4-FFF2-40B4-BE49-F238E27FC236}">
                  <a16:creationId xmlns:a16="http://schemas.microsoft.com/office/drawing/2014/main" id="{E46EB7ED-503A-0AAB-0D81-01A8D8848873}"/>
                </a:ext>
              </a:extLst>
            </p:cNvPr>
            <p:cNvSpPr/>
            <p:nvPr/>
          </p:nvSpPr>
          <p:spPr bwMode="auto">
            <a:xfrm>
              <a:off x="7721600" y="3206750"/>
              <a:ext cx="3727450" cy="1054100"/>
            </a:xfrm>
            <a:prstGeom prst="roundRect">
              <a:avLst>
                <a:gd name="adj" fmla="val 6202"/>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4" name="TextBox 13">
            <a:extLst>
              <a:ext uri="{FF2B5EF4-FFF2-40B4-BE49-F238E27FC236}">
                <a16:creationId xmlns:a16="http://schemas.microsoft.com/office/drawing/2014/main" id="{3E9FEEA6-B4D8-7A41-A048-13E9C2C6548B}"/>
              </a:ext>
            </a:extLst>
          </p:cNvPr>
          <p:cNvSpPr txBox="1"/>
          <p:nvPr/>
        </p:nvSpPr>
        <p:spPr>
          <a:xfrm>
            <a:off x="589069" y="6075189"/>
            <a:ext cx="11013862" cy="323165"/>
          </a:xfrm>
          <a:prstGeom prst="rect">
            <a:avLst/>
          </a:prstGeom>
          <a:noFill/>
        </p:spPr>
        <p:txBody>
          <a:bodyPr wrap="square" lIns="0" tIns="0" rIns="0" bIns="0">
            <a:spAutoFit/>
          </a:bodyPr>
          <a:lstStyle/>
          <a:p>
            <a:pPr marL="0" marR="0">
              <a:spcBef>
                <a:spcPts val="600"/>
              </a:spcBef>
            </a:pPr>
            <a:r>
              <a:rPr lang="en-US" sz="800" kern="100" baseline="30000">
                <a:effectLst/>
                <a:ea typeface="Aptos" panose="020B0004020202020204" pitchFamily="34" charset="0"/>
                <a:cs typeface="Arial" panose="020B0604020202020204" pitchFamily="34" charset="0"/>
              </a:rPr>
              <a:t>1</a:t>
            </a:r>
            <a:r>
              <a:rPr lang="en-US" sz="800" kern="100">
                <a:effectLst/>
                <a:ea typeface="Aptos" panose="020B0004020202020204" pitchFamily="34" charset="0"/>
                <a:cs typeface="Arial" panose="020B0604020202020204" pitchFamily="34" charset="0"/>
              </a:rPr>
              <a:t>Please note that a saved transcript can still be started by any user with permission to transcribe through the Recording and Transcript options.</a:t>
            </a:r>
          </a:p>
          <a:p>
            <a:pPr>
              <a:spcBef>
                <a:spcPts val="600"/>
              </a:spcBef>
            </a:pPr>
            <a:r>
              <a:rPr lang="en-US" sz="800" kern="100" baseline="30000">
                <a:effectLst/>
                <a:ea typeface="Aptos" panose="020B0004020202020204" pitchFamily="34" charset="0"/>
                <a:cs typeface="Arial" panose="020B0604020202020204" pitchFamily="34" charset="0"/>
              </a:rPr>
              <a:t>2</a:t>
            </a:r>
            <a:r>
              <a:rPr lang="en-US" sz="800" kern="100">
                <a:effectLst/>
                <a:ea typeface="Aptos" panose="020B0004020202020204" pitchFamily="34" charset="0"/>
                <a:cs typeface="Arial" panose="020B0604020202020204" pitchFamily="34" charset="0"/>
              </a:rPr>
              <a:t>Turning off Copilot also disables Recording and Transcription. This is because any saved recording and transcript would be accessible to Copilot outside the meeting.</a:t>
            </a:r>
          </a:p>
        </p:txBody>
      </p:sp>
      <p:sp>
        <p:nvSpPr>
          <p:cNvPr id="17" name="TextBox 16">
            <a:extLst>
              <a:ext uri="{FF2B5EF4-FFF2-40B4-BE49-F238E27FC236}">
                <a16:creationId xmlns:a16="http://schemas.microsoft.com/office/drawing/2014/main" id="{AE9FA8A4-3DC4-042A-D6B8-95C4B0BC38A3}"/>
              </a:ext>
            </a:extLst>
          </p:cNvPr>
          <p:cNvSpPr txBox="1"/>
          <p:nvPr/>
        </p:nvSpPr>
        <p:spPr>
          <a:xfrm>
            <a:off x="589069" y="6398354"/>
            <a:ext cx="11015662" cy="167546"/>
          </a:xfrm>
          <a:prstGeom prst="rect">
            <a:avLst/>
          </a:prstGeom>
          <a:noFill/>
        </p:spPr>
        <p:txBody>
          <a:bodyPr wrap="square" lIns="0" tIns="0" rIns="0" bIns="0" anchor="b">
            <a:spAutoFit/>
          </a:bodyPr>
          <a:lstStyle/>
          <a:p>
            <a:pPr marR="0" defTabSz="914367">
              <a:lnSpc>
                <a:spcPts val="1500"/>
              </a:lnSpc>
              <a:spcAft>
                <a:spcPts val="1800"/>
              </a:spcAft>
              <a:buNone/>
              <a:defRPr/>
            </a:pPr>
            <a:r>
              <a:rPr lang="en-US" sz="800" i="1"/>
              <a:t>Note: “UI shown as of May 18, 2026. Product features and visuals may change.”</a:t>
            </a:r>
          </a:p>
        </p:txBody>
      </p:sp>
    </p:spTree>
    <p:extLst>
      <p:ext uri="{BB962C8B-B14F-4D97-AF65-F5344CB8AC3E}">
        <p14:creationId xmlns:p14="http://schemas.microsoft.com/office/powerpoint/2010/main" val="41626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7DF1-D9FA-359B-1255-DCEDB93014A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CE1AA64-F5C9-4571-C5F6-9D8A137EE907}"/>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9" y="292100"/>
            <a:ext cx="11011694" cy="6270625"/>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Rectangle: Rounded Corners 11">
            <a:extLst>
              <a:ext uri="{FF2B5EF4-FFF2-40B4-BE49-F238E27FC236}">
                <a16:creationId xmlns:a16="http://schemas.microsoft.com/office/drawing/2014/main" id="{4E7A3947-6F44-77E9-DF8A-60F4A1228944}"/>
              </a:ext>
              <a:ext uri="{C183D7F6-B498-43B3-948B-1728B52AA6E4}">
                <adec:decorative xmlns:adec="http://schemas.microsoft.com/office/drawing/2017/decorative" val="1"/>
              </a:ext>
            </a:extLst>
          </p:cNvPr>
          <p:cNvSpPr>
            <a:spLocks/>
          </p:cNvSpPr>
          <p:nvPr/>
        </p:nvSpPr>
        <p:spPr bwMode="auto">
          <a:xfrm>
            <a:off x="725330" y="429259"/>
            <a:ext cx="3963512" cy="5996305"/>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24" name="Rectangle: Rounded Corners 23">
            <a:extLst>
              <a:ext uri="{FF2B5EF4-FFF2-40B4-BE49-F238E27FC236}">
                <a16:creationId xmlns:a16="http://schemas.microsoft.com/office/drawing/2014/main" id="{C080CCD9-46D9-5061-8A5E-C11A3BACDD0A}"/>
              </a:ext>
              <a:ext uri="{C183D7F6-B498-43B3-948B-1728B52AA6E4}">
                <adec:decorative xmlns:adec="http://schemas.microsoft.com/office/drawing/2017/decorative" val="1"/>
              </a:ext>
            </a:extLst>
          </p:cNvPr>
          <p:cNvSpPr/>
          <p:nvPr/>
        </p:nvSpPr>
        <p:spPr bwMode="auto">
          <a:xfrm>
            <a:off x="862490" y="3121947"/>
            <a:ext cx="640080" cy="45720"/>
          </a:xfrm>
          <a:prstGeom prst="roundRect">
            <a:avLst>
              <a:gd name="adj" fmla="val 50000"/>
            </a:avLst>
          </a:prstGeom>
          <a:gradFill flip="none" rotWithShape="1">
            <a:gsLst>
              <a:gs pos="35000">
                <a:srgbClr val="0078D4"/>
              </a:gs>
              <a:gs pos="100000">
                <a:srgbClr val="C03BC4"/>
              </a:gs>
            </a:gsLst>
            <a:lin ang="0" scaled="1"/>
            <a:tileRect/>
          </a:gradFill>
          <a:effectLst/>
        </p:spPr>
        <p:txBody>
          <a:bodyPr vert="horz" wrap="square" lIns="0" tIns="0" rIns="0" bIns="0" rtlCol="0" anchor="ctr" anchorCtr="0">
            <a:normAutofit fontScale="25000" lnSpcReduction="20000"/>
          </a:bodyPr>
          <a:lstStyle/>
          <a:p>
            <a:pPr defTabSz="932742">
              <a:spcBef>
                <a:spcPct val="20000"/>
              </a:spcBef>
              <a:buSzPct val="90000"/>
            </a:pPr>
            <a:endParaRPr lang="en-IN" sz="1200" b="1" err="1">
              <a:solidFill>
                <a:srgbClr val="FFFFFF"/>
              </a:solidFill>
              <a:latin typeface="Segoe UI Semibold" panose="020B0502040204020203" pitchFamily="34" charset="0"/>
              <a:cs typeface="Segoe UI Semibold" panose="020B0502040204020203" pitchFamily="34" charset="0"/>
            </a:endParaRPr>
          </a:p>
        </p:txBody>
      </p:sp>
      <p:sp>
        <p:nvSpPr>
          <p:cNvPr id="20" name="Title 1">
            <a:extLst>
              <a:ext uri="{FF2B5EF4-FFF2-40B4-BE49-F238E27FC236}">
                <a16:creationId xmlns:a16="http://schemas.microsoft.com/office/drawing/2014/main" id="{CC2964A5-9994-BEE6-F10E-963EA150DE5E}"/>
              </a:ext>
            </a:extLst>
          </p:cNvPr>
          <p:cNvSpPr txBox="1">
            <a:spLocks noGrp="1"/>
          </p:cNvSpPr>
          <p:nvPr>
            <p:ph type="title" idx="4294967295"/>
          </p:nvPr>
        </p:nvSpPr>
        <p:spPr>
          <a:xfrm>
            <a:off x="862490" y="662716"/>
            <a:ext cx="3688957"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w="3175">
                  <a:noFill/>
                </a:ln>
                <a:solidFill>
                  <a:schemeClr val="tx1"/>
                </a:solidFill>
                <a:effectLst/>
                <a:uLnTx/>
                <a:uFillTx/>
                <a:latin typeface="+mj-lt"/>
                <a:ea typeface="+mn-ea"/>
                <a:cs typeface="Segoe UI Semibold" panose="020B0502040204020203" pitchFamily="34" charset="0"/>
              </a:rPr>
              <a:t>Scenario #1: I want to use Copilot during and after the meeting </a:t>
            </a:r>
          </a:p>
        </p:txBody>
      </p:sp>
      <p:sp>
        <p:nvSpPr>
          <p:cNvPr id="21" name="TextBox 20">
            <a:extLst>
              <a:ext uri="{FF2B5EF4-FFF2-40B4-BE49-F238E27FC236}">
                <a16:creationId xmlns:a16="http://schemas.microsoft.com/office/drawing/2014/main" id="{0FED3B94-9EB8-98B5-00F3-49CD83597C85}"/>
              </a:ext>
            </a:extLst>
          </p:cNvPr>
          <p:cNvSpPr txBox="1"/>
          <p:nvPr/>
        </p:nvSpPr>
        <p:spPr>
          <a:xfrm>
            <a:off x="862491" y="3318574"/>
            <a:ext cx="3689192" cy="3016210"/>
          </a:xfrm>
          <a:prstGeom prst="rect">
            <a:avLst/>
          </a:prstGeom>
          <a:noFill/>
        </p:spPr>
        <p:txBody>
          <a:bodyPr wrap="square" lIns="0" tIns="0" rIns="0" bIns="0" rtlCol="0">
            <a:spAutoFit/>
          </a:bodyPr>
          <a:lstStyle/>
          <a:p>
            <a:r>
              <a:rPr lang="en-US" sz="1400"/>
              <a:t>To recap a meeting using AI, we recommend turning on recording to capture visual information shared during the meeting and give participants a holistic, interactive recap experience. If you opt not to record the meeting, you will still need to turn on the transcript. Transcription lets you revisit and verify Copilot-generated content when it’s most convenient, including Copilot notes and your previous conversation with Copilot. It also enables you to continue asking questions after the meeting is over. It’s easy to set up your meeting to record and transcribe automatically as soon as it starts.</a:t>
            </a:r>
          </a:p>
        </p:txBody>
      </p:sp>
      <p:sp>
        <p:nvSpPr>
          <p:cNvPr id="8" name="Text Placeholder 3">
            <a:extLst>
              <a:ext uri="{FF2B5EF4-FFF2-40B4-BE49-F238E27FC236}">
                <a16:creationId xmlns:a16="http://schemas.microsoft.com/office/drawing/2014/main" id="{A51327C8-16C6-4717-F452-09823967D6BE}"/>
              </a:ext>
            </a:extLst>
          </p:cNvPr>
          <p:cNvSpPr txBox="1">
            <a:spLocks/>
          </p:cNvSpPr>
          <p:nvPr/>
        </p:nvSpPr>
        <p:spPr>
          <a:xfrm>
            <a:off x="4826001" y="858811"/>
            <a:ext cx="6636701" cy="830997"/>
          </a:xfrm>
          <a:prstGeom prst="rect">
            <a:avLst/>
          </a:prstGeom>
        </p:spPr>
        <p:txBody>
          <a:bodyPr wrap="square"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600"/>
              </a:spcBef>
              <a:buSzPct val="100000"/>
              <a:buNone/>
            </a:pPr>
            <a:r>
              <a:rPr lang="en-US">
                <a:gradFill>
                  <a:gsLst>
                    <a:gs pos="50000">
                      <a:srgbClr val="8661C5"/>
                    </a:gs>
                    <a:gs pos="0">
                      <a:srgbClr val="0078D4"/>
                    </a:gs>
                    <a:gs pos="100000">
                      <a:srgbClr val="C73ECC"/>
                    </a:gs>
                  </a:gsLst>
                  <a:lin ang="2700000" scaled="1"/>
                </a:gradFill>
                <a:latin typeface="+mj-lt"/>
                <a:cs typeface="+mn-cs"/>
              </a:rPr>
              <a:t>Before the meeting:</a:t>
            </a:r>
          </a:p>
          <a:p>
            <a:pPr marL="304800" lvl="1" indent="-177800">
              <a:spcBef>
                <a:spcPts val="600"/>
              </a:spcBef>
              <a:buSzPct val="100000"/>
            </a:pPr>
            <a:r>
              <a:rPr lang="en-US" kern="100">
                <a:ea typeface="Aptos" panose="020B0004020202020204" pitchFamily="34" charset="0"/>
                <a:cs typeface="Arial" panose="020B0604020202020204" pitchFamily="34" charset="0"/>
              </a:rPr>
              <a:t>Turn on “Record and transcribe automatically” </a:t>
            </a:r>
          </a:p>
          <a:p>
            <a:pPr marL="304800" lvl="1" indent="-177800">
              <a:spcBef>
                <a:spcPts val="600"/>
              </a:spcBef>
              <a:buSzPct val="100000"/>
            </a:pPr>
            <a:r>
              <a:rPr lang="en-US" kern="100">
                <a:ea typeface="Aptos" panose="020B0004020202020204" pitchFamily="34" charset="0"/>
                <a:cs typeface="Arial" panose="020B0604020202020204" pitchFamily="34" charset="0"/>
              </a:rPr>
              <a:t>Set the “Allow Copilot” meeting option to “During and after the meeting”</a:t>
            </a:r>
          </a:p>
        </p:txBody>
      </p:sp>
      <p:sp>
        <p:nvSpPr>
          <p:cNvPr id="11" name="Text Placeholder 3">
            <a:extLst>
              <a:ext uri="{FF2B5EF4-FFF2-40B4-BE49-F238E27FC236}">
                <a16:creationId xmlns:a16="http://schemas.microsoft.com/office/drawing/2014/main" id="{563D20BA-9772-A298-60C9-710297974941}"/>
              </a:ext>
            </a:extLst>
          </p:cNvPr>
          <p:cNvSpPr txBox="1">
            <a:spLocks/>
          </p:cNvSpPr>
          <p:nvPr/>
        </p:nvSpPr>
        <p:spPr>
          <a:xfrm>
            <a:off x="4826001" y="2088582"/>
            <a:ext cx="6636701" cy="1046440"/>
          </a:xfrm>
          <a:prstGeom prst="rect">
            <a:avLst/>
          </a:prstGeom>
        </p:spPr>
        <p:txBody>
          <a:bodyPr wrap="square"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SzPct val="100000"/>
              <a:buNone/>
            </a:pPr>
            <a:r>
              <a:rPr lang="en-US">
                <a:gradFill>
                  <a:gsLst>
                    <a:gs pos="50000">
                      <a:srgbClr val="8661C5"/>
                    </a:gs>
                    <a:gs pos="0">
                      <a:srgbClr val="0078D4"/>
                    </a:gs>
                    <a:gs pos="100000">
                      <a:srgbClr val="C73ECC"/>
                    </a:gs>
                  </a:gsLst>
                  <a:lin ang="2700000" scaled="1"/>
                </a:gradFill>
                <a:latin typeface="+mj-lt"/>
                <a:cs typeface="+mn-cs"/>
              </a:rPr>
              <a:t>During the meeting:</a:t>
            </a:r>
          </a:p>
          <a:p>
            <a:pPr marL="304800" lvl="1" indent="-177800">
              <a:spcBef>
                <a:spcPts val="600"/>
              </a:spcBef>
              <a:buSzPct val="100000"/>
            </a:pPr>
            <a:r>
              <a:rPr lang="en-US" kern="100">
                <a:cs typeface="Arial" panose="020B0604020202020204" pitchFamily="34" charset="0"/>
              </a:rPr>
              <a:t>You will get a notification that the transcript has been started. A red dot will appear on the top of your meeting window.</a:t>
            </a:r>
          </a:p>
          <a:p>
            <a:pPr marL="304800" lvl="1" indent="-177800">
              <a:spcBef>
                <a:spcPts val="600"/>
              </a:spcBef>
              <a:buSzPct val="100000"/>
            </a:pPr>
            <a:r>
              <a:rPr lang="en-US" kern="100">
                <a:cs typeface="Arial" panose="020B0604020202020204" pitchFamily="34" charset="0"/>
              </a:rPr>
              <a:t>If transcript isn’t started, it can easily be started by clicking on the Copilot icon.</a:t>
            </a:r>
          </a:p>
        </p:txBody>
      </p:sp>
      <p:sp>
        <p:nvSpPr>
          <p:cNvPr id="9" name="Text Placeholder 3">
            <a:extLst>
              <a:ext uri="{FF2B5EF4-FFF2-40B4-BE49-F238E27FC236}">
                <a16:creationId xmlns:a16="http://schemas.microsoft.com/office/drawing/2014/main" id="{317B8441-1165-82B4-57F0-D1A2B05C286B}"/>
              </a:ext>
            </a:extLst>
          </p:cNvPr>
          <p:cNvSpPr txBox="1">
            <a:spLocks/>
          </p:cNvSpPr>
          <p:nvPr/>
        </p:nvSpPr>
        <p:spPr>
          <a:xfrm>
            <a:off x="4826001" y="3533797"/>
            <a:ext cx="6636701" cy="2492990"/>
          </a:xfrm>
          <a:prstGeom prst="rect">
            <a:avLst/>
          </a:prstGeom>
        </p:spPr>
        <p:txBody>
          <a:bodyPr wrap="square"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SzPct val="100000"/>
              <a:buNone/>
            </a:pPr>
            <a:r>
              <a:rPr lang="en-US">
                <a:gradFill>
                  <a:gsLst>
                    <a:gs pos="50000">
                      <a:srgbClr val="8661C5"/>
                    </a:gs>
                    <a:gs pos="0">
                      <a:srgbClr val="0078D4"/>
                    </a:gs>
                    <a:gs pos="100000">
                      <a:srgbClr val="C73ECC"/>
                    </a:gs>
                  </a:gsLst>
                  <a:lin ang="2700000" scaled="1"/>
                </a:gradFill>
                <a:latin typeface="+mj-lt"/>
                <a:cs typeface="+mn-cs"/>
              </a:rPr>
              <a:t>After the meeting:</a:t>
            </a:r>
          </a:p>
          <a:p>
            <a:pPr marL="304800" lvl="1" indent="-177800">
              <a:spcBef>
                <a:spcPts val="600"/>
              </a:spcBef>
              <a:buSzPct val="100000"/>
            </a:pPr>
            <a:r>
              <a:rPr lang="en-US" kern="100">
                <a:cs typeface="Arial" panose="020B0604020202020204" pitchFamily="34" charset="0"/>
              </a:rPr>
              <a:t>After the meeting, you can ask Copilot questions about the meeting in the meeting chat if a transcript exists for your meeting. In recurring meetings, a transcript needs to exist for the most recent occurrence of the meeting.</a:t>
            </a:r>
          </a:p>
          <a:p>
            <a:pPr marL="304800" lvl="1" indent="-177800">
              <a:spcBef>
                <a:spcPts val="600"/>
              </a:spcBef>
              <a:buSzPct val="100000"/>
            </a:pPr>
            <a:r>
              <a:rPr lang="en-US" kern="100">
                <a:cs typeface="Arial" panose="020B0604020202020204" pitchFamily="34" charset="0"/>
              </a:rPr>
              <a:t>Go to the </a:t>
            </a:r>
            <a:r>
              <a:rPr lang="en-US" kern="100">
                <a:latin typeface="+mj-lt"/>
                <a:cs typeface="Arial" panose="020B0604020202020204" pitchFamily="34" charset="0"/>
              </a:rPr>
              <a:t>Recap</a:t>
            </a:r>
            <a:r>
              <a:rPr lang="en-US" kern="100">
                <a:cs typeface="Arial" panose="020B0604020202020204" pitchFamily="34" charset="0"/>
              </a:rPr>
              <a:t> tab to view Copilot Notes, the recording, transcript, and </a:t>
            </a:r>
            <a:br>
              <a:rPr lang="en-US" kern="100">
                <a:cs typeface="Arial" panose="020B0604020202020204" pitchFamily="34" charset="0"/>
              </a:rPr>
            </a:br>
            <a:r>
              <a:rPr lang="en-US" kern="100">
                <a:cs typeface="Arial" panose="020B0604020202020204" pitchFamily="34" charset="0"/>
              </a:rPr>
              <a:t>more. You can continue chatting with Copilot on </a:t>
            </a:r>
            <a:r>
              <a:rPr lang="en-US" kern="100">
                <a:latin typeface="+mj-lt"/>
                <a:cs typeface="Arial" panose="020B0604020202020204" pitchFamily="34" charset="0"/>
              </a:rPr>
              <a:t>Recap</a:t>
            </a:r>
            <a:r>
              <a:rPr lang="en-US" kern="100">
                <a:cs typeface="Arial" panose="020B0604020202020204" pitchFamily="34" charset="0"/>
              </a:rPr>
              <a:t> as long as the transcript is saved.</a:t>
            </a:r>
          </a:p>
          <a:p>
            <a:pPr marL="304800" lvl="1" indent="-177800">
              <a:spcBef>
                <a:spcPts val="600"/>
              </a:spcBef>
              <a:buSzPct val="100000"/>
            </a:pPr>
            <a:r>
              <a:rPr lang="en-US" kern="100">
                <a:cs typeface="Arial" panose="020B0604020202020204" pitchFamily="34" charset="0"/>
              </a:rPr>
              <a:t>Organizers can view a detailed attendance report on the </a:t>
            </a:r>
            <a:br>
              <a:rPr lang="en-US" kern="100">
                <a:cs typeface="Arial" panose="020B0604020202020204" pitchFamily="34" charset="0"/>
              </a:rPr>
            </a:br>
            <a:r>
              <a:rPr lang="en-US" kern="100">
                <a:cs typeface="Arial" panose="020B0604020202020204" pitchFamily="34" charset="0"/>
              </a:rPr>
              <a:t>“Attendance Report” tab.</a:t>
            </a:r>
          </a:p>
          <a:p>
            <a:pPr marL="304800" lvl="1" indent="-177800">
              <a:spcBef>
                <a:spcPts val="600"/>
              </a:spcBef>
              <a:buSzPct val="100000"/>
            </a:pPr>
            <a:r>
              <a:rPr lang="en-US" kern="100">
                <a:cs typeface="Arial" panose="020B0604020202020204" pitchFamily="34" charset="0"/>
              </a:rPr>
              <a:t>You can also use the M365 Copilot chat to ask about your meeting.</a:t>
            </a:r>
          </a:p>
        </p:txBody>
      </p:sp>
    </p:spTree>
    <p:extLst>
      <p:ext uri="{BB962C8B-B14F-4D97-AF65-F5344CB8AC3E}">
        <p14:creationId xmlns:p14="http://schemas.microsoft.com/office/powerpoint/2010/main" val="11025152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2AAF-A8A1-6BB4-03F6-9C309B53161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B2DB7CE-7536-4724-2285-55381993FA71}"/>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9" y="292100"/>
            <a:ext cx="11011694" cy="6270625"/>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Rectangle: Rounded Corners 11">
            <a:extLst>
              <a:ext uri="{FF2B5EF4-FFF2-40B4-BE49-F238E27FC236}">
                <a16:creationId xmlns:a16="http://schemas.microsoft.com/office/drawing/2014/main" id="{2BBEE35C-1E82-7FF8-35CD-9A5843611E12}"/>
              </a:ext>
              <a:ext uri="{C183D7F6-B498-43B3-948B-1728B52AA6E4}">
                <adec:decorative xmlns:adec="http://schemas.microsoft.com/office/drawing/2017/decorative" val="1"/>
              </a:ext>
            </a:extLst>
          </p:cNvPr>
          <p:cNvSpPr>
            <a:spLocks/>
          </p:cNvSpPr>
          <p:nvPr/>
        </p:nvSpPr>
        <p:spPr bwMode="auto">
          <a:xfrm>
            <a:off x="725330" y="429259"/>
            <a:ext cx="3963512" cy="5996305"/>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14" name="Rectangle: Rounded Corners 13">
            <a:extLst>
              <a:ext uri="{FF2B5EF4-FFF2-40B4-BE49-F238E27FC236}">
                <a16:creationId xmlns:a16="http://schemas.microsoft.com/office/drawing/2014/main" id="{B0B225D9-39C4-70A5-6095-640015CE3A72}"/>
              </a:ext>
              <a:ext uri="{C183D7F6-B498-43B3-948B-1728B52AA6E4}">
                <adec:decorative xmlns:adec="http://schemas.microsoft.com/office/drawing/2017/decorative" val="1"/>
              </a:ext>
            </a:extLst>
          </p:cNvPr>
          <p:cNvSpPr/>
          <p:nvPr/>
        </p:nvSpPr>
        <p:spPr bwMode="auto">
          <a:xfrm>
            <a:off x="862490" y="3121947"/>
            <a:ext cx="640080" cy="45720"/>
          </a:xfrm>
          <a:prstGeom prst="roundRect">
            <a:avLst>
              <a:gd name="adj" fmla="val 50000"/>
            </a:avLst>
          </a:prstGeom>
          <a:gradFill flip="none" rotWithShape="1">
            <a:gsLst>
              <a:gs pos="35000">
                <a:srgbClr val="0078D4"/>
              </a:gs>
              <a:gs pos="100000">
                <a:srgbClr val="C03BC4"/>
              </a:gs>
            </a:gsLst>
            <a:lin ang="0" scaled="1"/>
            <a:tileRect/>
          </a:gradFill>
          <a:effectLst/>
        </p:spPr>
        <p:txBody>
          <a:bodyPr vert="horz" wrap="square" lIns="0" tIns="0" rIns="0" bIns="0" rtlCol="0" anchor="ctr" anchorCtr="0">
            <a:normAutofit fontScale="25000" lnSpcReduction="20000"/>
          </a:bodyPr>
          <a:lstStyle/>
          <a:p>
            <a:pPr defTabSz="932742">
              <a:spcBef>
                <a:spcPct val="20000"/>
              </a:spcBef>
              <a:buSzPct val="90000"/>
            </a:pPr>
            <a:endParaRPr lang="en-IN" sz="1200" b="1" err="1">
              <a:solidFill>
                <a:srgbClr val="FFFFFF"/>
              </a:solidFill>
              <a:latin typeface="Segoe UI Semibold" panose="020B0502040204020203" pitchFamily="34" charset="0"/>
              <a:cs typeface="Segoe UI Semibold" panose="020B0502040204020203" pitchFamily="34" charset="0"/>
            </a:endParaRPr>
          </a:p>
        </p:txBody>
      </p:sp>
      <p:sp>
        <p:nvSpPr>
          <p:cNvPr id="2" name="Title 1">
            <a:extLst>
              <a:ext uri="{FF2B5EF4-FFF2-40B4-BE49-F238E27FC236}">
                <a16:creationId xmlns:a16="http://schemas.microsoft.com/office/drawing/2014/main" id="{A0CBCD19-7957-EBE6-D8C0-EC5A54585CF2}"/>
              </a:ext>
            </a:extLst>
          </p:cNvPr>
          <p:cNvSpPr>
            <a:spLocks noGrp="1"/>
          </p:cNvSpPr>
          <p:nvPr>
            <p:ph type="title"/>
          </p:nvPr>
        </p:nvSpPr>
        <p:spPr>
          <a:xfrm>
            <a:off x="862490" y="662716"/>
            <a:ext cx="3688957" cy="2308324"/>
          </a:xfrm>
        </p:spPr>
        <p:txBody>
          <a:bodyPr>
            <a:spAutoFit/>
          </a:bodyPr>
          <a:lstStyle/>
          <a:p>
            <a:r>
              <a:rPr lang="en-US" sz="3000"/>
              <a:t>Scenario #2: I want to use Copilot during my meeting without keeping anything afterward</a:t>
            </a:r>
          </a:p>
        </p:txBody>
      </p:sp>
      <p:sp>
        <p:nvSpPr>
          <p:cNvPr id="6" name="TextBox 5">
            <a:extLst>
              <a:ext uri="{FF2B5EF4-FFF2-40B4-BE49-F238E27FC236}">
                <a16:creationId xmlns:a16="http://schemas.microsoft.com/office/drawing/2014/main" id="{B04073B5-6898-6119-E0E7-7707FD1D1352}"/>
              </a:ext>
            </a:extLst>
          </p:cNvPr>
          <p:cNvSpPr txBox="1"/>
          <p:nvPr/>
        </p:nvSpPr>
        <p:spPr>
          <a:xfrm>
            <a:off x="862491" y="3318574"/>
            <a:ext cx="3689192" cy="2708434"/>
          </a:xfrm>
          <a:prstGeom prst="rect">
            <a:avLst/>
          </a:prstGeom>
          <a:noFill/>
        </p:spPr>
        <p:txBody>
          <a:bodyPr wrap="square" lIns="0" tIns="0" rIns="0" bIns="0" rtlCol="0">
            <a:spAutoFit/>
          </a:bodyPr>
          <a:lstStyle/>
          <a:p>
            <a:r>
              <a:rPr lang="en-US" sz="1600"/>
              <a:t>For meetings where confidential or sensitive content is discussed, or for tenants that don’t allow transcription, Copilot can be used “Only during the meeting”. When this setting is used, no Copilot history or STT processing will be saved, and recap artifacts such as AI Notes will not be generated. To prevent all participants from recording or transcribing, use the “Who can record and transcribe” option.</a:t>
            </a:r>
          </a:p>
        </p:txBody>
      </p:sp>
      <p:sp>
        <p:nvSpPr>
          <p:cNvPr id="8" name="Text Placeholder 3">
            <a:extLst>
              <a:ext uri="{FF2B5EF4-FFF2-40B4-BE49-F238E27FC236}">
                <a16:creationId xmlns:a16="http://schemas.microsoft.com/office/drawing/2014/main" id="{3ECF7ACD-FBB0-EEEC-F9E1-D09706A0F2DC}"/>
              </a:ext>
            </a:extLst>
          </p:cNvPr>
          <p:cNvSpPr txBox="1">
            <a:spLocks/>
          </p:cNvSpPr>
          <p:nvPr/>
        </p:nvSpPr>
        <p:spPr>
          <a:xfrm>
            <a:off x="4826001" y="858811"/>
            <a:ext cx="6636701" cy="1554272"/>
          </a:xfrm>
          <a:prstGeom prst="rect">
            <a:avLst/>
          </a:prstGeom>
        </p:spPr>
        <p:txBody>
          <a:bodyPr wrap="square"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600"/>
              </a:spcBef>
              <a:buSzPct val="100000"/>
              <a:buNone/>
            </a:pPr>
            <a:r>
              <a:rPr lang="en-US">
                <a:gradFill>
                  <a:gsLst>
                    <a:gs pos="50000">
                      <a:srgbClr val="8661C5"/>
                    </a:gs>
                    <a:gs pos="0">
                      <a:srgbClr val="0078D4"/>
                    </a:gs>
                    <a:gs pos="100000">
                      <a:srgbClr val="C73ECC"/>
                    </a:gs>
                  </a:gsLst>
                  <a:lin ang="2700000" scaled="1"/>
                </a:gradFill>
                <a:latin typeface="+mj-lt"/>
                <a:cs typeface="+mn-cs"/>
              </a:rPr>
              <a:t>Before the meeting:</a:t>
            </a:r>
          </a:p>
          <a:p>
            <a:pPr marL="304800" lvl="1" indent="-177800">
              <a:spcBef>
                <a:spcPts val="600"/>
              </a:spcBef>
              <a:buSzPct val="100000"/>
            </a:pPr>
            <a:r>
              <a:rPr lang="en-US" kern="100">
                <a:ea typeface="Aptos" panose="020B0004020202020204" pitchFamily="34" charset="0"/>
                <a:cs typeface="Arial" panose="020B0604020202020204" pitchFamily="34" charset="0"/>
              </a:rPr>
              <a:t>Set “Allow Copilot” to “Only during the meeting”</a:t>
            </a:r>
          </a:p>
          <a:p>
            <a:pPr marL="304800" lvl="1" indent="-177800">
              <a:spcBef>
                <a:spcPts val="600"/>
              </a:spcBef>
              <a:buSzPct val="100000"/>
            </a:pPr>
            <a:r>
              <a:rPr lang="en-US" kern="100">
                <a:ea typeface="Aptos" panose="020B0004020202020204" pitchFamily="34" charset="0"/>
                <a:cs typeface="Arial" panose="020B0604020202020204" pitchFamily="34" charset="0"/>
              </a:rPr>
              <a:t>Set “Who can record and transcribe” to no one. This will prevent all participants from starting any transcript or recording.</a:t>
            </a:r>
          </a:p>
          <a:p>
            <a:pPr marL="304800" lvl="1" indent="-177800">
              <a:spcBef>
                <a:spcPts val="600"/>
              </a:spcBef>
              <a:buSzPct val="100000"/>
            </a:pPr>
            <a:r>
              <a:rPr lang="en-US" kern="100">
                <a:ea typeface="Aptos" panose="020B0004020202020204" pitchFamily="34" charset="0"/>
                <a:cs typeface="Arial" panose="020B0604020202020204" pitchFamily="34" charset="0"/>
              </a:rPr>
              <a:t>Set “Restrict copying or forwarding of meeting content” to “On” to prevent any chats from being saved after the meeting.</a:t>
            </a:r>
          </a:p>
        </p:txBody>
      </p:sp>
      <p:sp>
        <p:nvSpPr>
          <p:cNvPr id="9" name="Text Placeholder 3">
            <a:extLst>
              <a:ext uri="{FF2B5EF4-FFF2-40B4-BE49-F238E27FC236}">
                <a16:creationId xmlns:a16="http://schemas.microsoft.com/office/drawing/2014/main" id="{EA346CD7-4D70-DE19-6A90-89B3A996680B}"/>
              </a:ext>
            </a:extLst>
          </p:cNvPr>
          <p:cNvSpPr txBox="1">
            <a:spLocks/>
          </p:cNvSpPr>
          <p:nvPr/>
        </p:nvSpPr>
        <p:spPr>
          <a:xfrm>
            <a:off x="4826001" y="2670197"/>
            <a:ext cx="6636701" cy="1184940"/>
          </a:xfrm>
          <a:prstGeom prst="rect">
            <a:avLst/>
          </a:prstGeom>
        </p:spPr>
        <p:txBody>
          <a:bodyPr wrap="square"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SzPct val="100000"/>
              <a:buNone/>
            </a:pPr>
            <a:r>
              <a:rPr lang="en-US">
                <a:gradFill>
                  <a:gsLst>
                    <a:gs pos="50000">
                      <a:srgbClr val="8661C5"/>
                    </a:gs>
                    <a:gs pos="0">
                      <a:srgbClr val="0078D4"/>
                    </a:gs>
                    <a:gs pos="100000">
                      <a:srgbClr val="C73ECC"/>
                    </a:gs>
                  </a:gsLst>
                  <a:lin ang="2700000" scaled="1"/>
                </a:gradFill>
                <a:latin typeface="+mj-lt"/>
                <a:cs typeface="+mn-cs"/>
              </a:rPr>
              <a:t>During the meeting:</a:t>
            </a:r>
          </a:p>
          <a:p>
            <a:pPr marL="304800" lvl="1" indent="-177800">
              <a:spcBef>
                <a:spcPts val="600"/>
              </a:spcBef>
              <a:buSzPct val="100000"/>
            </a:pPr>
            <a:r>
              <a:rPr lang="en-US" kern="100">
                <a:cs typeface="Arial" panose="020B0604020202020204" pitchFamily="34" charset="0"/>
              </a:rPr>
              <a:t>Copilot will only start its temporary speech-to-text capture when a participant clicks on the Copilot icon. Ensure that someone clicks on Copilot as soon as the meeting starts to ensure that it can answer questions about the entire meeting. Once it starts, all users will get a notification that Copilot has been started.</a:t>
            </a:r>
          </a:p>
        </p:txBody>
      </p:sp>
    </p:spTree>
    <p:extLst>
      <p:ext uri="{BB962C8B-B14F-4D97-AF65-F5344CB8AC3E}">
        <p14:creationId xmlns:p14="http://schemas.microsoft.com/office/powerpoint/2010/main" val="30631922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080C-C4AC-7AEF-4EBA-66559D66CB9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2D4EBD1-062C-42B6-2CF8-B1CBD66A5B6F}"/>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9" y="292100"/>
            <a:ext cx="11011694" cy="6270625"/>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Rectangle: Rounded Corners 11">
            <a:extLst>
              <a:ext uri="{FF2B5EF4-FFF2-40B4-BE49-F238E27FC236}">
                <a16:creationId xmlns:a16="http://schemas.microsoft.com/office/drawing/2014/main" id="{7B2EE204-672A-567B-B2D4-C441C77B381A}"/>
              </a:ext>
              <a:ext uri="{C183D7F6-B498-43B3-948B-1728B52AA6E4}">
                <adec:decorative xmlns:adec="http://schemas.microsoft.com/office/drawing/2017/decorative" val="1"/>
              </a:ext>
            </a:extLst>
          </p:cNvPr>
          <p:cNvSpPr>
            <a:spLocks/>
          </p:cNvSpPr>
          <p:nvPr/>
        </p:nvSpPr>
        <p:spPr bwMode="auto">
          <a:xfrm>
            <a:off x="725330" y="429259"/>
            <a:ext cx="3963512" cy="5996305"/>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24" name="Rectangle: Rounded Corners 23">
            <a:extLst>
              <a:ext uri="{FF2B5EF4-FFF2-40B4-BE49-F238E27FC236}">
                <a16:creationId xmlns:a16="http://schemas.microsoft.com/office/drawing/2014/main" id="{8C889843-82C2-50A0-3806-EB5723F7B381}"/>
              </a:ext>
              <a:ext uri="{C183D7F6-B498-43B3-948B-1728B52AA6E4}">
                <adec:decorative xmlns:adec="http://schemas.microsoft.com/office/drawing/2017/decorative" val="1"/>
              </a:ext>
            </a:extLst>
          </p:cNvPr>
          <p:cNvSpPr/>
          <p:nvPr/>
        </p:nvSpPr>
        <p:spPr bwMode="auto">
          <a:xfrm>
            <a:off x="862490" y="3121947"/>
            <a:ext cx="640080" cy="45720"/>
          </a:xfrm>
          <a:prstGeom prst="roundRect">
            <a:avLst>
              <a:gd name="adj" fmla="val 50000"/>
            </a:avLst>
          </a:prstGeom>
          <a:gradFill flip="none" rotWithShape="1">
            <a:gsLst>
              <a:gs pos="35000">
                <a:srgbClr val="0078D4"/>
              </a:gs>
              <a:gs pos="100000">
                <a:srgbClr val="C03BC4"/>
              </a:gs>
            </a:gsLst>
            <a:lin ang="0" scaled="1"/>
            <a:tileRect/>
          </a:gradFill>
          <a:effectLst/>
        </p:spPr>
        <p:txBody>
          <a:bodyPr vert="horz" wrap="square" lIns="0" tIns="0" rIns="0" bIns="0" rtlCol="0" anchor="ctr" anchorCtr="0">
            <a:normAutofit fontScale="25000" lnSpcReduction="20000"/>
          </a:bodyPr>
          <a:lstStyle/>
          <a:p>
            <a:pPr defTabSz="932742">
              <a:spcBef>
                <a:spcPct val="20000"/>
              </a:spcBef>
              <a:buSzPct val="90000"/>
            </a:pPr>
            <a:endParaRPr lang="en-IN" sz="1200" b="1" err="1">
              <a:solidFill>
                <a:srgbClr val="FFFFFF"/>
              </a:solidFill>
              <a:latin typeface="Segoe UI Semibold" panose="020B0502040204020203" pitchFamily="34" charset="0"/>
              <a:cs typeface="Segoe UI Semibold" panose="020B0502040204020203" pitchFamily="34" charset="0"/>
            </a:endParaRPr>
          </a:p>
        </p:txBody>
      </p:sp>
      <p:sp>
        <p:nvSpPr>
          <p:cNvPr id="20" name="Title 1">
            <a:extLst>
              <a:ext uri="{FF2B5EF4-FFF2-40B4-BE49-F238E27FC236}">
                <a16:creationId xmlns:a16="http://schemas.microsoft.com/office/drawing/2014/main" id="{8E6B4DDE-F007-821B-C269-07CE18C277FA}"/>
              </a:ext>
            </a:extLst>
          </p:cNvPr>
          <p:cNvSpPr txBox="1">
            <a:spLocks noGrp="1"/>
          </p:cNvSpPr>
          <p:nvPr>
            <p:ph type="title" idx="4294967295"/>
          </p:nvPr>
        </p:nvSpPr>
        <p:spPr>
          <a:xfrm>
            <a:off x="862490" y="662716"/>
            <a:ext cx="3688957" cy="23083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w="3175">
                  <a:noFill/>
                </a:ln>
                <a:solidFill>
                  <a:schemeClr val="tx1"/>
                </a:solidFill>
                <a:effectLst/>
                <a:uLnTx/>
                <a:uFillTx/>
                <a:latin typeface="+mj-lt"/>
                <a:ea typeface="+mn-ea"/>
                <a:cs typeface="Segoe UI Semibold" panose="020B0502040204020203" pitchFamily="34" charset="0"/>
              </a:rPr>
              <a:t>Scenario #3: I want Copilot to recognize me when I am speaking in a Teams meeting room</a:t>
            </a:r>
          </a:p>
        </p:txBody>
      </p:sp>
      <p:sp>
        <p:nvSpPr>
          <p:cNvPr id="21" name="TextBox 20">
            <a:extLst>
              <a:ext uri="{FF2B5EF4-FFF2-40B4-BE49-F238E27FC236}">
                <a16:creationId xmlns:a16="http://schemas.microsoft.com/office/drawing/2014/main" id="{9BC05CBD-FBAF-3C8B-9E10-8D2E99B63517}"/>
              </a:ext>
            </a:extLst>
          </p:cNvPr>
          <p:cNvSpPr txBox="1"/>
          <p:nvPr/>
        </p:nvSpPr>
        <p:spPr>
          <a:xfrm>
            <a:off x="862491" y="3318574"/>
            <a:ext cx="3689192" cy="2215991"/>
          </a:xfrm>
          <a:prstGeom prst="rect">
            <a:avLst/>
          </a:prstGeom>
          <a:noFill/>
        </p:spPr>
        <p:txBody>
          <a:bodyPr wrap="square" lIns="0" tIns="0" rIns="0" bIns="0" rtlCol="0">
            <a:spAutoFit/>
          </a:bodyPr>
          <a:lstStyle/>
          <a:p>
            <a:r>
              <a:rPr lang="en-US" sz="1600"/>
              <a:t>As a participant in a Teams meeting room, you will want to ensure that you are identifiable in Copilot’s responses and the transcript. You can set up a Voice Profile so that you are represented in the transcript when you are speaking in a meeting room. Additionally, you’ll want to verify that Copilot has been started for everyone.</a:t>
            </a:r>
          </a:p>
        </p:txBody>
      </p:sp>
      <p:sp>
        <p:nvSpPr>
          <p:cNvPr id="8" name="Text Placeholder 3">
            <a:extLst>
              <a:ext uri="{FF2B5EF4-FFF2-40B4-BE49-F238E27FC236}">
                <a16:creationId xmlns:a16="http://schemas.microsoft.com/office/drawing/2014/main" id="{93649595-0E71-045C-A5BC-8CBE55E75ECC}"/>
              </a:ext>
            </a:extLst>
          </p:cNvPr>
          <p:cNvSpPr txBox="1">
            <a:spLocks/>
          </p:cNvSpPr>
          <p:nvPr/>
        </p:nvSpPr>
        <p:spPr>
          <a:xfrm>
            <a:off x="4826001" y="858811"/>
            <a:ext cx="6636701" cy="1361911"/>
          </a:xfrm>
          <a:prstGeom prst="rect">
            <a:avLst/>
          </a:prstGeom>
        </p:spPr>
        <p:txBody>
          <a:bodyPr wrap="square"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600"/>
              </a:spcBef>
              <a:buSzPct val="100000"/>
              <a:buNone/>
            </a:pPr>
            <a:r>
              <a:rPr lang="en-US">
                <a:gradFill>
                  <a:gsLst>
                    <a:gs pos="50000">
                      <a:srgbClr val="8661C5"/>
                    </a:gs>
                    <a:gs pos="0">
                      <a:srgbClr val="0078D4"/>
                    </a:gs>
                    <a:gs pos="100000">
                      <a:srgbClr val="C73ECC"/>
                    </a:gs>
                  </a:gsLst>
                  <a:lin ang="2700000" scaled="1"/>
                </a:gradFill>
                <a:latin typeface="+mj-lt"/>
                <a:cs typeface="+mn-cs"/>
              </a:rPr>
              <a:t>Before the meeting:</a:t>
            </a:r>
          </a:p>
          <a:p>
            <a:pPr marL="304800" lvl="1" indent="-177800">
              <a:spcBef>
                <a:spcPts val="0"/>
              </a:spcBef>
              <a:spcAft>
                <a:spcPts val="300"/>
              </a:spcAft>
              <a:buSzPct val="100000"/>
            </a:pPr>
            <a:r>
              <a:rPr lang="en-US" kern="100">
                <a:cs typeface="Arial" panose="020B0604020202020204" pitchFamily="34" charset="0"/>
              </a:rPr>
              <a:t>Set up a Voice Profile so you can be identified in the transcript or speech-to-text processing.</a:t>
            </a:r>
          </a:p>
          <a:p>
            <a:pPr marL="676275" lvl="1" indent="-238125">
              <a:spcBef>
                <a:spcPts val="0"/>
              </a:spcBef>
              <a:spcAft>
                <a:spcPts val="300"/>
              </a:spcAft>
              <a:buSzPct val="100000"/>
              <a:buFont typeface="Segoe UI" panose="020B0502040204020203" pitchFamily="34" charset="0"/>
              <a:buChar char="–"/>
            </a:pPr>
            <a:r>
              <a:rPr lang="en-US" kern="100">
                <a:cs typeface="Arial" panose="020B0604020202020204" pitchFamily="34" charset="0"/>
              </a:rPr>
              <a:t>Learn more about voice profiles: </a:t>
            </a:r>
            <a:r>
              <a:rPr lang="en-US" kern="100">
                <a:solidFill>
                  <a:srgbClr val="0078D4"/>
                </a:solidFill>
                <a:cs typeface="Arial" panose="020B0604020202020204" pitchFamily="34" charset="0"/>
                <a:hlinkClick r:id="rId5">
                  <a:extLst>
                    <a:ext uri="{A12FA001-AC4F-418D-AE19-62706E023703}">
                      <ahyp:hlinkClr xmlns:ahyp="http://schemas.microsoft.com/office/drawing/2018/hyperlinkcolor" val="tx"/>
                    </a:ext>
                  </a:extLst>
                </a:hlinkClick>
              </a:rPr>
              <a:t>Use Microsoft Teams Intelligent Speakers to identify in-room participants in a meeting transcription – Microsoft Support</a:t>
            </a:r>
            <a:r>
              <a:rPr lang="en-US" kern="100">
                <a:cs typeface="Arial" panose="020B0604020202020204" pitchFamily="34" charset="0"/>
              </a:rPr>
              <a:t>.</a:t>
            </a:r>
          </a:p>
        </p:txBody>
      </p:sp>
      <p:sp>
        <p:nvSpPr>
          <p:cNvPr id="3" name="Text Placeholder 3">
            <a:extLst>
              <a:ext uri="{FF2B5EF4-FFF2-40B4-BE49-F238E27FC236}">
                <a16:creationId xmlns:a16="http://schemas.microsoft.com/office/drawing/2014/main" id="{9D8C35C6-800D-0467-FF76-434F88015E4B}"/>
              </a:ext>
            </a:extLst>
          </p:cNvPr>
          <p:cNvSpPr txBox="1">
            <a:spLocks/>
          </p:cNvSpPr>
          <p:nvPr/>
        </p:nvSpPr>
        <p:spPr>
          <a:xfrm>
            <a:off x="4826001" y="2670197"/>
            <a:ext cx="6636701" cy="830997"/>
          </a:xfrm>
          <a:prstGeom prst="rect">
            <a:avLst/>
          </a:prstGeom>
        </p:spPr>
        <p:txBody>
          <a:bodyPr wrap="square"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SzPct val="100000"/>
              <a:buNone/>
            </a:pPr>
            <a:r>
              <a:rPr lang="en-US">
                <a:gradFill>
                  <a:gsLst>
                    <a:gs pos="50000">
                      <a:srgbClr val="8661C5"/>
                    </a:gs>
                    <a:gs pos="0">
                      <a:srgbClr val="0078D4"/>
                    </a:gs>
                    <a:gs pos="100000">
                      <a:srgbClr val="C73ECC"/>
                    </a:gs>
                  </a:gsLst>
                  <a:lin ang="2700000" scaled="1"/>
                </a:gradFill>
                <a:latin typeface="+mj-lt"/>
                <a:cs typeface="+mn-cs"/>
              </a:rPr>
              <a:t>During the meeting:</a:t>
            </a:r>
          </a:p>
          <a:p>
            <a:pPr marL="304800" lvl="1" indent="-177800">
              <a:spcBef>
                <a:spcPts val="600"/>
              </a:spcBef>
              <a:buSzPct val="100000"/>
            </a:pPr>
            <a:r>
              <a:rPr lang="en-US" kern="100">
                <a:cs typeface="Arial" panose="020B0604020202020204" pitchFamily="34" charset="0"/>
              </a:rPr>
              <a:t>Verify that transcription or Copilot “Only during the meeting” has been started.</a:t>
            </a:r>
          </a:p>
          <a:p>
            <a:pPr marL="304800" lvl="1" indent="-177800">
              <a:spcBef>
                <a:spcPts val="600"/>
              </a:spcBef>
              <a:buSzPct val="100000"/>
            </a:pPr>
            <a:r>
              <a:rPr lang="en-US" kern="100">
                <a:cs typeface="Arial" panose="020B0604020202020204" pitchFamily="34" charset="0"/>
              </a:rPr>
              <a:t>Use your laptop, phone, or tablet to ask Copilot questions.</a:t>
            </a:r>
          </a:p>
        </p:txBody>
      </p:sp>
    </p:spTree>
    <p:extLst>
      <p:ext uri="{BB962C8B-B14F-4D97-AF65-F5344CB8AC3E}">
        <p14:creationId xmlns:p14="http://schemas.microsoft.com/office/powerpoint/2010/main" val="35518396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1207-1FED-C5B7-0DCB-42A712E5948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0BA71B-9A63-6EA6-8D55-05D405DF4F3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3338286" y="582613"/>
            <a:ext cx="8265546" cy="5691187"/>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7" name="Rectangle: Rounded Corners 6">
            <a:extLst>
              <a:ext uri="{FF2B5EF4-FFF2-40B4-BE49-F238E27FC236}">
                <a16:creationId xmlns:a16="http://schemas.microsoft.com/office/drawing/2014/main" id="{3EB30B52-8F86-0940-46DF-A7C29B93A717}"/>
              </a:ext>
              <a:ext uri="{C183D7F6-B498-43B3-948B-1728B52AA6E4}">
                <adec:decorative xmlns:adec="http://schemas.microsoft.com/office/drawing/2017/decorative" val="1"/>
              </a:ext>
            </a:extLst>
          </p:cNvPr>
          <p:cNvSpPr>
            <a:spLocks/>
          </p:cNvSpPr>
          <p:nvPr/>
        </p:nvSpPr>
        <p:spPr bwMode="auto">
          <a:xfrm>
            <a:off x="3475446" y="719772"/>
            <a:ext cx="7991226" cy="5416867"/>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10" name="Graphic 126">
            <a:extLst>
              <a:ext uri="{FF2B5EF4-FFF2-40B4-BE49-F238E27FC236}">
                <a16:creationId xmlns:a16="http://schemas.microsoft.com/office/drawing/2014/main" id="{47814E6D-E7FB-BB24-7334-512C4D7A20FC}"/>
              </a:ext>
              <a:ext uri="{C183D7F6-B498-43B3-948B-1728B52AA6E4}">
                <adec:decorative xmlns:adec="http://schemas.microsoft.com/office/drawing/2017/decorative" val="1"/>
              </a:ext>
            </a:extLst>
          </p:cNvPr>
          <p:cNvSpPr>
            <a:spLocks noChangeAspect="1"/>
          </p:cNvSpPr>
          <p:nvPr/>
        </p:nvSpPr>
        <p:spPr>
          <a:xfrm>
            <a:off x="3651818" y="920370"/>
            <a:ext cx="864154" cy="628586"/>
          </a:xfrm>
          <a:custGeom>
            <a:avLst/>
            <a:gdLst>
              <a:gd name="connsiteX0" fmla="*/ 40893 w 209513"/>
              <a:gd name="connsiteY0" fmla="*/ 0 h 152400"/>
              <a:gd name="connsiteX1" fmla="*/ 188044 w 209513"/>
              <a:gd name="connsiteY1" fmla="*/ 0 h 152400"/>
              <a:gd name="connsiteX2" fmla="*/ 209514 w 209513"/>
              <a:gd name="connsiteY2" fmla="*/ 21422 h 152400"/>
              <a:gd name="connsiteX3" fmla="*/ 209514 w 209513"/>
              <a:gd name="connsiteY3" fmla="*/ 130978 h 152400"/>
              <a:gd name="connsiteX4" fmla="*/ 188092 w 209513"/>
              <a:gd name="connsiteY4" fmla="*/ 152400 h 152400"/>
              <a:gd name="connsiteX5" fmla="*/ 188083 w 209513"/>
              <a:gd name="connsiteY5" fmla="*/ 152400 h 152400"/>
              <a:gd name="connsiteX6" fmla="*/ 40445 w 209513"/>
              <a:gd name="connsiteY6" fmla="*/ 152400 h 152400"/>
              <a:gd name="connsiteX7" fmla="*/ 19014 w 209513"/>
              <a:gd name="connsiteY7" fmla="*/ 130978 h 152400"/>
              <a:gd name="connsiteX8" fmla="*/ 19014 w 209513"/>
              <a:gd name="connsiteY8" fmla="*/ 62332 h 152400"/>
              <a:gd name="connsiteX9" fmla="*/ 21014 w 209513"/>
              <a:gd name="connsiteY9" fmla="*/ 64237 h 152400"/>
              <a:gd name="connsiteX10" fmla="*/ 33301 w 209513"/>
              <a:gd name="connsiteY10" fmla="*/ 65599 h 152400"/>
              <a:gd name="connsiteX11" fmla="*/ 33301 w 209513"/>
              <a:gd name="connsiteY11" fmla="*/ 130950 h 152400"/>
              <a:gd name="connsiteX12" fmla="*/ 40445 w 209513"/>
              <a:gd name="connsiteY12" fmla="*/ 138093 h 152400"/>
              <a:gd name="connsiteX13" fmla="*/ 66629 w 209513"/>
              <a:gd name="connsiteY13" fmla="*/ 138093 h 152400"/>
              <a:gd name="connsiteX14" fmla="*/ 66629 w 209513"/>
              <a:gd name="connsiteY14" fmla="*/ 111871 h 152400"/>
              <a:gd name="connsiteX15" fmla="*/ 81936 w 209513"/>
              <a:gd name="connsiteY15" fmla="*/ 95269 h 152400"/>
              <a:gd name="connsiteX16" fmla="*/ 83298 w 209513"/>
              <a:gd name="connsiteY16" fmla="*/ 95212 h 152400"/>
              <a:gd name="connsiteX17" fmla="*/ 145163 w 209513"/>
              <a:gd name="connsiteY17" fmla="*/ 95212 h 152400"/>
              <a:gd name="connsiteX18" fmla="*/ 161775 w 209513"/>
              <a:gd name="connsiteY18" fmla="*/ 110509 h 152400"/>
              <a:gd name="connsiteX19" fmla="*/ 161832 w 209513"/>
              <a:gd name="connsiteY19" fmla="*/ 111871 h 152400"/>
              <a:gd name="connsiteX20" fmla="*/ 161832 w 209513"/>
              <a:gd name="connsiteY20" fmla="*/ 138055 h 152400"/>
              <a:gd name="connsiteX21" fmla="*/ 188044 w 209513"/>
              <a:gd name="connsiteY21" fmla="*/ 138055 h 152400"/>
              <a:gd name="connsiteX22" fmla="*/ 195188 w 209513"/>
              <a:gd name="connsiteY22" fmla="*/ 130912 h 152400"/>
              <a:gd name="connsiteX23" fmla="*/ 195188 w 209513"/>
              <a:gd name="connsiteY23" fmla="*/ 21422 h 152400"/>
              <a:gd name="connsiteX24" fmla="*/ 188044 w 209513"/>
              <a:gd name="connsiteY24" fmla="*/ 14278 h 152400"/>
              <a:gd name="connsiteX25" fmla="*/ 51570 w 209513"/>
              <a:gd name="connsiteY25" fmla="*/ 14278 h 152400"/>
              <a:gd name="connsiteX26" fmla="*/ 48894 w 209513"/>
              <a:gd name="connsiteY26" fmla="*/ 13421 h 152400"/>
              <a:gd name="connsiteX27" fmla="*/ 43522 w 209513"/>
              <a:gd name="connsiteY27" fmla="*/ 8087 h 152400"/>
              <a:gd name="connsiteX28" fmla="*/ 40893 w 209513"/>
              <a:gd name="connsiteY28" fmla="*/ 0 h 152400"/>
              <a:gd name="connsiteX29" fmla="*/ 80869 w 209513"/>
              <a:gd name="connsiteY29" fmla="*/ 138055 h 152400"/>
              <a:gd name="connsiteX30" fmla="*/ 147544 w 209513"/>
              <a:gd name="connsiteY30" fmla="*/ 138055 h 152400"/>
              <a:gd name="connsiteX31" fmla="*/ 147497 w 209513"/>
              <a:gd name="connsiteY31" fmla="*/ 111862 h 152400"/>
              <a:gd name="connsiteX32" fmla="*/ 145658 w 209513"/>
              <a:gd name="connsiteY32" fmla="*/ 109557 h 152400"/>
              <a:gd name="connsiteX33" fmla="*/ 145115 w 209513"/>
              <a:gd name="connsiteY33" fmla="*/ 109490 h 152400"/>
              <a:gd name="connsiteX34" fmla="*/ 83250 w 209513"/>
              <a:gd name="connsiteY34" fmla="*/ 109490 h 152400"/>
              <a:gd name="connsiteX35" fmla="*/ 80936 w 209513"/>
              <a:gd name="connsiteY35" fmla="*/ 111328 h 152400"/>
              <a:gd name="connsiteX36" fmla="*/ 80869 w 209513"/>
              <a:gd name="connsiteY36" fmla="*/ 111871 h 152400"/>
              <a:gd name="connsiteX37" fmla="*/ 80869 w 209513"/>
              <a:gd name="connsiteY37" fmla="*/ 138055 h 152400"/>
              <a:gd name="connsiteX38" fmla="*/ 134466 w 209513"/>
              <a:gd name="connsiteY38" fmla="*/ 36938 h 152400"/>
              <a:gd name="connsiteX39" fmla="*/ 134514 w 209513"/>
              <a:gd name="connsiteY39" fmla="*/ 77322 h 152400"/>
              <a:gd name="connsiteX40" fmla="*/ 103320 w 209513"/>
              <a:gd name="connsiteY40" fmla="*/ 83515 h 152400"/>
              <a:gd name="connsiteX41" fmla="*/ 85689 w 209513"/>
              <a:gd name="connsiteY41" fmla="*/ 57140 h 152400"/>
              <a:gd name="connsiteX42" fmla="*/ 114235 w 209513"/>
              <a:gd name="connsiteY42" fmla="*/ 28575 h 152400"/>
              <a:gd name="connsiteX43" fmla="*/ 114264 w 209513"/>
              <a:gd name="connsiteY43" fmla="*/ 28575 h 152400"/>
              <a:gd name="connsiteX44" fmla="*/ 134466 w 209513"/>
              <a:gd name="connsiteY44" fmla="*/ 36938 h 152400"/>
              <a:gd name="connsiteX45" fmla="*/ 104158 w 209513"/>
              <a:gd name="connsiteY45" fmla="*/ 47034 h 152400"/>
              <a:gd name="connsiteX46" fmla="*/ 104158 w 209513"/>
              <a:gd name="connsiteY46" fmla="*/ 67227 h 152400"/>
              <a:gd name="connsiteX47" fmla="*/ 124351 w 209513"/>
              <a:gd name="connsiteY47" fmla="*/ 67227 h 152400"/>
              <a:gd name="connsiteX48" fmla="*/ 124351 w 209513"/>
              <a:gd name="connsiteY48" fmla="*/ 47034 h 152400"/>
              <a:gd name="connsiteX49" fmla="*/ 104158 w 209513"/>
              <a:gd name="connsiteY49" fmla="*/ 47034 h 152400"/>
              <a:gd name="connsiteX50" fmla="*/ 22452 w 209513"/>
              <a:gd name="connsiteY50" fmla="*/ 46082 h 152400"/>
              <a:gd name="connsiteX51" fmla="*/ 25310 w 209513"/>
              <a:gd name="connsiteY51" fmla="*/ 54816 h 152400"/>
              <a:gd name="connsiteX52" fmla="*/ 29718 w 209513"/>
              <a:gd name="connsiteY52" fmla="*/ 56933 h 152400"/>
              <a:gd name="connsiteX53" fmla="*/ 31749 w 209513"/>
              <a:gd name="connsiteY53" fmla="*/ 55035 h 152400"/>
              <a:gd name="connsiteX54" fmla="*/ 31825 w 209513"/>
              <a:gd name="connsiteY54" fmla="*/ 54816 h 152400"/>
              <a:gd name="connsiteX55" fmla="*/ 34682 w 209513"/>
              <a:gd name="connsiteY55" fmla="*/ 46091 h 152400"/>
              <a:gd name="connsiteX56" fmla="*/ 46103 w 209513"/>
              <a:gd name="connsiteY56" fmla="*/ 34690 h 152400"/>
              <a:gd name="connsiteX57" fmla="*/ 54847 w 209513"/>
              <a:gd name="connsiteY57" fmla="*/ 31833 h 152400"/>
              <a:gd name="connsiteX58" fmla="*/ 56945 w 209513"/>
              <a:gd name="connsiteY58" fmla="*/ 27416 h 152400"/>
              <a:gd name="connsiteX59" fmla="*/ 54847 w 209513"/>
              <a:gd name="connsiteY59" fmla="*/ 25317 h 152400"/>
              <a:gd name="connsiteX60" fmla="*/ 54675 w 209513"/>
              <a:gd name="connsiteY60" fmla="*/ 25317 h 152400"/>
              <a:gd name="connsiteX61" fmla="*/ 45922 w 209513"/>
              <a:gd name="connsiteY61" fmla="*/ 22460 h 152400"/>
              <a:gd name="connsiteX62" fmla="*/ 34511 w 209513"/>
              <a:gd name="connsiteY62" fmla="*/ 11059 h 152400"/>
              <a:gd name="connsiteX63" fmla="*/ 31653 w 209513"/>
              <a:gd name="connsiteY63" fmla="*/ 2315 h 152400"/>
              <a:gd name="connsiteX64" fmla="*/ 27220 w 209513"/>
              <a:gd name="connsiteY64" fmla="*/ 220 h 152400"/>
              <a:gd name="connsiteX65" fmla="*/ 26396 w 209513"/>
              <a:gd name="connsiteY65" fmla="*/ 648 h 152400"/>
              <a:gd name="connsiteX66" fmla="*/ 25138 w 209513"/>
              <a:gd name="connsiteY66" fmla="*/ 2315 h 152400"/>
              <a:gd name="connsiteX67" fmla="*/ 22281 w 209513"/>
              <a:gd name="connsiteY67" fmla="*/ 11049 h 152400"/>
              <a:gd name="connsiteX68" fmla="*/ 22214 w 209513"/>
              <a:gd name="connsiteY68" fmla="*/ 11268 h 152400"/>
              <a:gd name="connsiteX69" fmla="*/ 11041 w 209513"/>
              <a:gd name="connsiteY69" fmla="*/ 22460 h 152400"/>
              <a:gd name="connsiteX70" fmla="*/ 2288 w 209513"/>
              <a:gd name="connsiteY70" fmla="*/ 25317 h 152400"/>
              <a:gd name="connsiteX71" fmla="*/ 208 w 209513"/>
              <a:gd name="connsiteY71" fmla="*/ 29758 h 152400"/>
              <a:gd name="connsiteX72" fmla="*/ 621 w 209513"/>
              <a:gd name="connsiteY72" fmla="*/ 30556 h 152400"/>
              <a:gd name="connsiteX73" fmla="*/ 2288 w 209513"/>
              <a:gd name="connsiteY73" fmla="*/ 31833 h 152400"/>
              <a:gd name="connsiteX74" fmla="*/ 11041 w 209513"/>
              <a:gd name="connsiteY74" fmla="*/ 34690 h 152400"/>
              <a:gd name="connsiteX75" fmla="*/ 22452 w 209513"/>
              <a:gd name="connsiteY75" fmla="*/ 46091 h 152400"/>
              <a:gd name="connsiteX76" fmla="*/ 46551 w 209513"/>
              <a:gd name="connsiteY76" fmla="*/ 62370 h 152400"/>
              <a:gd name="connsiteX77" fmla="*/ 51656 w 209513"/>
              <a:gd name="connsiteY77" fmla="*/ 60703 h 152400"/>
              <a:gd name="connsiteX78" fmla="*/ 57247 w 209513"/>
              <a:gd name="connsiteY78" fmla="*/ 56207 h 152400"/>
              <a:gd name="connsiteX79" fmla="*/ 58200 w 209513"/>
              <a:gd name="connsiteY79" fmla="*/ 54054 h 152400"/>
              <a:gd name="connsiteX80" fmla="*/ 59857 w 209513"/>
              <a:gd name="connsiteY80" fmla="*/ 48949 h 152400"/>
              <a:gd name="connsiteX81" fmla="*/ 61000 w 209513"/>
              <a:gd name="connsiteY81" fmla="*/ 47768 h 152400"/>
              <a:gd name="connsiteX82" fmla="*/ 62924 w 209513"/>
              <a:gd name="connsiteY82" fmla="*/ 47996 h 152400"/>
              <a:gd name="connsiteX83" fmla="*/ 63657 w 209513"/>
              <a:gd name="connsiteY83" fmla="*/ 48968 h 152400"/>
              <a:gd name="connsiteX84" fmla="*/ 65315 w 209513"/>
              <a:gd name="connsiteY84" fmla="*/ 54073 h 152400"/>
              <a:gd name="connsiteX85" fmla="*/ 71982 w 209513"/>
              <a:gd name="connsiteY85" fmla="*/ 60722 h 152400"/>
              <a:gd name="connsiteX86" fmla="*/ 77078 w 209513"/>
              <a:gd name="connsiteY86" fmla="*/ 62379 h 152400"/>
              <a:gd name="connsiteX87" fmla="*/ 77173 w 209513"/>
              <a:gd name="connsiteY87" fmla="*/ 62379 h 152400"/>
              <a:gd name="connsiteX88" fmla="*/ 78516 w 209513"/>
              <a:gd name="connsiteY88" fmla="*/ 64284 h 152400"/>
              <a:gd name="connsiteX89" fmla="*/ 77192 w 209513"/>
              <a:gd name="connsiteY89" fmla="*/ 66180 h 152400"/>
              <a:gd name="connsiteX90" fmla="*/ 72097 w 209513"/>
              <a:gd name="connsiteY90" fmla="*/ 67837 h 152400"/>
              <a:gd name="connsiteX91" fmla="*/ 65429 w 209513"/>
              <a:gd name="connsiteY91" fmla="*/ 74495 h 152400"/>
              <a:gd name="connsiteX92" fmla="*/ 63781 w 209513"/>
              <a:gd name="connsiteY92" fmla="*/ 79581 h 152400"/>
              <a:gd name="connsiteX93" fmla="*/ 63038 w 209513"/>
              <a:gd name="connsiteY93" fmla="*/ 80534 h 152400"/>
              <a:gd name="connsiteX94" fmla="*/ 60225 w 209513"/>
              <a:gd name="connsiteY94" fmla="*/ 80046 h 152400"/>
              <a:gd name="connsiteX95" fmla="*/ 59981 w 209513"/>
              <a:gd name="connsiteY95" fmla="*/ 79581 h 152400"/>
              <a:gd name="connsiteX96" fmla="*/ 58323 w 209513"/>
              <a:gd name="connsiteY96" fmla="*/ 74495 h 152400"/>
              <a:gd name="connsiteX97" fmla="*/ 51656 w 209513"/>
              <a:gd name="connsiteY97" fmla="*/ 67808 h 152400"/>
              <a:gd name="connsiteX98" fmla="*/ 46560 w 209513"/>
              <a:gd name="connsiteY98" fmla="*/ 66151 h 152400"/>
              <a:gd name="connsiteX99" fmla="*/ 45381 w 209513"/>
              <a:gd name="connsiteY99" fmla="*/ 63536 h 152400"/>
              <a:gd name="connsiteX100" fmla="*/ 45608 w 209513"/>
              <a:gd name="connsiteY100" fmla="*/ 63103 h 152400"/>
              <a:gd name="connsiteX101" fmla="*/ 46560 w 209513"/>
              <a:gd name="connsiteY101" fmla="*/ 6236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09513" h="152400">
                <a:moveTo>
                  <a:pt x="40893" y="0"/>
                </a:moveTo>
                <a:lnTo>
                  <a:pt x="188044" y="0"/>
                </a:lnTo>
                <a:cubicBezTo>
                  <a:pt x="199888" y="-11"/>
                  <a:pt x="209498" y="9579"/>
                  <a:pt x="209514" y="21422"/>
                </a:cubicBezTo>
                <a:lnTo>
                  <a:pt x="209514" y="130978"/>
                </a:lnTo>
                <a:cubicBezTo>
                  <a:pt x="209514" y="142809"/>
                  <a:pt x="199923" y="152400"/>
                  <a:pt x="188092" y="152400"/>
                </a:cubicBezTo>
                <a:cubicBezTo>
                  <a:pt x="188089" y="152400"/>
                  <a:pt x="188085" y="152400"/>
                  <a:pt x="188083" y="152400"/>
                </a:cubicBezTo>
                <a:lnTo>
                  <a:pt x="40445" y="152400"/>
                </a:lnTo>
                <a:cubicBezTo>
                  <a:pt x="28613" y="152400"/>
                  <a:pt x="19019" y="142810"/>
                  <a:pt x="19014" y="130978"/>
                </a:cubicBezTo>
                <a:lnTo>
                  <a:pt x="19014" y="62332"/>
                </a:lnTo>
                <a:cubicBezTo>
                  <a:pt x="19614" y="63036"/>
                  <a:pt x="20281" y="63675"/>
                  <a:pt x="21014" y="64237"/>
                </a:cubicBezTo>
                <a:cubicBezTo>
                  <a:pt x="24630" y="66702"/>
                  <a:pt x="29233" y="67212"/>
                  <a:pt x="33301" y="65599"/>
                </a:cubicBezTo>
                <a:lnTo>
                  <a:pt x="33301" y="130950"/>
                </a:lnTo>
                <a:cubicBezTo>
                  <a:pt x="33301" y="134895"/>
                  <a:pt x="36500" y="138093"/>
                  <a:pt x="40445" y="138093"/>
                </a:cubicBezTo>
                <a:lnTo>
                  <a:pt x="66629" y="138093"/>
                </a:lnTo>
                <a:lnTo>
                  <a:pt x="66629" y="111871"/>
                </a:lnTo>
                <a:cubicBezTo>
                  <a:pt x="66630" y="103196"/>
                  <a:pt x="73289" y="95973"/>
                  <a:pt x="81936" y="95269"/>
                </a:cubicBezTo>
                <a:lnTo>
                  <a:pt x="83298" y="95212"/>
                </a:lnTo>
                <a:lnTo>
                  <a:pt x="145163" y="95212"/>
                </a:lnTo>
                <a:cubicBezTo>
                  <a:pt x="153836" y="95212"/>
                  <a:pt x="161061" y="101864"/>
                  <a:pt x="161775" y="110509"/>
                </a:cubicBezTo>
                <a:lnTo>
                  <a:pt x="161832" y="111871"/>
                </a:lnTo>
                <a:lnTo>
                  <a:pt x="161832" y="138055"/>
                </a:lnTo>
                <a:lnTo>
                  <a:pt x="188044" y="138055"/>
                </a:lnTo>
                <a:cubicBezTo>
                  <a:pt x="191990" y="138055"/>
                  <a:pt x="195188" y="134857"/>
                  <a:pt x="195188" y="130912"/>
                </a:cubicBezTo>
                <a:lnTo>
                  <a:pt x="195188" y="21422"/>
                </a:lnTo>
                <a:cubicBezTo>
                  <a:pt x="195188" y="17476"/>
                  <a:pt x="191990" y="14278"/>
                  <a:pt x="188044" y="14278"/>
                </a:cubicBezTo>
                <a:lnTo>
                  <a:pt x="51570" y="14278"/>
                </a:lnTo>
                <a:lnTo>
                  <a:pt x="48894" y="13421"/>
                </a:lnTo>
                <a:cubicBezTo>
                  <a:pt x="46365" y="12584"/>
                  <a:pt x="44376" y="10609"/>
                  <a:pt x="43522" y="8087"/>
                </a:cubicBezTo>
                <a:lnTo>
                  <a:pt x="40893" y="0"/>
                </a:lnTo>
                <a:close/>
                <a:moveTo>
                  <a:pt x="80869" y="138055"/>
                </a:moveTo>
                <a:lnTo>
                  <a:pt x="147544" y="138055"/>
                </a:lnTo>
                <a:lnTo>
                  <a:pt x="147497" y="111862"/>
                </a:lnTo>
                <a:cubicBezTo>
                  <a:pt x="147490" y="110761"/>
                  <a:pt x="146730" y="109808"/>
                  <a:pt x="145658" y="109557"/>
                </a:cubicBezTo>
                <a:lnTo>
                  <a:pt x="145115" y="109490"/>
                </a:lnTo>
                <a:lnTo>
                  <a:pt x="83250" y="109490"/>
                </a:lnTo>
                <a:cubicBezTo>
                  <a:pt x="82146" y="109492"/>
                  <a:pt x="81188" y="110253"/>
                  <a:pt x="80936" y="111328"/>
                </a:cubicBezTo>
                <a:lnTo>
                  <a:pt x="80869" y="111871"/>
                </a:lnTo>
                <a:lnTo>
                  <a:pt x="80869" y="138055"/>
                </a:lnTo>
                <a:close/>
                <a:moveTo>
                  <a:pt x="134466" y="36938"/>
                </a:moveTo>
                <a:cubicBezTo>
                  <a:pt x="145632" y="48077"/>
                  <a:pt x="145652" y="66157"/>
                  <a:pt x="134514" y="77322"/>
                </a:cubicBezTo>
                <a:cubicBezTo>
                  <a:pt x="126334" y="85522"/>
                  <a:pt x="114011" y="87968"/>
                  <a:pt x="103320" y="83515"/>
                </a:cubicBezTo>
                <a:cubicBezTo>
                  <a:pt x="92657" y="79089"/>
                  <a:pt x="85703" y="68685"/>
                  <a:pt x="85689" y="57140"/>
                </a:cubicBezTo>
                <a:cubicBezTo>
                  <a:pt x="85684" y="41369"/>
                  <a:pt x="98464" y="28580"/>
                  <a:pt x="114235" y="28575"/>
                </a:cubicBezTo>
                <a:cubicBezTo>
                  <a:pt x="114245" y="28575"/>
                  <a:pt x="114254" y="28575"/>
                  <a:pt x="114264" y="28575"/>
                </a:cubicBezTo>
                <a:cubicBezTo>
                  <a:pt x="121840" y="28574"/>
                  <a:pt x="129108" y="31582"/>
                  <a:pt x="134466" y="36938"/>
                </a:cubicBezTo>
                <a:close/>
                <a:moveTo>
                  <a:pt x="104158" y="47034"/>
                </a:moveTo>
                <a:cubicBezTo>
                  <a:pt x="98582" y="52611"/>
                  <a:pt x="98582" y="61652"/>
                  <a:pt x="104158" y="67227"/>
                </a:cubicBezTo>
                <a:cubicBezTo>
                  <a:pt x="109734" y="72803"/>
                  <a:pt x="118775" y="72803"/>
                  <a:pt x="124351" y="67227"/>
                </a:cubicBezTo>
                <a:cubicBezTo>
                  <a:pt x="129927" y="61652"/>
                  <a:pt x="129927" y="52611"/>
                  <a:pt x="124351" y="47034"/>
                </a:cubicBezTo>
                <a:cubicBezTo>
                  <a:pt x="118775" y="41458"/>
                  <a:pt x="109734" y="41458"/>
                  <a:pt x="104158" y="47034"/>
                </a:cubicBezTo>
                <a:close/>
                <a:moveTo>
                  <a:pt x="22452" y="46082"/>
                </a:moveTo>
                <a:lnTo>
                  <a:pt x="25310" y="54816"/>
                </a:lnTo>
                <a:cubicBezTo>
                  <a:pt x="25943" y="56618"/>
                  <a:pt x="27916" y="57565"/>
                  <a:pt x="29718" y="56933"/>
                </a:cubicBezTo>
                <a:cubicBezTo>
                  <a:pt x="30630" y="56612"/>
                  <a:pt x="31367" y="55924"/>
                  <a:pt x="31749" y="55035"/>
                </a:cubicBezTo>
                <a:lnTo>
                  <a:pt x="31825" y="54816"/>
                </a:lnTo>
                <a:lnTo>
                  <a:pt x="34682" y="46091"/>
                </a:lnTo>
                <a:cubicBezTo>
                  <a:pt x="36475" y="40700"/>
                  <a:pt x="40709" y="36473"/>
                  <a:pt x="46103" y="34690"/>
                </a:cubicBezTo>
                <a:lnTo>
                  <a:pt x="54847" y="31833"/>
                </a:lnTo>
                <a:cubicBezTo>
                  <a:pt x="56646" y="31192"/>
                  <a:pt x="57585" y="29215"/>
                  <a:pt x="56945" y="27416"/>
                </a:cubicBezTo>
                <a:cubicBezTo>
                  <a:pt x="56597" y="26437"/>
                  <a:pt x="55826" y="25666"/>
                  <a:pt x="54847" y="25317"/>
                </a:cubicBezTo>
                <a:lnTo>
                  <a:pt x="54675" y="25317"/>
                </a:lnTo>
                <a:lnTo>
                  <a:pt x="45922" y="22460"/>
                </a:lnTo>
                <a:cubicBezTo>
                  <a:pt x="40527" y="20682"/>
                  <a:pt x="36293" y="16452"/>
                  <a:pt x="34511" y="11059"/>
                </a:cubicBezTo>
                <a:lnTo>
                  <a:pt x="31653" y="2315"/>
                </a:lnTo>
                <a:cubicBezTo>
                  <a:pt x="31008" y="512"/>
                  <a:pt x="29023" y="-426"/>
                  <a:pt x="27220" y="220"/>
                </a:cubicBezTo>
                <a:cubicBezTo>
                  <a:pt x="26927" y="325"/>
                  <a:pt x="26650" y="469"/>
                  <a:pt x="26396" y="648"/>
                </a:cubicBezTo>
                <a:cubicBezTo>
                  <a:pt x="25815" y="1061"/>
                  <a:pt x="25376" y="1643"/>
                  <a:pt x="25138" y="2315"/>
                </a:cubicBezTo>
                <a:lnTo>
                  <a:pt x="22281" y="11049"/>
                </a:lnTo>
                <a:lnTo>
                  <a:pt x="22214" y="11268"/>
                </a:lnTo>
                <a:cubicBezTo>
                  <a:pt x="20413" y="16521"/>
                  <a:pt x="16291" y="20650"/>
                  <a:pt x="11041" y="22460"/>
                </a:cubicBezTo>
                <a:lnTo>
                  <a:pt x="2288" y="25317"/>
                </a:lnTo>
                <a:cubicBezTo>
                  <a:pt x="487" y="25969"/>
                  <a:pt x="-444" y="27957"/>
                  <a:pt x="208" y="29758"/>
                </a:cubicBezTo>
                <a:cubicBezTo>
                  <a:pt x="310" y="30041"/>
                  <a:pt x="449" y="30309"/>
                  <a:pt x="621" y="30556"/>
                </a:cubicBezTo>
                <a:cubicBezTo>
                  <a:pt x="1030" y="31145"/>
                  <a:pt x="1612" y="31592"/>
                  <a:pt x="2288" y="31833"/>
                </a:cubicBezTo>
                <a:lnTo>
                  <a:pt x="11041" y="34690"/>
                </a:lnTo>
                <a:cubicBezTo>
                  <a:pt x="16422" y="36492"/>
                  <a:pt x="20646" y="40712"/>
                  <a:pt x="22452" y="46091"/>
                </a:cubicBezTo>
                <a:close/>
                <a:moveTo>
                  <a:pt x="46551" y="62370"/>
                </a:moveTo>
                <a:lnTo>
                  <a:pt x="51656" y="60703"/>
                </a:lnTo>
                <a:cubicBezTo>
                  <a:pt x="53984" y="59896"/>
                  <a:pt x="55960" y="58307"/>
                  <a:pt x="57247" y="56207"/>
                </a:cubicBezTo>
                <a:cubicBezTo>
                  <a:pt x="57638" y="55531"/>
                  <a:pt x="57962" y="54807"/>
                  <a:pt x="58200" y="54054"/>
                </a:cubicBezTo>
                <a:lnTo>
                  <a:pt x="59857" y="48949"/>
                </a:lnTo>
                <a:cubicBezTo>
                  <a:pt x="60058" y="48414"/>
                  <a:pt x="60472" y="47987"/>
                  <a:pt x="61000" y="47768"/>
                </a:cubicBezTo>
                <a:cubicBezTo>
                  <a:pt x="61638" y="47508"/>
                  <a:pt x="62365" y="47594"/>
                  <a:pt x="62924" y="47996"/>
                </a:cubicBezTo>
                <a:cubicBezTo>
                  <a:pt x="63258" y="48241"/>
                  <a:pt x="63514" y="48579"/>
                  <a:pt x="63657" y="48968"/>
                </a:cubicBezTo>
                <a:lnTo>
                  <a:pt x="65315" y="54073"/>
                </a:lnTo>
                <a:cubicBezTo>
                  <a:pt x="66359" y="57220"/>
                  <a:pt x="68832" y="59687"/>
                  <a:pt x="71982" y="60722"/>
                </a:cubicBezTo>
                <a:lnTo>
                  <a:pt x="77078" y="62379"/>
                </a:lnTo>
                <a:lnTo>
                  <a:pt x="77173" y="62379"/>
                </a:lnTo>
                <a:cubicBezTo>
                  <a:pt x="77978" y="62668"/>
                  <a:pt x="78515" y="63430"/>
                  <a:pt x="78516" y="64284"/>
                </a:cubicBezTo>
                <a:cubicBezTo>
                  <a:pt x="78519" y="65132"/>
                  <a:pt x="77989" y="65890"/>
                  <a:pt x="77192" y="66180"/>
                </a:cubicBezTo>
                <a:lnTo>
                  <a:pt x="72097" y="67837"/>
                </a:lnTo>
                <a:cubicBezTo>
                  <a:pt x="68945" y="68875"/>
                  <a:pt x="66472" y="71345"/>
                  <a:pt x="65429" y="74495"/>
                </a:cubicBezTo>
                <a:lnTo>
                  <a:pt x="63781" y="79581"/>
                </a:lnTo>
                <a:cubicBezTo>
                  <a:pt x="63633" y="79965"/>
                  <a:pt x="63374" y="80296"/>
                  <a:pt x="63038" y="80534"/>
                </a:cubicBezTo>
                <a:cubicBezTo>
                  <a:pt x="62127" y="81176"/>
                  <a:pt x="60867" y="80958"/>
                  <a:pt x="60225" y="80046"/>
                </a:cubicBezTo>
                <a:cubicBezTo>
                  <a:pt x="60123" y="79902"/>
                  <a:pt x="60042" y="79746"/>
                  <a:pt x="59981" y="79581"/>
                </a:cubicBezTo>
                <a:lnTo>
                  <a:pt x="58323" y="74495"/>
                </a:lnTo>
                <a:cubicBezTo>
                  <a:pt x="57288" y="71335"/>
                  <a:pt x="54814" y="68852"/>
                  <a:pt x="51656" y="67808"/>
                </a:cubicBezTo>
                <a:lnTo>
                  <a:pt x="46560" y="66151"/>
                </a:lnTo>
                <a:cubicBezTo>
                  <a:pt x="45512" y="65754"/>
                  <a:pt x="44984" y="64583"/>
                  <a:pt x="45381" y="63536"/>
                </a:cubicBezTo>
                <a:cubicBezTo>
                  <a:pt x="45439" y="63382"/>
                  <a:pt x="45515" y="63237"/>
                  <a:pt x="45608" y="63103"/>
                </a:cubicBezTo>
                <a:cubicBezTo>
                  <a:pt x="45836" y="62758"/>
                  <a:pt x="46170" y="62498"/>
                  <a:pt x="46560" y="6236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11" name="Rectangle: Rounded Corners 10">
            <a:extLst>
              <a:ext uri="{FF2B5EF4-FFF2-40B4-BE49-F238E27FC236}">
                <a16:creationId xmlns:a16="http://schemas.microsoft.com/office/drawing/2014/main" id="{8C889843-82C2-50A0-3806-EB5723F7B381}"/>
              </a:ext>
              <a:ext uri="{C183D7F6-B498-43B3-948B-1728B52AA6E4}">
                <adec:decorative xmlns:adec="http://schemas.microsoft.com/office/drawing/2017/decorative" val="1"/>
              </a:ext>
            </a:extLst>
          </p:cNvPr>
          <p:cNvSpPr/>
          <p:nvPr/>
        </p:nvSpPr>
        <p:spPr bwMode="auto">
          <a:xfrm>
            <a:off x="588963" y="2631440"/>
            <a:ext cx="640080" cy="45720"/>
          </a:xfrm>
          <a:prstGeom prst="roundRect">
            <a:avLst>
              <a:gd name="adj" fmla="val 50000"/>
            </a:avLst>
          </a:prstGeom>
          <a:gradFill flip="none" rotWithShape="1">
            <a:gsLst>
              <a:gs pos="35000">
                <a:srgbClr val="0078D4"/>
              </a:gs>
              <a:gs pos="100000">
                <a:srgbClr val="C03BC4"/>
              </a:gs>
            </a:gsLst>
            <a:lin ang="5400000" scaled="1"/>
            <a:tileRect/>
          </a:gradFill>
          <a:effectLst/>
        </p:spPr>
        <p:txBody>
          <a:bodyPr vert="horz" wrap="square" lIns="0" tIns="0" rIns="0" bIns="0" rtlCol="0" anchor="ctr" anchorCtr="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Bef>
                <a:spcPct val="20000"/>
              </a:spcBef>
              <a:buSzPct val="90000"/>
            </a:pPr>
            <a:endParaRPr lang="en-IN" sz="1200" b="1" err="1">
              <a:solidFill>
                <a:srgbClr val="FFFFFF"/>
              </a:solidFill>
              <a:latin typeface="Segoe UI Semibold" panose="020B0502040204020203" pitchFamily="34" charset="0"/>
              <a:cs typeface="Segoe UI Semibold" panose="020B0502040204020203" pitchFamily="34" charset="0"/>
            </a:endParaRPr>
          </a:p>
        </p:txBody>
      </p:sp>
      <p:sp>
        <p:nvSpPr>
          <p:cNvPr id="5" name="Title 4">
            <a:extLst>
              <a:ext uri="{FF2B5EF4-FFF2-40B4-BE49-F238E27FC236}">
                <a16:creationId xmlns:a16="http://schemas.microsoft.com/office/drawing/2014/main" id="{7B9C8ACC-2900-97DA-3FB9-CA70411F4516}"/>
              </a:ext>
            </a:extLst>
          </p:cNvPr>
          <p:cNvSpPr>
            <a:spLocks noGrp="1"/>
          </p:cNvSpPr>
          <p:nvPr>
            <p:ph type="title"/>
          </p:nvPr>
        </p:nvSpPr>
        <p:spPr>
          <a:xfrm>
            <a:off x="588963" y="2874208"/>
            <a:ext cx="2052637" cy="1107996"/>
          </a:xfrm>
        </p:spPr>
        <p:txBody>
          <a:bodyPr wrap="square">
            <a:spAutoFit/>
          </a:bodyPr>
          <a:lstStyle/>
          <a:p>
            <a:r>
              <a:rPr lang="en-US"/>
              <a:t>Support articles</a:t>
            </a:r>
          </a:p>
        </p:txBody>
      </p:sp>
      <p:sp>
        <p:nvSpPr>
          <p:cNvPr id="9" name="Text Placeholder 4">
            <a:extLst>
              <a:ext uri="{FF2B5EF4-FFF2-40B4-BE49-F238E27FC236}">
                <a16:creationId xmlns:a16="http://schemas.microsoft.com/office/drawing/2014/main" id="{6D1CDC65-5825-83EE-ACDC-CE80DEA5CAA9}"/>
              </a:ext>
            </a:extLst>
          </p:cNvPr>
          <p:cNvSpPr txBox="1">
            <a:spLocks/>
          </p:cNvSpPr>
          <p:nvPr/>
        </p:nvSpPr>
        <p:spPr>
          <a:xfrm>
            <a:off x="3651818" y="1798161"/>
            <a:ext cx="7638482" cy="3400931"/>
          </a:xfrm>
          <a:prstGeom prst="rect">
            <a:avLst/>
          </a:prstGeom>
        </p:spPr>
        <p:txBody>
          <a:bodyPr wrap="square"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SzPct val="100000"/>
              <a:buNone/>
            </a:pPr>
            <a:r>
              <a:rPr lang="en-US" sz="2000">
                <a:latin typeface="+mj-lt"/>
                <a:cs typeface="+mn-cs"/>
              </a:rPr>
              <a:t>Copilot for Teams meetings support:</a:t>
            </a:r>
          </a:p>
          <a:p>
            <a:pPr marL="428625" lvl="1" indent="-244475" fontAlgn="b">
              <a:spcBef>
                <a:spcPts val="900"/>
              </a:spcBef>
              <a:buClr>
                <a:schemeClr val="tx1"/>
              </a:buClr>
            </a:pPr>
            <a:r>
              <a:rPr lang="en-US" sz="1800" kern="100">
                <a:solidFill>
                  <a:srgbClr val="0070C0"/>
                </a:solidFill>
                <a:cs typeface="Arial" panose="020B0604020202020204" pitchFamily="34" charset="0"/>
                <a:hlinkClick r:id="rId4">
                  <a:extLst>
                    <a:ext uri="{A12FA001-AC4F-418D-AE19-62706E023703}">
                      <ahyp:hlinkClr xmlns:ahyp="http://schemas.microsoft.com/office/drawing/2018/hyperlinkcolor" val="tx"/>
                    </a:ext>
                  </a:extLst>
                </a:hlinkClick>
              </a:rPr>
              <a:t>Catch up on meetings with Microsoft 365 Copilot in Teams – </a:t>
            </a:r>
            <a:br>
              <a:rPr lang="en-US" sz="1800" kern="100">
                <a:solidFill>
                  <a:srgbClr val="0070C0"/>
                </a:solidFill>
                <a:cs typeface="Arial" panose="020B0604020202020204" pitchFamily="34" charset="0"/>
                <a:hlinkClick r:id="rId4">
                  <a:extLst>
                    <a:ext uri="{A12FA001-AC4F-418D-AE19-62706E023703}">
                      <ahyp:hlinkClr xmlns:ahyp="http://schemas.microsoft.com/office/drawing/2018/hyperlinkcolor" val="tx"/>
                    </a:ext>
                  </a:extLst>
                </a:hlinkClick>
              </a:rPr>
            </a:br>
            <a:r>
              <a:rPr lang="en-US" sz="1800" kern="100">
                <a:solidFill>
                  <a:srgbClr val="0070C0"/>
                </a:solidFill>
                <a:cs typeface="Arial" panose="020B0604020202020204" pitchFamily="34" charset="0"/>
                <a:hlinkClick r:id="rId4">
                  <a:extLst>
                    <a:ext uri="{A12FA001-AC4F-418D-AE19-62706E023703}">
                      <ahyp:hlinkClr xmlns:ahyp="http://schemas.microsoft.com/office/drawing/2018/hyperlinkcolor" val="tx"/>
                    </a:ext>
                  </a:extLst>
                </a:hlinkClick>
              </a:rPr>
              <a:t>Microsoft Support</a:t>
            </a:r>
            <a:endParaRPr lang="en-US" sz="1800" kern="100">
              <a:solidFill>
                <a:srgbClr val="0070C0"/>
              </a:solidFill>
              <a:cs typeface="Arial" panose="020B0604020202020204" pitchFamily="34" charset="0"/>
            </a:endParaRPr>
          </a:p>
          <a:p>
            <a:pPr marL="428625" lvl="1" indent="-244475" fontAlgn="b">
              <a:spcBef>
                <a:spcPts val="1800"/>
              </a:spcBef>
              <a:buClr>
                <a:schemeClr val="tx1"/>
              </a:buClr>
            </a:pPr>
            <a:r>
              <a:rPr lang="en-US" sz="1800" kern="100">
                <a:solidFill>
                  <a:srgbClr val="0070C0"/>
                </a:solidFill>
                <a:cs typeface="Arial" panose="020B0604020202020204" pitchFamily="34" charset="0"/>
                <a:hlinkClick r:id="rId5">
                  <a:extLst>
                    <a:ext uri="{A12FA001-AC4F-418D-AE19-62706E023703}">
                      <ahyp:hlinkClr xmlns:ahyp="http://schemas.microsoft.com/office/drawing/2018/hyperlinkcolor" val="tx"/>
                    </a:ext>
                  </a:extLst>
                </a:hlinkClick>
              </a:rPr>
              <a:t>Use Copilot without transcribing or recording a Teams meeting or call – Microsoft Support</a:t>
            </a:r>
            <a:endParaRPr lang="en-US" sz="1800" kern="100">
              <a:solidFill>
                <a:srgbClr val="0070C0"/>
              </a:solidFill>
              <a:cs typeface="Arial" panose="020B0604020202020204" pitchFamily="34" charset="0"/>
            </a:endParaRPr>
          </a:p>
          <a:p>
            <a:pPr marL="428625" lvl="1" indent="-244475" fontAlgn="b">
              <a:spcBef>
                <a:spcPts val="1800"/>
              </a:spcBef>
              <a:buClr>
                <a:schemeClr val="tx1"/>
              </a:buClr>
            </a:pPr>
            <a:r>
              <a:rPr lang="en-US" sz="1800" kern="100">
                <a:solidFill>
                  <a:srgbClr val="0070C0"/>
                </a:solidFill>
                <a:cs typeface="Arial" panose="020B0604020202020204" pitchFamily="34" charset="0"/>
                <a:hlinkClick r:id="rId6">
                  <a:extLst>
                    <a:ext uri="{A12FA001-AC4F-418D-AE19-62706E023703}">
                      <ahyp:hlinkClr xmlns:ahyp="http://schemas.microsoft.com/office/drawing/2018/hyperlinkcolor" val="tx"/>
                    </a:ext>
                  </a:extLst>
                </a:hlinkClick>
              </a:rPr>
              <a:t>Interpreter in Microsoft Teams meetings and calls – Microsoft Support</a:t>
            </a:r>
            <a:endParaRPr lang="en-US" sz="1800" kern="100">
              <a:solidFill>
                <a:srgbClr val="0070C0"/>
              </a:solidFill>
              <a:cs typeface="Arial" panose="020B0604020202020204" pitchFamily="34" charset="0"/>
            </a:endParaRPr>
          </a:p>
          <a:p>
            <a:pPr marL="428625" lvl="1" indent="-244475" fontAlgn="b">
              <a:spcBef>
                <a:spcPts val="1800"/>
              </a:spcBef>
              <a:buClr>
                <a:schemeClr val="tx1"/>
              </a:buClr>
            </a:pPr>
            <a:r>
              <a:rPr lang="en-US" sz="1800" kern="100">
                <a:solidFill>
                  <a:srgbClr val="0070C0"/>
                </a:solidFill>
                <a:cs typeface="Arial" panose="020B0604020202020204" pitchFamily="34" charset="0"/>
                <a:hlinkClick r:id="rId7">
                  <a:extLst>
                    <a:ext uri="{A12FA001-AC4F-418D-AE19-62706E023703}">
                      <ahyp:hlinkClr xmlns:ahyp="http://schemas.microsoft.com/office/drawing/2018/hyperlinkcolor" val="tx"/>
                    </a:ext>
                  </a:extLst>
                </a:hlinkClick>
              </a:rPr>
              <a:t>Listen to audio recaps of your meetings – Microsoft Support</a:t>
            </a:r>
            <a:endParaRPr lang="en-US" sz="1800" kern="100">
              <a:solidFill>
                <a:srgbClr val="0070C0"/>
              </a:solidFill>
              <a:cs typeface="Arial" panose="020B0604020202020204" pitchFamily="34" charset="0"/>
            </a:endParaRPr>
          </a:p>
          <a:p>
            <a:pPr marL="428625" indent="-244475">
              <a:spcBef>
                <a:spcPts val="1800"/>
              </a:spcBef>
              <a:buClr>
                <a:schemeClr val="tx1"/>
              </a:buClr>
              <a:buSzPct val="100000"/>
            </a:pPr>
            <a:r>
              <a:rPr lang="en-US" sz="1800" kern="100">
                <a:solidFill>
                  <a:srgbClr val="0070C0"/>
                </a:solidFill>
                <a:cs typeface="Arial" panose="020B0604020202020204" pitchFamily="34" charset="0"/>
                <a:hlinkClick r:id="rId8">
                  <a:extLst>
                    <a:ext uri="{A12FA001-AC4F-418D-AE19-62706E023703}">
                      <ahyp:hlinkClr xmlns:ahyp="http://schemas.microsoft.com/office/drawing/2018/hyperlinkcolor" val="tx"/>
                    </a:ext>
                  </a:extLst>
                </a:hlinkClick>
              </a:rPr>
              <a:t>Recap in Microsoft Teams</a:t>
            </a:r>
            <a:endParaRPr lang="en-US" sz="1800" kern="100">
              <a:solidFill>
                <a:srgbClr val="0070C0"/>
              </a:solidFill>
              <a:cs typeface="Arial" panose="020B0604020202020204" pitchFamily="34" charset="0"/>
            </a:endParaRPr>
          </a:p>
        </p:txBody>
      </p:sp>
    </p:spTree>
    <p:extLst>
      <p:ext uri="{BB962C8B-B14F-4D97-AF65-F5344CB8AC3E}">
        <p14:creationId xmlns:p14="http://schemas.microsoft.com/office/powerpoint/2010/main" val="14987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1.875E-6 1.48148E-6 L -1.875E-6 0.03542 " pathEditMode="relative" rAng="0" ptsTypes="AA">
                                      <p:cBhvr>
                                        <p:cTn id="9"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a:xfrm>
            <a:off x="569911" y="3384610"/>
            <a:ext cx="4989641" cy="615553"/>
          </a:xfrm>
        </p:spPr>
        <p:txBody>
          <a:bodyPr/>
          <a:lstStyle/>
          <a:p>
            <a:r>
              <a:rPr lang="en-US"/>
              <a:t>Chat in Teams</a:t>
            </a:r>
          </a:p>
        </p:txBody>
      </p:sp>
    </p:spTree>
    <p:extLst>
      <p:ext uri="{BB962C8B-B14F-4D97-AF65-F5344CB8AC3E}">
        <p14:creationId xmlns:p14="http://schemas.microsoft.com/office/powerpoint/2010/main" val="253146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4B45B-0DCC-B29F-E2B2-71AE23AD963C}"/>
            </a:ext>
          </a:extLst>
        </p:cNvPr>
        <p:cNvGrpSpPr/>
        <p:nvPr/>
      </p:nvGrpSpPr>
      <p:grpSpPr>
        <a:xfrm>
          <a:off x="0" y="0"/>
          <a:ext cx="0" cy="0"/>
          <a:chOff x="0" y="0"/>
          <a:chExt cx="0" cy="0"/>
        </a:xfrm>
      </p:grpSpPr>
      <p:pic>
        <p:nvPicPr>
          <p:cNvPr id="10" name="!Copilot">
            <a:extLst>
              <a:ext uri="{FF2B5EF4-FFF2-40B4-BE49-F238E27FC236}">
                <a16:creationId xmlns:a16="http://schemas.microsoft.com/office/drawing/2014/main" id="{6A6F9BB4-2D22-42ED-DFBF-D255BEF4803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168" y="573244"/>
            <a:ext cx="549015" cy="549014"/>
          </a:xfrm>
          <a:prstGeom prst="rect">
            <a:avLst/>
          </a:prstGeom>
          <a:noFill/>
          <a:ln>
            <a:noFill/>
            <a:headEnd type="none" w="med" len="med"/>
            <a:tailEnd type="none" w="med" len="med"/>
          </a:ln>
          <a:effectLst/>
        </p:spPr>
      </p:pic>
      <p:pic>
        <p:nvPicPr>
          <p:cNvPr id="13" name="Picture 12">
            <a:extLst>
              <a:ext uri="{FF2B5EF4-FFF2-40B4-BE49-F238E27FC236}">
                <a16:creationId xmlns:a16="http://schemas.microsoft.com/office/drawing/2014/main" id="{06FB7945-43DF-90D0-0515-140A2B0825A3}"/>
              </a:ext>
              <a:ext uri="{C183D7F6-B498-43B3-948B-1728B52AA6E4}">
                <adec:decorative xmlns:adec="http://schemas.microsoft.com/office/drawing/2017/decorative" val="1"/>
              </a:ext>
            </a:extLst>
          </p:cNvPr>
          <p:cNvPicPr>
            <a:picLocks noChangeAspect="1"/>
          </p:cNvPicPr>
          <p:nvPr/>
        </p:nvPicPr>
        <p:blipFill rotWithShape="1">
          <a:blip r:embed="rId4" cstate="screen">
            <a:alphaModFix amt="50000"/>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8" y="1494068"/>
            <a:ext cx="11015663" cy="4779732"/>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9" name="Rectangle: Rounded Corners 18">
            <a:extLst>
              <a:ext uri="{FF2B5EF4-FFF2-40B4-BE49-F238E27FC236}">
                <a16:creationId xmlns:a16="http://schemas.microsoft.com/office/drawing/2014/main" id="{F6D8EC19-3461-4AE8-953F-FBC39847EC08}"/>
              </a:ext>
              <a:ext uri="{C183D7F6-B498-43B3-948B-1728B52AA6E4}">
                <adec:decorative xmlns:adec="http://schemas.microsoft.com/office/drawing/2017/decorative" val="1"/>
              </a:ext>
            </a:extLst>
          </p:cNvPr>
          <p:cNvSpPr>
            <a:spLocks/>
          </p:cNvSpPr>
          <p:nvPr/>
        </p:nvSpPr>
        <p:spPr bwMode="auto">
          <a:xfrm>
            <a:off x="709646" y="1615546"/>
            <a:ext cx="7344143" cy="4536776"/>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23" name="Free-form: Shape 362">
            <a:extLst>
              <a:ext uri="{FF2B5EF4-FFF2-40B4-BE49-F238E27FC236}">
                <a16:creationId xmlns:a16="http://schemas.microsoft.com/office/drawing/2014/main" id="{2E4E9C04-BD12-CAC3-5979-D0182675C3C5}"/>
              </a:ext>
              <a:ext uri="{C183D7F6-B498-43B3-948B-1728B52AA6E4}">
                <adec:decorative xmlns:adec="http://schemas.microsoft.com/office/drawing/2017/decorative" val="1"/>
              </a:ext>
            </a:extLst>
          </p:cNvPr>
          <p:cNvSpPr/>
          <p:nvPr/>
        </p:nvSpPr>
        <p:spPr>
          <a:xfrm>
            <a:off x="855790" y="1804365"/>
            <a:ext cx="327346" cy="296182"/>
          </a:xfrm>
          <a:custGeom>
            <a:avLst/>
            <a:gdLst>
              <a:gd name="connsiteX0" fmla="*/ 265081 w 323645"/>
              <a:gd name="connsiteY0" fmla="*/ 179546 h 292833"/>
              <a:gd name="connsiteX1" fmla="*/ 275468 w 323645"/>
              <a:gd name="connsiteY1" fmla="*/ 191059 h 292833"/>
              <a:gd name="connsiteX2" fmla="*/ 285116 w 323645"/>
              <a:gd name="connsiteY2" fmla="*/ 223469 h 292833"/>
              <a:gd name="connsiteX3" fmla="*/ 275468 w 323645"/>
              <a:gd name="connsiteY3" fmla="*/ 255895 h 292833"/>
              <a:gd name="connsiteX4" fmla="*/ 265081 w 323645"/>
              <a:gd name="connsiteY4" fmla="*/ 267408 h 292833"/>
              <a:gd name="connsiteX5" fmla="*/ 249985 w 323645"/>
              <a:gd name="connsiteY5" fmla="*/ 266386 h 292833"/>
              <a:gd name="connsiteX6" fmla="*/ 249916 w 323645"/>
              <a:gd name="connsiteY6" fmla="*/ 250039 h 292833"/>
              <a:gd name="connsiteX7" fmla="*/ 251210 w 323645"/>
              <a:gd name="connsiteY7" fmla="*/ 248914 h 292833"/>
              <a:gd name="connsiteX8" fmla="*/ 256235 w 323645"/>
              <a:gd name="connsiteY8" fmla="*/ 243073 h 292833"/>
              <a:gd name="connsiteX9" fmla="*/ 261999 w 323645"/>
              <a:gd name="connsiteY9" fmla="*/ 223469 h 292833"/>
              <a:gd name="connsiteX10" fmla="*/ 256235 w 323645"/>
              <a:gd name="connsiteY10" fmla="*/ 203881 h 292833"/>
              <a:gd name="connsiteX11" fmla="*/ 251210 w 323645"/>
              <a:gd name="connsiteY11" fmla="*/ 198040 h 292833"/>
              <a:gd name="connsiteX12" fmla="*/ 248899 w 323645"/>
              <a:gd name="connsiteY12" fmla="*/ 181858 h 292833"/>
              <a:gd name="connsiteX13" fmla="*/ 265081 w 323645"/>
              <a:gd name="connsiteY13" fmla="*/ 179546 h 292833"/>
              <a:gd name="connsiteX14" fmla="*/ 219595 w 323645"/>
              <a:gd name="connsiteY14" fmla="*/ 169550 h 292833"/>
              <a:gd name="connsiteX15" fmla="*/ 231175 w 323645"/>
              <a:gd name="connsiteY15" fmla="*/ 181087 h 292833"/>
              <a:gd name="connsiteX16" fmla="*/ 231175 w 323645"/>
              <a:gd name="connsiteY16" fmla="*/ 265851 h 292833"/>
              <a:gd name="connsiteX17" fmla="*/ 227236 w 323645"/>
              <a:gd name="connsiteY17" fmla="*/ 274537 h 292833"/>
              <a:gd name="connsiteX18" fmla="*/ 210924 w 323645"/>
              <a:gd name="connsiteY18" fmla="*/ 273465 h 292833"/>
              <a:gd name="connsiteX19" fmla="*/ 187406 w 323645"/>
              <a:gd name="connsiteY19" fmla="*/ 246587 h 292833"/>
              <a:gd name="connsiteX20" fmla="*/ 165676 w 323645"/>
              <a:gd name="connsiteY20" fmla="*/ 246587 h 292833"/>
              <a:gd name="connsiteX21" fmla="*/ 154117 w 323645"/>
              <a:gd name="connsiteY21" fmla="*/ 235028 h 292833"/>
              <a:gd name="connsiteX22" fmla="*/ 154117 w 323645"/>
              <a:gd name="connsiteY22" fmla="*/ 211911 h 292833"/>
              <a:gd name="connsiteX23" fmla="*/ 165676 w 323645"/>
              <a:gd name="connsiteY23" fmla="*/ 200352 h 292833"/>
              <a:gd name="connsiteX24" fmla="*/ 187406 w 323645"/>
              <a:gd name="connsiteY24" fmla="*/ 200352 h 292833"/>
              <a:gd name="connsiteX25" fmla="*/ 210924 w 323645"/>
              <a:gd name="connsiteY25" fmla="*/ 173489 h 292833"/>
              <a:gd name="connsiteX26" fmla="*/ 219595 w 323645"/>
              <a:gd name="connsiteY26" fmla="*/ 169550 h 292833"/>
              <a:gd name="connsiteX27" fmla="*/ 296366 w 323645"/>
              <a:gd name="connsiteY27" fmla="*/ 156799 h 292833"/>
              <a:gd name="connsiteX28" fmla="*/ 310437 w 323645"/>
              <a:gd name="connsiteY28" fmla="*/ 174183 h 292833"/>
              <a:gd name="connsiteX29" fmla="*/ 323645 w 323645"/>
              <a:gd name="connsiteY29" fmla="*/ 223470 h 292833"/>
              <a:gd name="connsiteX30" fmla="*/ 310437 w 323645"/>
              <a:gd name="connsiteY30" fmla="*/ 272772 h 292833"/>
              <a:gd name="connsiteX31" fmla="*/ 296366 w 323645"/>
              <a:gd name="connsiteY31" fmla="*/ 290156 h 292833"/>
              <a:gd name="connsiteX32" fmla="*/ 280084 w 323645"/>
              <a:gd name="connsiteY32" fmla="*/ 288669 h 292833"/>
              <a:gd name="connsiteX33" fmla="*/ 281571 w 323645"/>
              <a:gd name="connsiteY33" fmla="*/ 272386 h 292833"/>
              <a:gd name="connsiteX34" fmla="*/ 290618 w 323645"/>
              <a:gd name="connsiteY34" fmla="*/ 260874 h 292833"/>
              <a:gd name="connsiteX35" fmla="*/ 300527 w 323645"/>
              <a:gd name="connsiteY35" fmla="*/ 223470 h 292833"/>
              <a:gd name="connsiteX36" fmla="*/ 290618 w 323645"/>
              <a:gd name="connsiteY36" fmla="*/ 186081 h 292833"/>
              <a:gd name="connsiteX37" fmla="*/ 281571 w 323645"/>
              <a:gd name="connsiteY37" fmla="*/ 174569 h 292833"/>
              <a:gd name="connsiteX38" fmla="*/ 280084 w 323645"/>
              <a:gd name="connsiteY38" fmla="*/ 158286 h 292833"/>
              <a:gd name="connsiteX39" fmla="*/ 296366 w 323645"/>
              <a:gd name="connsiteY39" fmla="*/ 156799 h 292833"/>
              <a:gd name="connsiteX40" fmla="*/ 34676 w 323645"/>
              <a:gd name="connsiteY40" fmla="*/ 0 h 292833"/>
              <a:gd name="connsiteX41" fmla="*/ 273542 w 323645"/>
              <a:gd name="connsiteY41" fmla="*/ 0 h 292833"/>
              <a:gd name="connsiteX42" fmla="*/ 308141 w 323645"/>
              <a:gd name="connsiteY42" fmla="*/ 32303 h 292833"/>
              <a:gd name="connsiteX43" fmla="*/ 308218 w 323645"/>
              <a:gd name="connsiteY43" fmla="*/ 34676 h 292833"/>
              <a:gd name="connsiteX44" fmla="*/ 308218 w 323645"/>
              <a:gd name="connsiteY44" fmla="*/ 146704 h 292833"/>
              <a:gd name="connsiteX45" fmla="*/ 306230 w 323645"/>
              <a:gd name="connsiteY45" fmla="*/ 144962 h 292833"/>
              <a:gd name="connsiteX46" fmla="*/ 285100 w 323645"/>
              <a:gd name="connsiteY46" fmla="*/ 138998 h 292833"/>
              <a:gd name="connsiteX47" fmla="*/ 285100 w 323645"/>
              <a:gd name="connsiteY47" fmla="*/ 34676 h 292833"/>
              <a:gd name="connsiteX48" fmla="*/ 275114 w 323645"/>
              <a:gd name="connsiteY48" fmla="*/ 23225 h 292833"/>
              <a:gd name="connsiteX49" fmla="*/ 273542 w 323645"/>
              <a:gd name="connsiteY49" fmla="*/ 23118 h 292833"/>
              <a:gd name="connsiteX50" fmla="*/ 34676 w 323645"/>
              <a:gd name="connsiteY50" fmla="*/ 23118 h 292833"/>
              <a:gd name="connsiteX51" fmla="*/ 23225 w 323645"/>
              <a:gd name="connsiteY51" fmla="*/ 33104 h 292833"/>
              <a:gd name="connsiteX52" fmla="*/ 23118 w 323645"/>
              <a:gd name="connsiteY52" fmla="*/ 34676 h 292833"/>
              <a:gd name="connsiteX53" fmla="*/ 23118 w 323645"/>
              <a:gd name="connsiteY53" fmla="*/ 196530 h 292833"/>
              <a:gd name="connsiteX54" fmla="*/ 33104 w 323645"/>
              <a:gd name="connsiteY54" fmla="*/ 207980 h 292833"/>
              <a:gd name="connsiteX55" fmla="*/ 34676 w 323645"/>
              <a:gd name="connsiteY55" fmla="*/ 208088 h 292833"/>
              <a:gd name="connsiteX56" fmla="*/ 138705 w 323645"/>
              <a:gd name="connsiteY56" fmla="*/ 208088 h 292833"/>
              <a:gd name="connsiteX57" fmla="*/ 138705 w 323645"/>
              <a:gd name="connsiteY57" fmla="*/ 231206 h 292833"/>
              <a:gd name="connsiteX58" fmla="*/ 123278 w 323645"/>
              <a:gd name="connsiteY58" fmla="*/ 231206 h 292833"/>
              <a:gd name="connsiteX59" fmla="*/ 123293 w 323645"/>
              <a:gd name="connsiteY59" fmla="*/ 269704 h 292833"/>
              <a:gd name="connsiteX60" fmla="*/ 184940 w 323645"/>
              <a:gd name="connsiteY60" fmla="*/ 269704 h 292833"/>
              <a:gd name="connsiteX61" fmla="*/ 184940 w 323645"/>
              <a:gd name="connsiteY61" fmla="*/ 269643 h 292833"/>
              <a:gd name="connsiteX62" fmla="*/ 199936 w 323645"/>
              <a:gd name="connsiteY62" fmla="*/ 285671 h 292833"/>
              <a:gd name="connsiteX63" fmla="*/ 210847 w 323645"/>
              <a:gd name="connsiteY63" fmla="*/ 292822 h 292833"/>
              <a:gd name="connsiteX64" fmla="*/ 73205 w 323645"/>
              <a:gd name="connsiteY64" fmla="*/ 292822 h 292833"/>
              <a:gd name="connsiteX65" fmla="*/ 61647 w 323645"/>
              <a:gd name="connsiteY65" fmla="*/ 281263 h 292833"/>
              <a:gd name="connsiteX66" fmla="*/ 71633 w 323645"/>
              <a:gd name="connsiteY66" fmla="*/ 269812 h 292833"/>
              <a:gd name="connsiteX67" fmla="*/ 73205 w 323645"/>
              <a:gd name="connsiteY67" fmla="*/ 269704 h 292833"/>
              <a:gd name="connsiteX68" fmla="*/ 100160 w 323645"/>
              <a:gd name="connsiteY68" fmla="*/ 269704 h 292833"/>
              <a:gd name="connsiteX69" fmla="*/ 100160 w 323645"/>
              <a:gd name="connsiteY69" fmla="*/ 231206 h 292833"/>
              <a:gd name="connsiteX70" fmla="*/ 34676 w 323645"/>
              <a:gd name="connsiteY70" fmla="*/ 231206 h 292833"/>
              <a:gd name="connsiteX71" fmla="*/ 77 w 323645"/>
              <a:gd name="connsiteY71" fmla="*/ 198903 h 292833"/>
              <a:gd name="connsiteX72" fmla="*/ 0 w 323645"/>
              <a:gd name="connsiteY72" fmla="*/ 196530 h 292833"/>
              <a:gd name="connsiteX73" fmla="*/ 0 w 323645"/>
              <a:gd name="connsiteY73" fmla="*/ 34676 h 292833"/>
              <a:gd name="connsiteX74" fmla="*/ 32303 w 323645"/>
              <a:gd name="connsiteY74" fmla="*/ 77 h 2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3645" h="292833">
                <a:moveTo>
                  <a:pt x="265081" y="179546"/>
                </a:moveTo>
                <a:cubicBezTo>
                  <a:pt x="269153" y="182787"/>
                  <a:pt x="272662" y="186677"/>
                  <a:pt x="275468" y="191059"/>
                </a:cubicBezTo>
                <a:cubicBezTo>
                  <a:pt x="281494" y="200090"/>
                  <a:pt x="285116" y="210955"/>
                  <a:pt x="285116" y="223469"/>
                </a:cubicBezTo>
                <a:cubicBezTo>
                  <a:pt x="285223" y="235000"/>
                  <a:pt x="281861" y="246297"/>
                  <a:pt x="275468" y="255895"/>
                </a:cubicBezTo>
                <a:cubicBezTo>
                  <a:pt x="271785" y="261428"/>
                  <a:pt x="267994" y="265219"/>
                  <a:pt x="265081" y="267408"/>
                </a:cubicBezTo>
                <a:cubicBezTo>
                  <a:pt x="260494" y="270865"/>
                  <a:pt x="254065" y="270430"/>
                  <a:pt x="249985" y="266386"/>
                </a:cubicBezTo>
                <a:cubicBezTo>
                  <a:pt x="245453" y="261891"/>
                  <a:pt x="245422" y="254572"/>
                  <a:pt x="249916" y="250039"/>
                </a:cubicBezTo>
                <a:lnTo>
                  <a:pt x="251210" y="248914"/>
                </a:lnTo>
                <a:cubicBezTo>
                  <a:pt x="253168" y="247228"/>
                  <a:pt x="254860" y="245260"/>
                  <a:pt x="256235" y="243073"/>
                </a:cubicBezTo>
                <a:cubicBezTo>
                  <a:pt x="259841" y="237663"/>
                  <a:pt x="261999" y="231175"/>
                  <a:pt x="261999" y="223469"/>
                </a:cubicBezTo>
                <a:cubicBezTo>
                  <a:pt x="261999" y="215763"/>
                  <a:pt x="259841" y="209291"/>
                  <a:pt x="256235" y="203881"/>
                </a:cubicBezTo>
                <a:cubicBezTo>
                  <a:pt x="254139" y="200737"/>
                  <a:pt x="252166" y="198764"/>
                  <a:pt x="251210" y="198040"/>
                </a:cubicBezTo>
                <a:cubicBezTo>
                  <a:pt x="246103" y="194210"/>
                  <a:pt x="245069" y="186965"/>
                  <a:pt x="248899" y="181858"/>
                </a:cubicBezTo>
                <a:cubicBezTo>
                  <a:pt x="252729" y="176750"/>
                  <a:pt x="259974" y="175716"/>
                  <a:pt x="265081" y="179546"/>
                </a:cubicBezTo>
                <a:close/>
                <a:moveTo>
                  <a:pt x="219595" y="169550"/>
                </a:moveTo>
                <a:cubicBezTo>
                  <a:pt x="225979" y="169538"/>
                  <a:pt x="231163" y="174704"/>
                  <a:pt x="231175" y="181087"/>
                </a:cubicBezTo>
                <a:lnTo>
                  <a:pt x="231175" y="265851"/>
                </a:lnTo>
                <a:cubicBezTo>
                  <a:pt x="231174" y="269179"/>
                  <a:pt x="229737" y="272344"/>
                  <a:pt x="227236" y="274537"/>
                </a:cubicBezTo>
                <a:cubicBezTo>
                  <a:pt x="222435" y="278746"/>
                  <a:pt x="215132" y="278265"/>
                  <a:pt x="210924" y="273465"/>
                </a:cubicBezTo>
                <a:lnTo>
                  <a:pt x="187406" y="246587"/>
                </a:lnTo>
                <a:lnTo>
                  <a:pt x="165676" y="246587"/>
                </a:lnTo>
                <a:cubicBezTo>
                  <a:pt x="159295" y="246587"/>
                  <a:pt x="154117" y="241424"/>
                  <a:pt x="154117" y="235028"/>
                </a:cubicBezTo>
                <a:lnTo>
                  <a:pt x="154117" y="211911"/>
                </a:lnTo>
                <a:cubicBezTo>
                  <a:pt x="154117" y="205527"/>
                  <a:pt x="159292" y="200352"/>
                  <a:pt x="165676" y="200352"/>
                </a:cubicBezTo>
                <a:lnTo>
                  <a:pt x="187406" y="200352"/>
                </a:lnTo>
                <a:lnTo>
                  <a:pt x="210924" y="173489"/>
                </a:lnTo>
                <a:cubicBezTo>
                  <a:pt x="213114" y="170991"/>
                  <a:pt x="216274" y="169556"/>
                  <a:pt x="219595" y="169550"/>
                </a:cubicBezTo>
                <a:close/>
                <a:moveTo>
                  <a:pt x="296366" y="156799"/>
                </a:moveTo>
                <a:cubicBezTo>
                  <a:pt x="300188" y="160004"/>
                  <a:pt x="305382" y="165753"/>
                  <a:pt x="310437" y="174183"/>
                </a:cubicBezTo>
                <a:cubicBezTo>
                  <a:pt x="318713" y="187961"/>
                  <a:pt x="323645" y="204436"/>
                  <a:pt x="323645" y="223470"/>
                </a:cubicBezTo>
                <a:cubicBezTo>
                  <a:pt x="323645" y="242519"/>
                  <a:pt x="318698" y="258994"/>
                  <a:pt x="310437" y="272772"/>
                </a:cubicBezTo>
                <a:cubicBezTo>
                  <a:pt x="305382" y="281202"/>
                  <a:pt x="300188" y="286966"/>
                  <a:pt x="296366" y="290156"/>
                </a:cubicBezTo>
                <a:cubicBezTo>
                  <a:pt x="291459" y="294242"/>
                  <a:pt x="284170" y="293576"/>
                  <a:pt x="280084" y="288669"/>
                </a:cubicBezTo>
                <a:cubicBezTo>
                  <a:pt x="275998" y="283762"/>
                  <a:pt x="276664" y="276472"/>
                  <a:pt x="281571" y="272386"/>
                </a:cubicBezTo>
                <a:cubicBezTo>
                  <a:pt x="283528" y="270768"/>
                  <a:pt x="287011" y="266884"/>
                  <a:pt x="290618" y="260874"/>
                </a:cubicBezTo>
                <a:cubicBezTo>
                  <a:pt x="296798" y="250563"/>
                  <a:pt x="300527" y="238142"/>
                  <a:pt x="300527" y="223470"/>
                </a:cubicBezTo>
                <a:cubicBezTo>
                  <a:pt x="300527" y="208813"/>
                  <a:pt x="296798" y="196391"/>
                  <a:pt x="290618" y="186081"/>
                </a:cubicBezTo>
                <a:cubicBezTo>
                  <a:pt x="287011" y="180055"/>
                  <a:pt x="283528" y="176187"/>
                  <a:pt x="281571" y="174569"/>
                </a:cubicBezTo>
                <a:cubicBezTo>
                  <a:pt x="276664" y="170483"/>
                  <a:pt x="275998" y="163193"/>
                  <a:pt x="280084" y="158286"/>
                </a:cubicBezTo>
                <a:cubicBezTo>
                  <a:pt x="284170" y="153379"/>
                  <a:pt x="291459" y="152713"/>
                  <a:pt x="296366" y="156799"/>
                </a:cubicBezTo>
                <a:close/>
                <a:moveTo>
                  <a:pt x="34676" y="0"/>
                </a:moveTo>
                <a:lnTo>
                  <a:pt x="273542" y="0"/>
                </a:lnTo>
                <a:cubicBezTo>
                  <a:pt x="291774" y="-2"/>
                  <a:pt x="306893" y="14114"/>
                  <a:pt x="308141" y="32303"/>
                </a:cubicBezTo>
                <a:lnTo>
                  <a:pt x="308218" y="34676"/>
                </a:lnTo>
                <a:lnTo>
                  <a:pt x="308218" y="146704"/>
                </a:lnTo>
                <a:cubicBezTo>
                  <a:pt x="307540" y="146087"/>
                  <a:pt x="306877" y="145502"/>
                  <a:pt x="306230" y="144962"/>
                </a:cubicBezTo>
                <a:cubicBezTo>
                  <a:pt x="300111" y="139861"/>
                  <a:pt x="292406" y="137934"/>
                  <a:pt x="285100" y="138998"/>
                </a:cubicBezTo>
                <a:lnTo>
                  <a:pt x="285100" y="34676"/>
                </a:lnTo>
                <a:cubicBezTo>
                  <a:pt x="285100" y="28900"/>
                  <a:pt x="280836" y="24011"/>
                  <a:pt x="275114" y="23225"/>
                </a:cubicBezTo>
                <a:lnTo>
                  <a:pt x="273542" y="23118"/>
                </a:lnTo>
                <a:lnTo>
                  <a:pt x="34676" y="23118"/>
                </a:lnTo>
                <a:cubicBezTo>
                  <a:pt x="28900" y="23118"/>
                  <a:pt x="24011" y="27382"/>
                  <a:pt x="23225" y="33104"/>
                </a:cubicBezTo>
                <a:lnTo>
                  <a:pt x="23118" y="34676"/>
                </a:lnTo>
                <a:lnTo>
                  <a:pt x="23118" y="196530"/>
                </a:lnTo>
                <a:cubicBezTo>
                  <a:pt x="23118" y="202306"/>
                  <a:pt x="27382" y="207194"/>
                  <a:pt x="33104" y="207980"/>
                </a:cubicBezTo>
                <a:lnTo>
                  <a:pt x="34676" y="208088"/>
                </a:lnTo>
                <a:lnTo>
                  <a:pt x="138705" y="208088"/>
                </a:lnTo>
                <a:lnTo>
                  <a:pt x="138705" y="231206"/>
                </a:lnTo>
                <a:lnTo>
                  <a:pt x="123278" y="231206"/>
                </a:lnTo>
                <a:lnTo>
                  <a:pt x="123293" y="269704"/>
                </a:lnTo>
                <a:lnTo>
                  <a:pt x="184940" y="269704"/>
                </a:lnTo>
                <a:lnTo>
                  <a:pt x="184940" y="269643"/>
                </a:lnTo>
                <a:lnTo>
                  <a:pt x="199936" y="285671"/>
                </a:lnTo>
                <a:cubicBezTo>
                  <a:pt x="202932" y="288913"/>
                  <a:pt x="206678" y="291368"/>
                  <a:pt x="210847" y="292822"/>
                </a:cubicBezTo>
                <a:lnTo>
                  <a:pt x="73205" y="292822"/>
                </a:lnTo>
                <a:cubicBezTo>
                  <a:pt x="66825" y="292822"/>
                  <a:pt x="61647" y="287659"/>
                  <a:pt x="61647" y="281263"/>
                </a:cubicBezTo>
                <a:cubicBezTo>
                  <a:pt x="61647" y="275487"/>
                  <a:pt x="65911" y="270598"/>
                  <a:pt x="71633" y="269812"/>
                </a:cubicBezTo>
                <a:lnTo>
                  <a:pt x="73205" y="269704"/>
                </a:lnTo>
                <a:lnTo>
                  <a:pt x="100160" y="269704"/>
                </a:lnTo>
                <a:lnTo>
                  <a:pt x="100160" y="231206"/>
                </a:lnTo>
                <a:lnTo>
                  <a:pt x="34676" y="231206"/>
                </a:lnTo>
                <a:cubicBezTo>
                  <a:pt x="16445" y="231207"/>
                  <a:pt x="1325" y="217092"/>
                  <a:pt x="77" y="198903"/>
                </a:cubicBezTo>
                <a:lnTo>
                  <a:pt x="0" y="196530"/>
                </a:lnTo>
                <a:lnTo>
                  <a:pt x="0" y="34676"/>
                </a:lnTo>
                <a:cubicBezTo>
                  <a:pt x="-2" y="16445"/>
                  <a:pt x="14114" y="1325"/>
                  <a:pt x="32303" y="77"/>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25" name="Graphic 303">
            <a:extLst>
              <a:ext uri="{FF2B5EF4-FFF2-40B4-BE49-F238E27FC236}">
                <a16:creationId xmlns:a16="http://schemas.microsoft.com/office/drawing/2014/main" id="{B98431B4-1E35-11F0-2B10-856157CD63B2}"/>
              </a:ext>
              <a:ext uri="{C183D7F6-B498-43B3-948B-1728B52AA6E4}">
                <adec:decorative xmlns:adec="http://schemas.microsoft.com/office/drawing/2017/decorative" val="1"/>
              </a:ext>
            </a:extLst>
          </p:cNvPr>
          <p:cNvSpPr/>
          <p:nvPr/>
        </p:nvSpPr>
        <p:spPr>
          <a:xfrm>
            <a:off x="857390" y="3870621"/>
            <a:ext cx="337680" cy="320804"/>
          </a:xfrm>
          <a:custGeom>
            <a:avLst/>
            <a:gdLst>
              <a:gd name="connsiteX0" fmla="*/ 33153 w 316637"/>
              <a:gd name="connsiteY0" fmla="*/ 37143 h 300814"/>
              <a:gd name="connsiteX1" fmla="*/ 80302 w 316637"/>
              <a:gd name="connsiteY1" fmla="*/ 0 h 300814"/>
              <a:gd name="connsiteX2" fmla="*/ 236377 w 316637"/>
              <a:gd name="connsiteY2" fmla="*/ 0 h 300814"/>
              <a:gd name="connsiteX3" fmla="*/ 283525 w 316637"/>
              <a:gd name="connsiteY3" fmla="*/ 37143 h 300814"/>
              <a:gd name="connsiteX4" fmla="*/ 315063 w 316637"/>
              <a:gd name="connsiteY4" fmla="*/ 168124 h 300814"/>
              <a:gd name="connsiteX5" fmla="*/ 273577 w 316637"/>
              <a:gd name="connsiteY5" fmla="*/ 235923 h 300814"/>
              <a:gd name="connsiteX6" fmla="*/ 260410 w 316637"/>
              <a:gd name="connsiteY6" fmla="*/ 237485 h 300814"/>
              <a:gd name="connsiteX7" fmla="*/ 134575 w 316637"/>
              <a:gd name="connsiteY7" fmla="*/ 237485 h 300814"/>
              <a:gd name="connsiteX8" fmla="*/ 134575 w 316637"/>
              <a:gd name="connsiteY8" fmla="*/ 213737 h 300814"/>
              <a:gd name="connsiteX9" fmla="*/ 260394 w 316637"/>
              <a:gd name="connsiteY9" fmla="*/ 213737 h 300814"/>
              <a:gd name="connsiteX10" fmla="*/ 292850 w 316637"/>
              <a:gd name="connsiteY10" fmla="*/ 181280 h 300814"/>
              <a:gd name="connsiteX11" fmla="*/ 291948 w 316637"/>
              <a:gd name="connsiteY11" fmla="*/ 173681 h 300814"/>
              <a:gd name="connsiteX12" fmla="*/ 260442 w 316637"/>
              <a:gd name="connsiteY12" fmla="*/ 42700 h 300814"/>
              <a:gd name="connsiteX13" fmla="*/ 236377 w 316637"/>
              <a:gd name="connsiteY13" fmla="*/ 23749 h 300814"/>
              <a:gd name="connsiteX14" fmla="*/ 80317 w 316637"/>
              <a:gd name="connsiteY14" fmla="*/ 23749 h 300814"/>
              <a:gd name="connsiteX15" fmla="*/ 56252 w 316637"/>
              <a:gd name="connsiteY15" fmla="*/ 42700 h 300814"/>
              <a:gd name="connsiteX16" fmla="*/ 45581 w 316637"/>
              <a:gd name="connsiteY16" fmla="*/ 87078 h 300814"/>
              <a:gd name="connsiteX17" fmla="*/ 27707 w 316637"/>
              <a:gd name="connsiteY17" fmla="*/ 87078 h 300814"/>
              <a:gd name="connsiteX18" fmla="*/ 21010 w 316637"/>
              <a:gd name="connsiteY18" fmla="*/ 87584 h 300814"/>
              <a:gd name="connsiteX19" fmla="*/ 33153 w 316637"/>
              <a:gd name="connsiteY19" fmla="*/ 37143 h 300814"/>
              <a:gd name="connsiteX20" fmla="*/ 134417 w 316637"/>
              <a:gd name="connsiteY20" fmla="*/ 277066 h 300814"/>
              <a:gd name="connsiteX21" fmla="*/ 241475 w 316637"/>
              <a:gd name="connsiteY21" fmla="*/ 277066 h 300814"/>
              <a:gd name="connsiteX22" fmla="*/ 253349 w 316637"/>
              <a:gd name="connsiteY22" fmla="*/ 265192 h 300814"/>
              <a:gd name="connsiteX23" fmla="*/ 241475 w 316637"/>
              <a:gd name="connsiteY23" fmla="*/ 253317 h 300814"/>
              <a:gd name="connsiteX24" fmla="*/ 134607 w 316637"/>
              <a:gd name="connsiteY24" fmla="*/ 253317 h 300814"/>
              <a:gd name="connsiteX25" fmla="*/ 134607 w 316637"/>
              <a:gd name="connsiteY25" fmla="*/ 273108 h 300814"/>
              <a:gd name="connsiteX26" fmla="*/ 134417 w 316637"/>
              <a:gd name="connsiteY26" fmla="*/ 277066 h 300814"/>
              <a:gd name="connsiteX27" fmla="*/ 59371 w 316637"/>
              <a:gd name="connsiteY27" fmla="*/ 182072 h 300814"/>
              <a:gd name="connsiteX28" fmla="*/ 79162 w 316637"/>
              <a:gd name="connsiteY28" fmla="*/ 162281 h 300814"/>
              <a:gd name="connsiteX29" fmla="*/ 59371 w 316637"/>
              <a:gd name="connsiteY29" fmla="*/ 142491 h 300814"/>
              <a:gd name="connsiteX30" fmla="*/ 39581 w 316637"/>
              <a:gd name="connsiteY30" fmla="*/ 162281 h 300814"/>
              <a:gd name="connsiteX31" fmla="*/ 59371 w 316637"/>
              <a:gd name="connsiteY31" fmla="*/ 182072 h 300814"/>
              <a:gd name="connsiteX32" fmla="*/ 0 w 316637"/>
              <a:gd name="connsiteY32" fmla="*/ 130617 h 300814"/>
              <a:gd name="connsiteX33" fmla="*/ 27707 w 316637"/>
              <a:gd name="connsiteY33" fmla="*/ 102910 h 300814"/>
              <a:gd name="connsiteX34" fmla="*/ 91036 w 316637"/>
              <a:gd name="connsiteY34" fmla="*/ 102910 h 300814"/>
              <a:gd name="connsiteX35" fmla="*/ 118758 w 316637"/>
              <a:gd name="connsiteY35" fmla="*/ 130617 h 300814"/>
              <a:gd name="connsiteX36" fmla="*/ 118758 w 316637"/>
              <a:gd name="connsiteY36" fmla="*/ 273108 h 300814"/>
              <a:gd name="connsiteX37" fmla="*/ 91052 w 316637"/>
              <a:gd name="connsiteY37" fmla="*/ 300814 h 300814"/>
              <a:gd name="connsiteX38" fmla="*/ 27722 w 316637"/>
              <a:gd name="connsiteY38" fmla="*/ 300814 h 300814"/>
              <a:gd name="connsiteX39" fmla="*/ 0 w 316637"/>
              <a:gd name="connsiteY39" fmla="*/ 273124 h 300814"/>
              <a:gd name="connsiteX40" fmla="*/ 0 w 316637"/>
              <a:gd name="connsiteY40" fmla="*/ 273108 h 300814"/>
              <a:gd name="connsiteX41" fmla="*/ 0 w 316637"/>
              <a:gd name="connsiteY41" fmla="*/ 130617 h 300814"/>
              <a:gd name="connsiteX42" fmla="*/ 27707 w 316637"/>
              <a:gd name="connsiteY42" fmla="*/ 126659 h 300814"/>
              <a:gd name="connsiteX43" fmla="*/ 23749 w 316637"/>
              <a:gd name="connsiteY43" fmla="*/ 130617 h 300814"/>
              <a:gd name="connsiteX44" fmla="*/ 23749 w 316637"/>
              <a:gd name="connsiteY44" fmla="*/ 273108 h 300814"/>
              <a:gd name="connsiteX45" fmla="*/ 27707 w 316637"/>
              <a:gd name="connsiteY45" fmla="*/ 277066 h 300814"/>
              <a:gd name="connsiteX46" fmla="*/ 91036 w 316637"/>
              <a:gd name="connsiteY46" fmla="*/ 277066 h 300814"/>
              <a:gd name="connsiteX47" fmla="*/ 94994 w 316637"/>
              <a:gd name="connsiteY47" fmla="*/ 273108 h 300814"/>
              <a:gd name="connsiteX48" fmla="*/ 94994 w 316637"/>
              <a:gd name="connsiteY48" fmla="*/ 130617 h 300814"/>
              <a:gd name="connsiteX49" fmla="*/ 91036 w 316637"/>
              <a:gd name="connsiteY49" fmla="*/ 126659 h 300814"/>
              <a:gd name="connsiteX50" fmla="*/ 27707 w 316637"/>
              <a:gd name="connsiteY50" fmla="*/ 126659 h 3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16637" h="300814">
                <a:moveTo>
                  <a:pt x="33153" y="37143"/>
                </a:moveTo>
                <a:cubicBezTo>
                  <a:pt x="38399" y="15355"/>
                  <a:pt x="57891" y="-1"/>
                  <a:pt x="80302" y="0"/>
                </a:cubicBezTo>
                <a:lnTo>
                  <a:pt x="236377" y="0"/>
                </a:lnTo>
                <a:cubicBezTo>
                  <a:pt x="258779" y="0"/>
                  <a:pt x="278269" y="15357"/>
                  <a:pt x="283525" y="37143"/>
                </a:cubicBezTo>
                <a:lnTo>
                  <a:pt x="315063" y="168124"/>
                </a:lnTo>
                <a:cubicBezTo>
                  <a:pt x="322330" y="198302"/>
                  <a:pt x="303756" y="228657"/>
                  <a:pt x="273577" y="235923"/>
                </a:cubicBezTo>
                <a:cubicBezTo>
                  <a:pt x="269265" y="236962"/>
                  <a:pt x="264845" y="237486"/>
                  <a:pt x="260410" y="237485"/>
                </a:cubicBezTo>
                <a:lnTo>
                  <a:pt x="134575" y="237485"/>
                </a:lnTo>
                <a:lnTo>
                  <a:pt x="134575" y="213737"/>
                </a:lnTo>
                <a:lnTo>
                  <a:pt x="260394" y="213737"/>
                </a:lnTo>
                <a:cubicBezTo>
                  <a:pt x="278320" y="213736"/>
                  <a:pt x="292851" y="199205"/>
                  <a:pt x="292850" y="181280"/>
                </a:cubicBezTo>
                <a:cubicBezTo>
                  <a:pt x="292850" y="178720"/>
                  <a:pt x="292548" y="176169"/>
                  <a:pt x="291948" y="173681"/>
                </a:cubicBezTo>
                <a:lnTo>
                  <a:pt x="260442" y="42700"/>
                </a:lnTo>
                <a:cubicBezTo>
                  <a:pt x="257764" y="31580"/>
                  <a:pt x="247814" y="23745"/>
                  <a:pt x="236377" y="23749"/>
                </a:cubicBezTo>
                <a:lnTo>
                  <a:pt x="80317" y="23749"/>
                </a:lnTo>
                <a:cubicBezTo>
                  <a:pt x="68886" y="23749"/>
                  <a:pt x="58944" y="31586"/>
                  <a:pt x="56252" y="42700"/>
                </a:cubicBezTo>
                <a:lnTo>
                  <a:pt x="45581" y="87078"/>
                </a:lnTo>
                <a:lnTo>
                  <a:pt x="27707" y="87078"/>
                </a:lnTo>
                <a:cubicBezTo>
                  <a:pt x="25427" y="87078"/>
                  <a:pt x="23194" y="87252"/>
                  <a:pt x="21010" y="87584"/>
                </a:cubicBezTo>
                <a:lnTo>
                  <a:pt x="33153" y="37143"/>
                </a:lnTo>
                <a:close/>
                <a:moveTo>
                  <a:pt x="134417" y="277066"/>
                </a:moveTo>
                <a:lnTo>
                  <a:pt x="241475" y="277066"/>
                </a:lnTo>
                <a:cubicBezTo>
                  <a:pt x="248033" y="277066"/>
                  <a:pt x="253349" y="271750"/>
                  <a:pt x="253349" y="265192"/>
                </a:cubicBezTo>
                <a:cubicBezTo>
                  <a:pt x="253349" y="258634"/>
                  <a:pt x="248033" y="253317"/>
                  <a:pt x="241475" y="253317"/>
                </a:cubicBezTo>
                <a:lnTo>
                  <a:pt x="134607" y="253317"/>
                </a:lnTo>
                <a:lnTo>
                  <a:pt x="134607" y="273108"/>
                </a:lnTo>
                <a:cubicBezTo>
                  <a:pt x="134607" y="274438"/>
                  <a:pt x="134527" y="275768"/>
                  <a:pt x="134417" y="277066"/>
                </a:cubicBezTo>
                <a:close/>
                <a:moveTo>
                  <a:pt x="59371" y="182072"/>
                </a:moveTo>
                <a:cubicBezTo>
                  <a:pt x="70301" y="182072"/>
                  <a:pt x="79162" y="173211"/>
                  <a:pt x="79162" y="162281"/>
                </a:cubicBezTo>
                <a:cubicBezTo>
                  <a:pt x="79162" y="151351"/>
                  <a:pt x="70301" y="142491"/>
                  <a:pt x="59371" y="142491"/>
                </a:cubicBezTo>
                <a:cubicBezTo>
                  <a:pt x="48441" y="142491"/>
                  <a:pt x="39581" y="151351"/>
                  <a:pt x="39581" y="162281"/>
                </a:cubicBezTo>
                <a:cubicBezTo>
                  <a:pt x="39581" y="173211"/>
                  <a:pt x="48441" y="182072"/>
                  <a:pt x="59371" y="182072"/>
                </a:cubicBezTo>
                <a:close/>
                <a:moveTo>
                  <a:pt x="0" y="130617"/>
                </a:moveTo>
                <a:cubicBezTo>
                  <a:pt x="0" y="115323"/>
                  <a:pt x="12413" y="102910"/>
                  <a:pt x="27707" y="102910"/>
                </a:cubicBezTo>
                <a:lnTo>
                  <a:pt x="91036" y="102910"/>
                </a:lnTo>
                <a:cubicBezTo>
                  <a:pt x="106362" y="102910"/>
                  <a:pt x="118758" y="115323"/>
                  <a:pt x="118758" y="130617"/>
                </a:cubicBezTo>
                <a:lnTo>
                  <a:pt x="118758" y="273108"/>
                </a:lnTo>
                <a:cubicBezTo>
                  <a:pt x="118758" y="288410"/>
                  <a:pt x="106354" y="300814"/>
                  <a:pt x="91052" y="300814"/>
                </a:cubicBezTo>
                <a:lnTo>
                  <a:pt x="27722" y="300814"/>
                </a:lnTo>
                <a:cubicBezTo>
                  <a:pt x="12420" y="300823"/>
                  <a:pt x="9" y="288426"/>
                  <a:pt x="0" y="273124"/>
                </a:cubicBezTo>
                <a:cubicBezTo>
                  <a:pt x="0" y="273118"/>
                  <a:pt x="0" y="273113"/>
                  <a:pt x="0" y="273108"/>
                </a:cubicBezTo>
                <a:lnTo>
                  <a:pt x="0" y="130617"/>
                </a:lnTo>
                <a:close/>
                <a:moveTo>
                  <a:pt x="27707" y="126659"/>
                </a:moveTo>
                <a:cubicBezTo>
                  <a:pt x="25521" y="126659"/>
                  <a:pt x="23749" y="128431"/>
                  <a:pt x="23749" y="130617"/>
                </a:cubicBezTo>
                <a:lnTo>
                  <a:pt x="23749" y="273108"/>
                </a:lnTo>
                <a:cubicBezTo>
                  <a:pt x="23749" y="275293"/>
                  <a:pt x="25522" y="277066"/>
                  <a:pt x="27707" y="277066"/>
                </a:cubicBezTo>
                <a:lnTo>
                  <a:pt x="91036" y="277066"/>
                </a:lnTo>
                <a:cubicBezTo>
                  <a:pt x="93222" y="277066"/>
                  <a:pt x="94994" y="275294"/>
                  <a:pt x="94994" y="273108"/>
                </a:cubicBezTo>
                <a:lnTo>
                  <a:pt x="94994" y="130617"/>
                </a:lnTo>
                <a:cubicBezTo>
                  <a:pt x="94994" y="128431"/>
                  <a:pt x="93222" y="126659"/>
                  <a:pt x="91036" y="126659"/>
                </a:cubicBezTo>
                <a:lnTo>
                  <a:pt x="27707" y="12665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9" name="Title 1">
            <a:extLst>
              <a:ext uri="{FF2B5EF4-FFF2-40B4-BE49-F238E27FC236}">
                <a16:creationId xmlns:a16="http://schemas.microsoft.com/office/drawing/2014/main" id="{A5C8CF3B-1E11-EB60-D039-9FD583CD7A0E}"/>
              </a:ext>
            </a:extLst>
          </p:cNvPr>
          <p:cNvSpPr>
            <a:spLocks noGrp="1"/>
          </p:cNvSpPr>
          <p:nvPr>
            <p:ph type="title"/>
          </p:nvPr>
        </p:nvSpPr>
        <p:spPr>
          <a:xfrm>
            <a:off x="588261" y="585216"/>
            <a:ext cx="11011601" cy="553998"/>
          </a:xfrm>
        </p:spPr>
        <p:txBody>
          <a:bodyPr lIns="640080" tIns="0" rIns="0" bIns="0"/>
          <a:lstStyle/>
          <a:p>
            <a:r>
              <a:rPr lang="en-US"/>
              <a:t>Copilot in Teams Chat overview</a:t>
            </a:r>
          </a:p>
        </p:txBody>
      </p:sp>
      <p:sp>
        <p:nvSpPr>
          <p:cNvPr id="22" name="Rectangle: Rounded Corners 26">
            <a:extLst>
              <a:ext uri="{FF2B5EF4-FFF2-40B4-BE49-F238E27FC236}">
                <a16:creationId xmlns:a16="http://schemas.microsoft.com/office/drawing/2014/main" id="{F9FB701B-5577-9F6F-9E02-09FE153DB0FC}"/>
              </a:ext>
            </a:extLst>
          </p:cNvPr>
          <p:cNvSpPr/>
          <p:nvPr/>
        </p:nvSpPr>
        <p:spPr bwMode="auto">
          <a:xfrm>
            <a:off x="1337467" y="1804365"/>
            <a:ext cx="6578601" cy="16004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800"/>
              </a:spcBef>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With Copilot in Teams Chat, you can get up to speed on conversations without having to scroll through long threads.</a:t>
            </a:r>
          </a:p>
          <a:p>
            <a:pPr marL="288925" marR="0" lvl="0" indent="-174625" algn="l" defTabSz="932472" rtl="0" eaLnBrk="1" fontAlgn="base" latinLnBrk="0" hangingPunct="1">
              <a:spcBef>
                <a:spcPts val="400"/>
              </a:spcBef>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mn-ea"/>
                <a:cs typeface="+mn-cs"/>
              </a:rPr>
              <a:t>Ask questions about the chat</a:t>
            </a:r>
          </a:p>
          <a:p>
            <a:pPr marL="288925" marR="0" lvl="0" indent="-174625" algn="l" defTabSz="932472" rtl="0" eaLnBrk="1" fontAlgn="base" latinLnBrk="0" hangingPunct="1">
              <a:spcBef>
                <a:spcPts val="800"/>
              </a:spcBef>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mn-ea"/>
                <a:cs typeface="+mn-cs"/>
              </a:rPr>
              <a:t>Summarize the conversation</a:t>
            </a:r>
          </a:p>
          <a:p>
            <a:pPr marL="288925" marR="0" lvl="0" indent="-174625" algn="l" defTabSz="932472" rtl="0" eaLnBrk="1" fontAlgn="base" latinLnBrk="0" hangingPunct="1">
              <a:spcBef>
                <a:spcPts val="800"/>
              </a:spcBef>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mn-ea"/>
                <a:cs typeface="+mn-cs"/>
              </a:rPr>
              <a:t>Identify decisions and action items</a:t>
            </a:r>
          </a:p>
        </p:txBody>
      </p:sp>
      <p:sp>
        <p:nvSpPr>
          <p:cNvPr id="24" name="Rectangle: Rounded Corners 26">
            <a:extLst>
              <a:ext uri="{FF2B5EF4-FFF2-40B4-BE49-F238E27FC236}">
                <a16:creationId xmlns:a16="http://schemas.microsoft.com/office/drawing/2014/main" id="{27A465C6-2871-C502-67BC-B8964D24C787}"/>
              </a:ext>
            </a:extLst>
          </p:cNvPr>
          <p:cNvSpPr/>
          <p:nvPr/>
        </p:nvSpPr>
        <p:spPr bwMode="auto">
          <a:xfrm>
            <a:off x="1337467" y="3870621"/>
            <a:ext cx="6578601" cy="16722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800"/>
              </a:spcBef>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Here are some ways that you can use Copilot in Teams Chat</a:t>
            </a:r>
          </a:p>
          <a:p>
            <a:pPr marL="288925" indent="-174625" defTabSz="932472" fontAlgn="base">
              <a:spcBef>
                <a:spcPts val="400"/>
              </a:spcBef>
              <a:buFont typeface="Arial" panose="020B0604020202020204" pitchFamily="34" charset="0"/>
              <a:buChar char="•"/>
              <a:defRPr/>
            </a:pPr>
            <a:r>
              <a:rPr lang="en-US" sz="1600">
                <a:solidFill>
                  <a:schemeClr val="tx1"/>
                </a:solidFill>
              </a:rPr>
              <a:t>Summarize what I’ve missed.</a:t>
            </a:r>
          </a:p>
          <a:p>
            <a:pPr marL="288925" indent="-174625" defTabSz="932472" fontAlgn="base">
              <a:spcBef>
                <a:spcPts val="800"/>
              </a:spcBef>
              <a:buFont typeface="Arial" panose="020B0604020202020204" pitchFamily="34" charset="0"/>
              <a:buChar char="•"/>
              <a:defRPr/>
            </a:pPr>
            <a:r>
              <a:rPr lang="en-US" sz="1600">
                <a:solidFill>
                  <a:schemeClr val="tx1"/>
                </a:solidFill>
              </a:rPr>
              <a:t>What were the key takeaways from last month?</a:t>
            </a:r>
          </a:p>
          <a:p>
            <a:pPr marL="288925" indent="-174625" defTabSz="932472" fontAlgn="base">
              <a:spcBef>
                <a:spcPts val="800"/>
              </a:spcBef>
              <a:buFont typeface="Arial" panose="020B0604020202020204" pitchFamily="34" charset="0"/>
              <a:buChar char="•"/>
              <a:defRPr/>
            </a:pPr>
            <a:r>
              <a:rPr lang="en-US" sz="1600">
                <a:solidFill>
                  <a:schemeClr val="tx1"/>
                </a:solidFill>
              </a:rPr>
              <a:t>What did [a member of the chat] say?</a:t>
            </a:r>
          </a:p>
          <a:p>
            <a:pPr marL="288925" indent="-174625" defTabSz="932472" fontAlgn="base">
              <a:spcBef>
                <a:spcPts val="800"/>
              </a:spcBef>
              <a:buFont typeface="Arial" panose="020B0604020202020204" pitchFamily="34" charset="0"/>
              <a:buChar char="•"/>
              <a:defRPr/>
            </a:pPr>
            <a:r>
              <a:rPr lang="en-US" sz="1600">
                <a:solidFill>
                  <a:schemeClr val="tx1"/>
                </a:solidFill>
              </a:rPr>
              <a:t>What links were shared?	</a:t>
            </a:r>
          </a:p>
        </p:txBody>
      </p:sp>
      <p:pic>
        <p:nvPicPr>
          <p:cNvPr id="3" name="Picture 2" descr="Screen capture of Microsoft Teams Copilot panel with “What can I help with?”, input box “Message Copilot,” and prompts: “Summarize this chat,” “What does Text stand for?”, and “What is the best way to use channels?”">
            <a:extLst>
              <a:ext uri="{FF2B5EF4-FFF2-40B4-BE49-F238E27FC236}">
                <a16:creationId xmlns:a16="http://schemas.microsoft.com/office/drawing/2014/main" id="{39788F69-9B54-B275-D6F9-9E598F1F21EB}"/>
              </a:ext>
            </a:extLst>
          </p:cNvPr>
          <p:cNvPicPr>
            <a:picLocks noChangeAspect="1"/>
          </p:cNvPicPr>
          <p:nvPr/>
        </p:nvPicPr>
        <p:blipFill rotWithShape="1">
          <a:blip r:embed="rId6"/>
          <a:srcRect l="-16631" t="5975" r="-12040" b="5975"/>
          <a:stretch>
            <a:fillRect/>
          </a:stretch>
        </p:blipFill>
        <p:spPr>
          <a:xfrm>
            <a:off x="8175268" y="1615546"/>
            <a:ext cx="3307084" cy="4536776"/>
          </a:xfrm>
          <a:prstGeom prst="roundRect">
            <a:avLst>
              <a:gd name="adj" fmla="val 3062"/>
            </a:avLst>
          </a:prstGeom>
          <a:solidFill>
            <a:srgbClr val="FAFAFA"/>
          </a:solidFill>
        </p:spPr>
      </p:pic>
      <p:sp>
        <p:nvSpPr>
          <p:cNvPr id="2" name="TextBox 1">
            <a:extLst>
              <a:ext uri="{FF2B5EF4-FFF2-40B4-BE49-F238E27FC236}">
                <a16:creationId xmlns:a16="http://schemas.microsoft.com/office/drawing/2014/main" id="{D22D9575-A67B-BD43-CE8F-8322DE1F7FC5}"/>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036447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952FE-89FC-C005-6F63-C274FF39688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513C003-13E7-72F1-4C05-1E32C6BD905F}"/>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TextBox 11">
            <a:extLst>
              <a:ext uri="{FF2B5EF4-FFF2-40B4-BE49-F238E27FC236}">
                <a16:creationId xmlns:a16="http://schemas.microsoft.com/office/drawing/2014/main" id="{E33421DC-F51A-CA53-45F6-5BE8CF7C0A93}"/>
              </a:ext>
              <a:ext uri="{C183D7F6-B498-43B3-948B-1728B52AA6E4}">
                <adec:decorative xmlns:adec="http://schemas.microsoft.com/office/drawing/2017/decorative" val="1"/>
              </a:ext>
            </a:extLst>
          </p:cNvPr>
          <p:cNvSpPr txBox="1"/>
          <p:nvPr/>
        </p:nvSpPr>
        <p:spPr>
          <a:xfrm>
            <a:off x="680509" y="1481465"/>
            <a:ext cx="4733320"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6" name="TextBox 15">
            <a:extLst>
              <a:ext uri="{FF2B5EF4-FFF2-40B4-BE49-F238E27FC236}">
                <a16:creationId xmlns:a16="http://schemas.microsoft.com/office/drawing/2014/main" id="{32E77B7C-CA32-087C-90F2-41A33B3C5EF3}"/>
              </a:ext>
              <a:ext uri="{C183D7F6-B498-43B3-948B-1728B52AA6E4}">
                <adec:decorative xmlns:adec="http://schemas.microsoft.com/office/drawing/2017/decorative" val="1"/>
              </a:ext>
            </a:extLst>
          </p:cNvPr>
          <p:cNvSpPr txBox="1"/>
          <p:nvPr/>
        </p:nvSpPr>
        <p:spPr>
          <a:xfrm>
            <a:off x="5505269" y="1481465"/>
            <a:ext cx="6006222"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 name="Title 3">
            <a:extLst>
              <a:ext uri="{FF2B5EF4-FFF2-40B4-BE49-F238E27FC236}">
                <a16:creationId xmlns:a16="http://schemas.microsoft.com/office/drawing/2014/main" id="{FBC891DB-65D5-89C1-5DCB-96B3BE2F4403}"/>
              </a:ext>
            </a:extLst>
          </p:cNvPr>
          <p:cNvSpPr>
            <a:spLocks noGrp="1"/>
          </p:cNvSpPr>
          <p:nvPr>
            <p:ph type="title"/>
          </p:nvPr>
        </p:nvSpPr>
        <p:spPr>
          <a:xfrm>
            <a:off x="588261" y="585216"/>
            <a:ext cx="11011601" cy="553998"/>
          </a:xfrm>
        </p:spPr>
        <p:txBody>
          <a:bodyPr/>
          <a:lstStyle/>
          <a:p>
            <a:r>
              <a:rPr lang="en-US"/>
              <a:t>Getting started</a:t>
            </a:r>
          </a:p>
        </p:txBody>
      </p:sp>
      <p:sp>
        <p:nvSpPr>
          <p:cNvPr id="15" name="TextBox 14">
            <a:extLst>
              <a:ext uri="{FF2B5EF4-FFF2-40B4-BE49-F238E27FC236}">
                <a16:creationId xmlns:a16="http://schemas.microsoft.com/office/drawing/2014/main" id="{9225BC4A-1CAA-B230-08F0-03A84C66D8E9}"/>
              </a:ext>
            </a:extLst>
          </p:cNvPr>
          <p:cNvSpPr txBox="1"/>
          <p:nvPr/>
        </p:nvSpPr>
        <p:spPr>
          <a:xfrm>
            <a:off x="771949" y="1559337"/>
            <a:ext cx="4550440" cy="623248"/>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Open the chat panel</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effectLst/>
                <a:uLnTx/>
                <a:uFillTx/>
                <a:ea typeface="+mn-ea"/>
                <a:cs typeface="+mn-cs"/>
              </a:rPr>
              <a:t>You must be in a 1:1 or group chat, to access the private Copilot side panel. </a:t>
            </a:r>
          </a:p>
        </p:txBody>
      </p:sp>
      <p:pic>
        <p:nvPicPr>
          <p:cNvPr id="13" name="Picture 12" descr="Screen capture of Microsoft Teams Copilot panel showing “What can I help with?”, input box “Message Copilot,” and prompts: “Summarize this chat,” “What does Text stand for?”, and “What is the best way to use channels?”">
            <a:extLst>
              <a:ext uri="{FF2B5EF4-FFF2-40B4-BE49-F238E27FC236}">
                <a16:creationId xmlns:a16="http://schemas.microsoft.com/office/drawing/2014/main" id="{94599FDC-45F3-AC58-0B57-8B1A69356286}"/>
              </a:ext>
            </a:extLst>
          </p:cNvPr>
          <p:cNvPicPr>
            <a:picLocks noChangeAspect="1"/>
          </p:cNvPicPr>
          <p:nvPr/>
        </p:nvPicPr>
        <p:blipFill rotWithShape="1">
          <a:blip r:embed="rId5"/>
          <a:srcRect l="-43861" t="92" r="-43861" b="21385"/>
          <a:stretch>
            <a:fillRect/>
          </a:stretch>
        </p:blipFill>
        <p:spPr>
          <a:xfrm>
            <a:off x="771949" y="2274025"/>
            <a:ext cx="4550440" cy="3815879"/>
          </a:xfrm>
          <a:prstGeom prst="roundRect">
            <a:avLst>
              <a:gd name="adj" fmla="val 3355"/>
            </a:avLst>
          </a:prstGeom>
          <a:solidFill>
            <a:srgbClr val="FAFAFA"/>
          </a:solidFill>
        </p:spPr>
      </p:pic>
      <p:sp>
        <p:nvSpPr>
          <p:cNvPr id="19" name="TextBox 18">
            <a:extLst>
              <a:ext uri="{FF2B5EF4-FFF2-40B4-BE49-F238E27FC236}">
                <a16:creationId xmlns:a16="http://schemas.microsoft.com/office/drawing/2014/main" id="{7E341F1F-DD8F-2B80-FE27-1BBA23990143}"/>
              </a:ext>
            </a:extLst>
          </p:cNvPr>
          <p:cNvSpPr txBox="1"/>
          <p:nvPr/>
        </p:nvSpPr>
        <p:spPr>
          <a:xfrm>
            <a:off x="5596709" y="1559337"/>
            <a:ext cx="5823342" cy="623248"/>
          </a:xfrm>
          <a:prstGeom prst="rect">
            <a:avLst/>
          </a:prstGeom>
          <a:noFill/>
        </p:spPr>
        <p:txBody>
          <a:bodyPr wrap="square" lIns="0" tIns="0" rIns="0" bIns="0">
            <a:no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Explore Prompt suggestions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effectLst/>
                <a:uLnTx/>
                <a:uFillTx/>
                <a:ea typeface="+mn-ea"/>
                <a:cs typeface="+mn-cs"/>
              </a:rPr>
              <a:t>Chat Copilot provides suggested prompts for you to use to explore the power </a:t>
            </a:r>
            <a:br>
              <a:rPr kumimoji="0" lang="en-US" sz="1200" b="0" i="0" u="none" strike="noStrike" kern="1200" cap="none" spc="0" normalizeH="0" baseline="0" noProof="0">
                <a:ln>
                  <a:noFill/>
                </a:ln>
                <a:effectLst/>
                <a:uLnTx/>
                <a:uFillTx/>
                <a:ea typeface="+mn-ea"/>
                <a:cs typeface="+mn-cs"/>
              </a:rPr>
            </a:br>
            <a:r>
              <a:rPr kumimoji="0" lang="en-US" sz="1200" b="0" i="0" u="none" strike="noStrike" kern="1200" cap="none" spc="0" normalizeH="0" baseline="0" noProof="0">
                <a:ln>
                  <a:noFill/>
                </a:ln>
                <a:effectLst/>
                <a:uLnTx/>
                <a:uFillTx/>
                <a:ea typeface="+mn-ea"/>
                <a:cs typeface="+mn-cs"/>
              </a:rPr>
              <a:t>of Copilot.</a:t>
            </a:r>
          </a:p>
        </p:txBody>
      </p:sp>
      <p:pic>
        <p:nvPicPr>
          <p:cNvPr id="11" name="Picture 10" descr="Screen capture of Message Copilot input with prompts: “Summarize this chat,” “What does Text stand for?”, “What is the best way to use channels?”, and “What was the recent file shared?”">
            <a:extLst>
              <a:ext uri="{FF2B5EF4-FFF2-40B4-BE49-F238E27FC236}">
                <a16:creationId xmlns:a16="http://schemas.microsoft.com/office/drawing/2014/main" id="{DD959BF1-F6B6-F945-69AB-E4B6191245BE}"/>
              </a:ext>
            </a:extLst>
          </p:cNvPr>
          <p:cNvPicPr>
            <a:picLocks noChangeAspect="1"/>
          </p:cNvPicPr>
          <p:nvPr/>
        </p:nvPicPr>
        <p:blipFill rotWithShape="1">
          <a:blip r:embed="rId6"/>
          <a:srcRect l="-17175" t="321" r="-17175" b="13263"/>
          <a:stretch>
            <a:fillRect/>
          </a:stretch>
        </p:blipFill>
        <p:spPr>
          <a:xfrm>
            <a:off x="5596709" y="2274025"/>
            <a:ext cx="5823342" cy="3815879"/>
          </a:xfrm>
          <a:prstGeom prst="roundRect">
            <a:avLst>
              <a:gd name="adj" fmla="val 2438"/>
            </a:avLst>
          </a:prstGeom>
          <a:solidFill>
            <a:srgbClr val="FAFAFA"/>
          </a:solidFill>
        </p:spPr>
      </p:pic>
      <p:sp>
        <p:nvSpPr>
          <p:cNvPr id="17" name="TextBox 16">
            <a:extLst>
              <a:ext uri="{FF2B5EF4-FFF2-40B4-BE49-F238E27FC236}">
                <a16:creationId xmlns:a16="http://schemas.microsoft.com/office/drawing/2014/main" id="{CC45D211-D38A-AB11-D44E-9B352F561CEA}"/>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79005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AB250-27B6-EF91-C35C-C816776C98E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6769E89-334D-EF90-CBF1-1437199A0C8B}"/>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Box 4">
            <a:extLst>
              <a:ext uri="{FF2B5EF4-FFF2-40B4-BE49-F238E27FC236}">
                <a16:creationId xmlns:a16="http://schemas.microsoft.com/office/drawing/2014/main" id="{1E1BD1F6-1A6E-1A0D-EE45-C1B53D11B9F3}"/>
              </a:ext>
              <a:ext uri="{C183D7F6-B498-43B3-948B-1728B52AA6E4}">
                <adec:decorative xmlns:adec="http://schemas.microsoft.com/office/drawing/2017/decorative" val="1"/>
              </a:ext>
            </a:extLst>
          </p:cNvPr>
          <p:cNvSpPr txBox="1"/>
          <p:nvPr/>
        </p:nvSpPr>
        <p:spPr>
          <a:xfrm>
            <a:off x="680509" y="1481465"/>
            <a:ext cx="10830982" cy="4699879"/>
          </a:xfrm>
          <a:prstGeom prst="roundRect">
            <a:avLst>
              <a:gd name="adj" fmla="val 157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 name="Title 1">
            <a:extLst>
              <a:ext uri="{FF2B5EF4-FFF2-40B4-BE49-F238E27FC236}">
                <a16:creationId xmlns:a16="http://schemas.microsoft.com/office/drawing/2014/main" id="{35699BD5-167E-6724-5CA1-8B2BCA16BD27}"/>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Try it out</a:t>
            </a:r>
          </a:p>
        </p:txBody>
      </p:sp>
      <p:graphicFrame>
        <p:nvGraphicFramePr>
          <p:cNvPr id="7" name="Table 6">
            <a:extLst>
              <a:ext uri="{FF2B5EF4-FFF2-40B4-BE49-F238E27FC236}">
                <a16:creationId xmlns:a16="http://schemas.microsoft.com/office/drawing/2014/main" id="{5B6CC43F-C876-A9A7-E708-A69ABD2027EF}"/>
              </a:ext>
            </a:extLst>
          </p:cNvPr>
          <p:cNvGraphicFramePr>
            <a:graphicFrameLocks noGrp="1"/>
          </p:cNvGraphicFramePr>
          <p:nvPr>
            <p:extLst>
              <p:ext uri="{D42A27DB-BD31-4B8C-83A1-F6EECF244321}">
                <p14:modId xmlns:p14="http://schemas.microsoft.com/office/powerpoint/2010/main" val="2821388835"/>
              </p:ext>
            </p:extLst>
          </p:nvPr>
        </p:nvGraphicFramePr>
        <p:xfrm>
          <a:off x="680508" y="1481466"/>
          <a:ext cx="10830983" cy="4699878"/>
        </p:xfrm>
        <a:graphic>
          <a:graphicData uri="http://schemas.openxmlformats.org/drawingml/2006/table">
            <a:tbl>
              <a:tblPr firstRow="1" bandRow="1">
                <a:tableStyleId>{5C22544A-7EE6-4342-B048-85BDC9FD1C3A}</a:tableStyleId>
              </a:tblPr>
              <a:tblGrid>
                <a:gridCol w="3685752">
                  <a:extLst>
                    <a:ext uri="{9D8B030D-6E8A-4147-A177-3AD203B41FA5}">
                      <a16:colId xmlns:a16="http://schemas.microsoft.com/office/drawing/2014/main" val="1982967215"/>
                    </a:ext>
                  </a:extLst>
                </a:gridCol>
                <a:gridCol w="7145231">
                  <a:extLst>
                    <a:ext uri="{9D8B030D-6E8A-4147-A177-3AD203B41FA5}">
                      <a16:colId xmlns:a16="http://schemas.microsoft.com/office/drawing/2014/main" val="3006875707"/>
                    </a:ext>
                  </a:extLst>
                </a:gridCol>
              </a:tblGrid>
              <a:tr h="656006">
                <a:tc>
                  <a:txBody>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800" b="0" i="0" u="none" strike="noStrike" kern="1200" cap="none" spc="0" normalizeH="0" baseline="0">
                          <a:ln>
                            <a:noFill/>
                          </a:ln>
                          <a:gradFill>
                            <a:gsLst>
                              <a:gs pos="50000">
                                <a:srgbClr val="8661C5"/>
                              </a:gs>
                              <a:gs pos="0">
                                <a:srgbClr val="0078D4"/>
                              </a:gs>
                              <a:gs pos="100000">
                                <a:srgbClr val="C73ECC"/>
                              </a:gs>
                            </a:gsLst>
                            <a:lin ang="2700000" scaled="1"/>
                          </a:gradFill>
                          <a:effectLst/>
                          <a:uLnTx/>
                          <a:uFillTx/>
                          <a:latin typeface="+mj-lt"/>
                          <a:ea typeface="+mn-ea"/>
                          <a:cs typeface="+mn-cs"/>
                        </a:rPr>
                        <a:t>Use Case</a:t>
                      </a:r>
                    </a:p>
                  </a:txBody>
                  <a:tcPr marT="91440" marB="9144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800" b="0" i="0" u="none" strike="noStrike" kern="1200" cap="none" spc="0" normalizeH="0" baseline="0">
                          <a:ln>
                            <a:noFill/>
                          </a:ln>
                          <a:gradFill>
                            <a:gsLst>
                              <a:gs pos="50000">
                                <a:srgbClr val="8661C5"/>
                              </a:gs>
                              <a:gs pos="0">
                                <a:srgbClr val="0078D4"/>
                              </a:gs>
                              <a:gs pos="100000">
                                <a:srgbClr val="C73ECC"/>
                              </a:gs>
                            </a:gsLst>
                            <a:lin ang="2700000" scaled="1"/>
                          </a:gradFill>
                          <a:effectLst/>
                          <a:uLnTx/>
                          <a:uFillTx/>
                          <a:latin typeface="+mj-lt"/>
                          <a:ea typeface="+mn-ea"/>
                          <a:cs typeface="+mn-cs"/>
                        </a:rPr>
                        <a:t>Prompt</a:t>
                      </a:r>
                    </a:p>
                  </a:txBody>
                  <a:tcPr marT="91440" marB="9144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99934911"/>
                  </a:ext>
                </a:extLst>
              </a:tr>
              <a:tr h="10109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Catch up</a:t>
                      </a:r>
                      <a:r>
                        <a:rPr lang="en-US" sz="1600" b="0">
                          <a:solidFill>
                            <a:schemeClr val="tx1"/>
                          </a:solidFill>
                        </a:rPr>
                        <a:t>: Understand a chat without scrolling</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a:t>
                      </a: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 Summarize what I’ve missed in this chat and </a:t>
                      </a:r>
                      <a:b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b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highlight key decisions.</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2808809"/>
                  </a:ext>
                </a:extLst>
              </a:tr>
              <a:tr h="10109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Clarify</a:t>
                      </a:r>
                      <a:r>
                        <a:rPr lang="en-US" sz="1600" b="0">
                          <a:solidFill>
                            <a:schemeClr val="tx1"/>
                          </a:solidFill>
                        </a:rPr>
                        <a:t>: Extract action items to improve execution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a:t>
                      </a: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 What are the action items from this conversation, </a:t>
                      </a:r>
                      <a:b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b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and who owns each?”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11914371"/>
                  </a:ext>
                </a:extLst>
              </a:tr>
              <a:tr h="10109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Decide</a:t>
                      </a:r>
                      <a:r>
                        <a:rPr lang="en-US" sz="1600" b="0">
                          <a:solidFill>
                            <a:schemeClr val="tx1"/>
                          </a:solidFill>
                        </a:rPr>
                        <a:t>: Surface decisions to help with summaries</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a:t>
                      </a: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 What are the action items from this conversation, and who owns each?”</a:t>
                      </a: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9023675"/>
                  </a:ext>
                </a:extLst>
              </a:tr>
              <a:tr h="10109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Act</a:t>
                      </a:r>
                      <a:r>
                        <a:rPr lang="en-US" sz="1600" b="0">
                          <a:solidFill>
                            <a:schemeClr val="tx1"/>
                          </a:solidFill>
                        </a:rPr>
                        <a:t>: Move conversations forward and drive ideation</a:t>
                      </a:r>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a:t>
                      </a: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 What follow-up questions or next steps should </a:t>
                      </a:r>
                      <a:b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br>
                      <a:r>
                        <a:rPr kumimoji="0" lang="en-US" sz="18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we take based on this conversation?</a:t>
                      </a:r>
                    </a:p>
                    <a:p>
                      <a:endParaRPr lang="en-US" b="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57962910"/>
                  </a:ext>
                </a:extLst>
              </a:tr>
            </a:tbl>
          </a:graphicData>
        </a:graphic>
      </p:graphicFrame>
    </p:spTree>
    <p:extLst>
      <p:ext uri="{BB962C8B-B14F-4D97-AF65-F5344CB8AC3E}">
        <p14:creationId xmlns:p14="http://schemas.microsoft.com/office/powerpoint/2010/main" val="35783598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15F4A-D821-66CE-7D5B-7EE5FCACB8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40EB5D-9197-A180-AEFD-6A5ADB65D542}"/>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3338286" y="582613"/>
            <a:ext cx="8265546" cy="5691187"/>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7" name="Rectangle: Rounded Corners 6">
            <a:extLst>
              <a:ext uri="{FF2B5EF4-FFF2-40B4-BE49-F238E27FC236}">
                <a16:creationId xmlns:a16="http://schemas.microsoft.com/office/drawing/2014/main" id="{6B0228B7-8D98-573F-DDEF-3BC9260E8CB5}"/>
              </a:ext>
              <a:ext uri="{C183D7F6-B498-43B3-948B-1728B52AA6E4}">
                <adec:decorative xmlns:adec="http://schemas.microsoft.com/office/drawing/2017/decorative" val="1"/>
              </a:ext>
            </a:extLst>
          </p:cNvPr>
          <p:cNvSpPr>
            <a:spLocks/>
          </p:cNvSpPr>
          <p:nvPr/>
        </p:nvSpPr>
        <p:spPr bwMode="auto">
          <a:xfrm>
            <a:off x="3475446" y="719772"/>
            <a:ext cx="7991226" cy="5416867"/>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10" name="Graphic 126">
            <a:extLst>
              <a:ext uri="{FF2B5EF4-FFF2-40B4-BE49-F238E27FC236}">
                <a16:creationId xmlns:a16="http://schemas.microsoft.com/office/drawing/2014/main" id="{2CCD5CB8-5418-A6B1-68C2-D0E34DF7D045}"/>
              </a:ext>
              <a:ext uri="{C183D7F6-B498-43B3-948B-1728B52AA6E4}">
                <adec:decorative xmlns:adec="http://schemas.microsoft.com/office/drawing/2017/decorative" val="1"/>
              </a:ext>
            </a:extLst>
          </p:cNvPr>
          <p:cNvSpPr>
            <a:spLocks noChangeAspect="1"/>
          </p:cNvSpPr>
          <p:nvPr/>
        </p:nvSpPr>
        <p:spPr>
          <a:xfrm>
            <a:off x="3651818" y="920370"/>
            <a:ext cx="864154" cy="628586"/>
          </a:xfrm>
          <a:custGeom>
            <a:avLst/>
            <a:gdLst>
              <a:gd name="connsiteX0" fmla="*/ 40893 w 209513"/>
              <a:gd name="connsiteY0" fmla="*/ 0 h 152400"/>
              <a:gd name="connsiteX1" fmla="*/ 188044 w 209513"/>
              <a:gd name="connsiteY1" fmla="*/ 0 h 152400"/>
              <a:gd name="connsiteX2" fmla="*/ 209514 w 209513"/>
              <a:gd name="connsiteY2" fmla="*/ 21422 h 152400"/>
              <a:gd name="connsiteX3" fmla="*/ 209514 w 209513"/>
              <a:gd name="connsiteY3" fmla="*/ 130978 h 152400"/>
              <a:gd name="connsiteX4" fmla="*/ 188092 w 209513"/>
              <a:gd name="connsiteY4" fmla="*/ 152400 h 152400"/>
              <a:gd name="connsiteX5" fmla="*/ 188083 w 209513"/>
              <a:gd name="connsiteY5" fmla="*/ 152400 h 152400"/>
              <a:gd name="connsiteX6" fmla="*/ 40445 w 209513"/>
              <a:gd name="connsiteY6" fmla="*/ 152400 h 152400"/>
              <a:gd name="connsiteX7" fmla="*/ 19014 w 209513"/>
              <a:gd name="connsiteY7" fmla="*/ 130978 h 152400"/>
              <a:gd name="connsiteX8" fmla="*/ 19014 w 209513"/>
              <a:gd name="connsiteY8" fmla="*/ 62332 h 152400"/>
              <a:gd name="connsiteX9" fmla="*/ 21014 w 209513"/>
              <a:gd name="connsiteY9" fmla="*/ 64237 h 152400"/>
              <a:gd name="connsiteX10" fmla="*/ 33301 w 209513"/>
              <a:gd name="connsiteY10" fmla="*/ 65599 h 152400"/>
              <a:gd name="connsiteX11" fmla="*/ 33301 w 209513"/>
              <a:gd name="connsiteY11" fmla="*/ 130950 h 152400"/>
              <a:gd name="connsiteX12" fmla="*/ 40445 w 209513"/>
              <a:gd name="connsiteY12" fmla="*/ 138093 h 152400"/>
              <a:gd name="connsiteX13" fmla="*/ 66629 w 209513"/>
              <a:gd name="connsiteY13" fmla="*/ 138093 h 152400"/>
              <a:gd name="connsiteX14" fmla="*/ 66629 w 209513"/>
              <a:gd name="connsiteY14" fmla="*/ 111871 h 152400"/>
              <a:gd name="connsiteX15" fmla="*/ 81936 w 209513"/>
              <a:gd name="connsiteY15" fmla="*/ 95269 h 152400"/>
              <a:gd name="connsiteX16" fmla="*/ 83298 w 209513"/>
              <a:gd name="connsiteY16" fmla="*/ 95212 h 152400"/>
              <a:gd name="connsiteX17" fmla="*/ 145163 w 209513"/>
              <a:gd name="connsiteY17" fmla="*/ 95212 h 152400"/>
              <a:gd name="connsiteX18" fmla="*/ 161775 w 209513"/>
              <a:gd name="connsiteY18" fmla="*/ 110509 h 152400"/>
              <a:gd name="connsiteX19" fmla="*/ 161832 w 209513"/>
              <a:gd name="connsiteY19" fmla="*/ 111871 h 152400"/>
              <a:gd name="connsiteX20" fmla="*/ 161832 w 209513"/>
              <a:gd name="connsiteY20" fmla="*/ 138055 h 152400"/>
              <a:gd name="connsiteX21" fmla="*/ 188044 w 209513"/>
              <a:gd name="connsiteY21" fmla="*/ 138055 h 152400"/>
              <a:gd name="connsiteX22" fmla="*/ 195188 w 209513"/>
              <a:gd name="connsiteY22" fmla="*/ 130912 h 152400"/>
              <a:gd name="connsiteX23" fmla="*/ 195188 w 209513"/>
              <a:gd name="connsiteY23" fmla="*/ 21422 h 152400"/>
              <a:gd name="connsiteX24" fmla="*/ 188044 w 209513"/>
              <a:gd name="connsiteY24" fmla="*/ 14278 h 152400"/>
              <a:gd name="connsiteX25" fmla="*/ 51570 w 209513"/>
              <a:gd name="connsiteY25" fmla="*/ 14278 h 152400"/>
              <a:gd name="connsiteX26" fmla="*/ 48894 w 209513"/>
              <a:gd name="connsiteY26" fmla="*/ 13421 h 152400"/>
              <a:gd name="connsiteX27" fmla="*/ 43522 w 209513"/>
              <a:gd name="connsiteY27" fmla="*/ 8087 h 152400"/>
              <a:gd name="connsiteX28" fmla="*/ 40893 w 209513"/>
              <a:gd name="connsiteY28" fmla="*/ 0 h 152400"/>
              <a:gd name="connsiteX29" fmla="*/ 80869 w 209513"/>
              <a:gd name="connsiteY29" fmla="*/ 138055 h 152400"/>
              <a:gd name="connsiteX30" fmla="*/ 147544 w 209513"/>
              <a:gd name="connsiteY30" fmla="*/ 138055 h 152400"/>
              <a:gd name="connsiteX31" fmla="*/ 147497 w 209513"/>
              <a:gd name="connsiteY31" fmla="*/ 111862 h 152400"/>
              <a:gd name="connsiteX32" fmla="*/ 145658 w 209513"/>
              <a:gd name="connsiteY32" fmla="*/ 109557 h 152400"/>
              <a:gd name="connsiteX33" fmla="*/ 145115 w 209513"/>
              <a:gd name="connsiteY33" fmla="*/ 109490 h 152400"/>
              <a:gd name="connsiteX34" fmla="*/ 83250 w 209513"/>
              <a:gd name="connsiteY34" fmla="*/ 109490 h 152400"/>
              <a:gd name="connsiteX35" fmla="*/ 80936 w 209513"/>
              <a:gd name="connsiteY35" fmla="*/ 111328 h 152400"/>
              <a:gd name="connsiteX36" fmla="*/ 80869 w 209513"/>
              <a:gd name="connsiteY36" fmla="*/ 111871 h 152400"/>
              <a:gd name="connsiteX37" fmla="*/ 80869 w 209513"/>
              <a:gd name="connsiteY37" fmla="*/ 138055 h 152400"/>
              <a:gd name="connsiteX38" fmla="*/ 134466 w 209513"/>
              <a:gd name="connsiteY38" fmla="*/ 36938 h 152400"/>
              <a:gd name="connsiteX39" fmla="*/ 134514 w 209513"/>
              <a:gd name="connsiteY39" fmla="*/ 77322 h 152400"/>
              <a:gd name="connsiteX40" fmla="*/ 103320 w 209513"/>
              <a:gd name="connsiteY40" fmla="*/ 83515 h 152400"/>
              <a:gd name="connsiteX41" fmla="*/ 85689 w 209513"/>
              <a:gd name="connsiteY41" fmla="*/ 57140 h 152400"/>
              <a:gd name="connsiteX42" fmla="*/ 114235 w 209513"/>
              <a:gd name="connsiteY42" fmla="*/ 28575 h 152400"/>
              <a:gd name="connsiteX43" fmla="*/ 114264 w 209513"/>
              <a:gd name="connsiteY43" fmla="*/ 28575 h 152400"/>
              <a:gd name="connsiteX44" fmla="*/ 134466 w 209513"/>
              <a:gd name="connsiteY44" fmla="*/ 36938 h 152400"/>
              <a:gd name="connsiteX45" fmla="*/ 104158 w 209513"/>
              <a:gd name="connsiteY45" fmla="*/ 47034 h 152400"/>
              <a:gd name="connsiteX46" fmla="*/ 104158 w 209513"/>
              <a:gd name="connsiteY46" fmla="*/ 67227 h 152400"/>
              <a:gd name="connsiteX47" fmla="*/ 124351 w 209513"/>
              <a:gd name="connsiteY47" fmla="*/ 67227 h 152400"/>
              <a:gd name="connsiteX48" fmla="*/ 124351 w 209513"/>
              <a:gd name="connsiteY48" fmla="*/ 47034 h 152400"/>
              <a:gd name="connsiteX49" fmla="*/ 104158 w 209513"/>
              <a:gd name="connsiteY49" fmla="*/ 47034 h 152400"/>
              <a:gd name="connsiteX50" fmla="*/ 22452 w 209513"/>
              <a:gd name="connsiteY50" fmla="*/ 46082 h 152400"/>
              <a:gd name="connsiteX51" fmla="*/ 25310 w 209513"/>
              <a:gd name="connsiteY51" fmla="*/ 54816 h 152400"/>
              <a:gd name="connsiteX52" fmla="*/ 29718 w 209513"/>
              <a:gd name="connsiteY52" fmla="*/ 56933 h 152400"/>
              <a:gd name="connsiteX53" fmla="*/ 31749 w 209513"/>
              <a:gd name="connsiteY53" fmla="*/ 55035 h 152400"/>
              <a:gd name="connsiteX54" fmla="*/ 31825 w 209513"/>
              <a:gd name="connsiteY54" fmla="*/ 54816 h 152400"/>
              <a:gd name="connsiteX55" fmla="*/ 34682 w 209513"/>
              <a:gd name="connsiteY55" fmla="*/ 46091 h 152400"/>
              <a:gd name="connsiteX56" fmla="*/ 46103 w 209513"/>
              <a:gd name="connsiteY56" fmla="*/ 34690 h 152400"/>
              <a:gd name="connsiteX57" fmla="*/ 54847 w 209513"/>
              <a:gd name="connsiteY57" fmla="*/ 31833 h 152400"/>
              <a:gd name="connsiteX58" fmla="*/ 56945 w 209513"/>
              <a:gd name="connsiteY58" fmla="*/ 27416 h 152400"/>
              <a:gd name="connsiteX59" fmla="*/ 54847 w 209513"/>
              <a:gd name="connsiteY59" fmla="*/ 25317 h 152400"/>
              <a:gd name="connsiteX60" fmla="*/ 54675 w 209513"/>
              <a:gd name="connsiteY60" fmla="*/ 25317 h 152400"/>
              <a:gd name="connsiteX61" fmla="*/ 45922 w 209513"/>
              <a:gd name="connsiteY61" fmla="*/ 22460 h 152400"/>
              <a:gd name="connsiteX62" fmla="*/ 34511 w 209513"/>
              <a:gd name="connsiteY62" fmla="*/ 11059 h 152400"/>
              <a:gd name="connsiteX63" fmla="*/ 31653 w 209513"/>
              <a:gd name="connsiteY63" fmla="*/ 2315 h 152400"/>
              <a:gd name="connsiteX64" fmla="*/ 27220 w 209513"/>
              <a:gd name="connsiteY64" fmla="*/ 220 h 152400"/>
              <a:gd name="connsiteX65" fmla="*/ 26396 w 209513"/>
              <a:gd name="connsiteY65" fmla="*/ 648 h 152400"/>
              <a:gd name="connsiteX66" fmla="*/ 25138 w 209513"/>
              <a:gd name="connsiteY66" fmla="*/ 2315 h 152400"/>
              <a:gd name="connsiteX67" fmla="*/ 22281 w 209513"/>
              <a:gd name="connsiteY67" fmla="*/ 11049 h 152400"/>
              <a:gd name="connsiteX68" fmla="*/ 22214 w 209513"/>
              <a:gd name="connsiteY68" fmla="*/ 11268 h 152400"/>
              <a:gd name="connsiteX69" fmla="*/ 11041 w 209513"/>
              <a:gd name="connsiteY69" fmla="*/ 22460 h 152400"/>
              <a:gd name="connsiteX70" fmla="*/ 2288 w 209513"/>
              <a:gd name="connsiteY70" fmla="*/ 25317 h 152400"/>
              <a:gd name="connsiteX71" fmla="*/ 208 w 209513"/>
              <a:gd name="connsiteY71" fmla="*/ 29758 h 152400"/>
              <a:gd name="connsiteX72" fmla="*/ 621 w 209513"/>
              <a:gd name="connsiteY72" fmla="*/ 30556 h 152400"/>
              <a:gd name="connsiteX73" fmla="*/ 2288 w 209513"/>
              <a:gd name="connsiteY73" fmla="*/ 31833 h 152400"/>
              <a:gd name="connsiteX74" fmla="*/ 11041 w 209513"/>
              <a:gd name="connsiteY74" fmla="*/ 34690 h 152400"/>
              <a:gd name="connsiteX75" fmla="*/ 22452 w 209513"/>
              <a:gd name="connsiteY75" fmla="*/ 46091 h 152400"/>
              <a:gd name="connsiteX76" fmla="*/ 46551 w 209513"/>
              <a:gd name="connsiteY76" fmla="*/ 62370 h 152400"/>
              <a:gd name="connsiteX77" fmla="*/ 51656 w 209513"/>
              <a:gd name="connsiteY77" fmla="*/ 60703 h 152400"/>
              <a:gd name="connsiteX78" fmla="*/ 57247 w 209513"/>
              <a:gd name="connsiteY78" fmla="*/ 56207 h 152400"/>
              <a:gd name="connsiteX79" fmla="*/ 58200 w 209513"/>
              <a:gd name="connsiteY79" fmla="*/ 54054 h 152400"/>
              <a:gd name="connsiteX80" fmla="*/ 59857 w 209513"/>
              <a:gd name="connsiteY80" fmla="*/ 48949 h 152400"/>
              <a:gd name="connsiteX81" fmla="*/ 61000 w 209513"/>
              <a:gd name="connsiteY81" fmla="*/ 47768 h 152400"/>
              <a:gd name="connsiteX82" fmla="*/ 62924 w 209513"/>
              <a:gd name="connsiteY82" fmla="*/ 47996 h 152400"/>
              <a:gd name="connsiteX83" fmla="*/ 63657 w 209513"/>
              <a:gd name="connsiteY83" fmla="*/ 48968 h 152400"/>
              <a:gd name="connsiteX84" fmla="*/ 65315 w 209513"/>
              <a:gd name="connsiteY84" fmla="*/ 54073 h 152400"/>
              <a:gd name="connsiteX85" fmla="*/ 71982 w 209513"/>
              <a:gd name="connsiteY85" fmla="*/ 60722 h 152400"/>
              <a:gd name="connsiteX86" fmla="*/ 77078 w 209513"/>
              <a:gd name="connsiteY86" fmla="*/ 62379 h 152400"/>
              <a:gd name="connsiteX87" fmla="*/ 77173 w 209513"/>
              <a:gd name="connsiteY87" fmla="*/ 62379 h 152400"/>
              <a:gd name="connsiteX88" fmla="*/ 78516 w 209513"/>
              <a:gd name="connsiteY88" fmla="*/ 64284 h 152400"/>
              <a:gd name="connsiteX89" fmla="*/ 77192 w 209513"/>
              <a:gd name="connsiteY89" fmla="*/ 66180 h 152400"/>
              <a:gd name="connsiteX90" fmla="*/ 72097 w 209513"/>
              <a:gd name="connsiteY90" fmla="*/ 67837 h 152400"/>
              <a:gd name="connsiteX91" fmla="*/ 65429 w 209513"/>
              <a:gd name="connsiteY91" fmla="*/ 74495 h 152400"/>
              <a:gd name="connsiteX92" fmla="*/ 63781 w 209513"/>
              <a:gd name="connsiteY92" fmla="*/ 79581 h 152400"/>
              <a:gd name="connsiteX93" fmla="*/ 63038 w 209513"/>
              <a:gd name="connsiteY93" fmla="*/ 80534 h 152400"/>
              <a:gd name="connsiteX94" fmla="*/ 60225 w 209513"/>
              <a:gd name="connsiteY94" fmla="*/ 80046 h 152400"/>
              <a:gd name="connsiteX95" fmla="*/ 59981 w 209513"/>
              <a:gd name="connsiteY95" fmla="*/ 79581 h 152400"/>
              <a:gd name="connsiteX96" fmla="*/ 58323 w 209513"/>
              <a:gd name="connsiteY96" fmla="*/ 74495 h 152400"/>
              <a:gd name="connsiteX97" fmla="*/ 51656 w 209513"/>
              <a:gd name="connsiteY97" fmla="*/ 67808 h 152400"/>
              <a:gd name="connsiteX98" fmla="*/ 46560 w 209513"/>
              <a:gd name="connsiteY98" fmla="*/ 66151 h 152400"/>
              <a:gd name="connsiteX99" fmla="*/ 45381 w 209513"/>
              <a:gd name="connsiteY99" fmla="*/ 63536 h 152400"/>
              <a:gd name="connsiteX100" fmla="*/ 45608 w 209513"/>
              <a:gd name="connsiteY100" fmla="*/ 63103 h 152400"/>
              <a:gd name="connsiteX101" fmla="*/ 46560 w 209513"/>
              <a:gd name="connsiteY101" fmla="*/ 6236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09513" h="152400">
                <a:moveTo>
                  <a:pt x="40893" y="0"/>
                </a:moveTo>
                <a:lnTo>
                  <a:pt x="188044" y="0"/>
                </a:lnTo>
                <a:cubicBezTo>
                  <a:pt x="199888" y="-11"/>
                  <a:pt x="209498" y="9579"/>
                  <a:pt x="209514" y="21422"/>
                </a:cubicBezTo>
                <a:lnTo>
                  <a:pt x="209514" y="130978"/>
                </a:lnTo>
                <a:cubicBezTo>
                  <a:pt x="209514" y="142809"/>
                  <a:pt x="199923" y="152400"/>
                  <a:pt x="188092" y="152400"/>
                </a:cubicBezTo>
                <a:cubicBezTo>
                  <a:pt x="188089" y="152400"/>
                  <a:pt x="188085" y="152400"/>
                  <a:pt x="188083" y="152400"/>
                </a:cubicBezTo>
                <a:lnTo>
                  <a:pt x="40445" y="152400"/>
                </a:lnTo>
                <a:cubicBezTo>
                  <a:pt x="28613" y="152400"/>
                  <a:pt x="19019" y="142810"/>
                  <a:pt x="19014" y="130978"/>
                </a:cubicBezTo>
                <a:lnTo>
                  <a:pt x="19014" y="62332"/>
                </a:lnTo>
                <a:cubicBezTo>
                  <a:pt x="19614" y="63036"/>
                  <a:pt x="20281" y="63675"/>
                  <a:pt x="21014" y="64237"/>
                </a:cubicBezTo>
                <a:cubicBezTo>
                  <a:pt x="24630" y="66702"/>
                  <a:pt x="29233" y="67212"/>
                  <a:pt x="33301" y="65599"/>
                </a:cubicBezTo>
                <a:lnTo>
                  <a:pt x="33301" y="130950"/>
                </a:lnTo>
                <a:cubicBezTo>
                  <a:pt x="33301" y="134895"/>
                  <a:pt x="36500" y="138093"/>
                  <a:pt x="40445" y="138093"/>
                </a:cubicBezTo>
                <a:lnTo>
                  <a:pt x="66629" y="138093"/>
                </a:lnTo>
                <a:lnTo>
                  <a:pt x="66629" y="111871"/>
                </a:lnTo>
                <a:cubicBezTo>
                  <a:pt x="66630" y="103196"/>
                  <a:pt x="73289" y="95973"/>
                  <a:pt x="81936" y="95269"/>
                </a:cubicBezTo>
                <a:lnTo>
                  <a:pt x="83298" y="95212"/>
                </a:lnTo>
                <a:lnTo>
                  <a:pt x="145163" y="95212"/>
                </a:lnTo>
                <a:cubicBezTo>
                  <a:pt x="153836" y="95212"/>
                  <a:pt x="161061" y="101864"/>
                  <a:pt x="161775" y="110509"/>
                </a:cubicBezTo>
                <a:lnTo>
                  <a:pt x="161832" y="111871"/>
                </a:lnTo>
                <a:lnTo>
                  <a:pt x="161832" y="138055"/>
                </a:lnTo>
                <a:lnTo>
                  <a:pt x="188044" y="138055"/>
                </a:lnTo>
                <a:cubicBezTo>
                  <a:pt x="191990" y="138055"/>
                  <a:pt x="195188" y="134857"/>
                  <a:pt x="195188" y="130912"/>
                </a:cubicBezTo>
                <a:lnTo>
                  <a:pt x="195188" y="21422"/>
                </a:lnTo>
                <a:cubicBezTo>
                  <a:pt x="195188" y="17476"/>
                  <a:pt x="191990" y="14278"/>
                  <a:pt x="188044" y="14278"/>
                </a:cubicBezTo>
                <a:lnTo>
                  <a:pt x="51570" y="14278"/>
                </a:lnTo>
                <a:lnTo>
                  <a:pt x="48894" y="13421"/>
                </a:lnTo>
                <a:cubicBezTo>
                  <a:pt x="46365" y="12584"/>
                  <a:pt x="44376" y="10609"/>
                  <a:pt x="43522" y="8087"/>
                </a:cubicBezTo>
                <a:lnTo>
                  <a:pt x="40893" y="0"/>
                </a:lnTo>
                <a:close/>
                <a:moveTo>
                  <a:pt x="80869" y="138055"/>
                </a:moveTo>
                <a:lnTo>
                  <a:pt x="147544" y="138055"/>
                </a:lnTo>
                <a:lnTo>
                  <a:pt x="147497" y="111862"/>
                </a:lnTo>
                <a:cubicBezTo>
                  <a:pt x="147490" y="110761"/>
                  <a:pt x="146730" y="109808"/>
                  <a:pt x="145658" y="109557"/>
                </a:cubicBezTo>
                <a:lnTo>
                  <a:pt x="145115" y="109490"/>
                </a:lnTo>
                <a:lnTo>
                  <a:pt x="83250" y="109490"/>
                </a:lnTo>
                <a:cubicBezTo>
                  <a:pt x="82146" y="109492"/>
                  <a:pt x="81188" y="110253"/>
                  <a:pt x="80936" y="111328"/>
                </a:cubicBezTo>
                <a:lnTo>
                  <a:pt x="80869" y="111871"/>
                </a:lnTo>
                <a:lnTo>
                  <a:pt x="80869" y="138055"/>
                </a:lnTo>
                <a:close/>
                <a:moveTo>
                  <a:pt x="134466" y="36938"/>
                </a:moveTo>
                <a:cubicBezTo>
                  <a:pt x="145632" y="48077"/>
                  <a:pt x="145652" y="66157"/>
                  <a:pt x="134514" y="77322"/>
                </a:cubicBezTo>
                <a:cubicBezTo>
                  <a:pt x="126334" y="85522"/>
                  <a:pt x="114011" y="87968"/>
                  <a:pt x="103320" y="83515"/>
                </a:cubicBezTo>
                <a:cubicBezTo>
                  <a:pt x="92657" y="79089"/>
                  <a:pt x="85703" y="68685"/>
                  <a:pt x="85689" y="57140"/>
                </a:cubicBezTo>
                <a:cubicBezTo>
                  <a:pt x="85684" y="41369"/>
                  <a:pt x="98464" y="28580"/>
                  <a:pt x="114235" y="28575"/>
                </a:cubicBezTo>
                <a:cubicBezTo>
                  <a:pt x="114245" y="28575"/>
                  <a:pt x="114254" y="28575"/>
                  <a:pt x="114264" y="28575"/>
                </a:cubicBezTo>
                <a:cubicBezTo>
                  <a:pt x="121840" y="28574"/>
                  <a:pt x="129108" y="31582"/>
                  <a:pt x="134466" y="36938"/>
                </a:cubicBezTo>
                <a:close/>
                <a:moveTo>
                  <a:pt x="104158" y="47034"/>
                </a:moveTo>
                <a:cubicBezTo>
                  <a:pt x="98582" y="52611"/>
                  <a:pt x="98582" y="61652"/>
                  <a:pt x="104158" y="67227"/>
                </a:cubicBezTo>
                <a:cubicBezTo>
                  <a:pt x="109734" y="72803"/>
                  <a:pt x="118775" y="72803"/>
                  <a:pt x="124351" y="67227"/>
                </a:cubicBezTo>
                <a:cubicBezTo>
                  <a:pt x="129927" y="61652"/>
                  <a:pt x="129927" y="52611"/>
                  <a:pt x="124351" y="47034"/>
                </a:cubicBezTo>
                <a:cubicBezTo>
                  <a:pt x="118775" y="41458"/>
                  <a:pt x="109734" y="41458"/>
                  <a:pt x="104158" y="47034"/>
                </a:cubicBezTo>
                <a:close/>
                <a:moveTo>
                  <a:pt x="22452" y="46082"/>
                </a:moveTo>
                <a:lnTo>
                  <a:pt x="25310" y="54816"/>
                </a:lnTo>
                <a:cubicBezTo>
                  <a:pt x="25943" y="56618"/>
                  <a:pt x="27916" y="57565"/>
                  <a:pt x="29718" y="56933"/>
                </a:cubicBezTo>
                <a:cubicBezTo>
                  <a:pt x="30630" y="56612"/>
                  <a:pt x="31367" y="55924"/>
                  <a:pt x="31749" y="55035"/>
                </a:cubicBezTo>
                <a:lnTo>
                  <a:pt x="31825" y="54816"/>
                </a:lnTo>
                <a:lnTo>
                  <a:pt x="34682" y="46091"/>
                </a:lnTo>
                <a:cubicBezTo>
                  <a:pt x="36475" y="40700"/>
                  <a:pt x="40709" y="36473"/>
                  <a:pt x="46103" y="34690"/>
                </a:cubicBezTo>
                <a:lnTo>
                  <a:pt x="54847" y="31833"/>
                </a:lnTo>
                <a:cubicBezTo>
                  <a:pt x="56646" y="31192"/>
                  <a:pt x="57585" y="29215"/>
                  <a:pt x="56945" y="27416"/>
                </a:cubicBezTo>
                <a:cubicBezTo>
                  <a:pt x="56597" y="26437"/>
                  <a:pt x="55826" y="25666"/>
                  <a:pt x="54847" y="25317"/>
                </a:cubicBezTo>
                <a:lnTo>
                  <a:pt x="54675" y="25317"/>
                </a:lnTo>
                <a:lnTo>
                  <a:pt x="45922" y="22460"/>
                </a:lnTo>
                <a:cubicBezTo>
                  <a:pt x="40527" y="20682"/>
                  <a:pt x="36293" y="16452"/>
                  <a:pt x="34511" y="11059"/>
                </a:cubicBezTo>
                <a:lnTo>
                  <a:pt x="31653" y="2315"/>
                </a:lnTo>
                <a:cubicBezTo>
                  <a:pt x="31008" y="512"/>
                  <a:pt x="29023" y="-426"/>
                  <a:pt x="27220" y="220"/>
                </a:cubicBezTo>
                <a:cubicBezTo>
                  <a:pt x="26927" y="325"/>
                  <a:pt x="26650" y="469"/>
                  <a:pt x="26396" y="648"/>
                </a:cubicBezTo>
                <a:cubicBezTo>
                  <a:pt x="25815" y="1061"/>
                  <a:pt x="25376" y="1643"/>
                  <a:pt x="25138" y="2315"/>
                </a:cubicBezTo>
                <a:lnTo>
                  <a:pt x="22281" y="11049"/>
                </a:lnTo>
                <a:lnTo>
                  <a:pt x="22214" y="11268"/>
                </a:lnTo>
                <a:cubicBezTo>
                  <a:pt x="20413" y="16521"/>
                  <a:pt x="16291" y="20650"/>
                  <a:pt x="11041" y="22460"/>
                </a:cubicBezTo>
                <a:lnTo>
                  <a:pt x="2288" y="25317"/>
                </a:lnTo>
                <a:cubicBezTo>
                  <a:pt x="487" y="25969"/>
                  <a:pt x="-444" y="27957"/>
                  <a:pt x="208" y="29758"/>
                </a:cubicBezTo>
                <a:cubicBezTo>
                  <a:pt x="310" y="30041"/>
                  <a:pt x="449" y="30309"/>
                  <a:pt x="621" y="30556"/>
                </a:cubicBezTo>
                <a:cubicBezTo>
                  <a:pt x="1030" y="31145"/>
                  <a:pt x="1612" y="31592"/>
                  <a:pt x="2288" y="31833"/>
                </a:cubicBezTo>
                <a:lnTo>
                  <a:pt x="11041" y="34690"/>
                </a:lnTo>
                <a:cubicBezTo>
                  <a:pt x="16422" y="36492"/>
                  <a:pt x="20646" y="40712"/>
                  <a:pt x="22452" y="46091"/>
                </a:cubicBezTo>
                <a:close/>
                <a:moveTo>
                  <a:pt x="46551" y="62370"/>
                </a:moveTo>
                <a:lnTo>
                  <a:pt x="51656" y="60703"/>
                </a:lnTo>
                <a:cubicBezTo>
                  <a:pt x="53984" y="59896"/>
                  <a:pt x="55960" y="58307"/>
                  <a:pt x="57247" y="56207"/>
                </a:cubicBezTo>
                <a:cubicBezTo>
                  <a:pt x="57638" y="55531"/>
                  <a:pt x="57962" y="54807"/>
                  <a:pt x="58200" y="54054"/>
                </a:cubicBezTo>
                <a:lnTo>
                  <a:pt x="59857" y="48949"/>
                </a:lnTo>
                <a:cubicBezTo>
                  <a:pt x="60058" y="48414"/>
                  <a:pt x="60472" y="47987"/>
                  <a:pt x="61000" y="47768"/>
                </a:cubicBezTo>
                <a:cubicBezTo>
                  <a:pt x="61638" y="47508"/>
                  <a:pt x="62365" y="47594"/>
                  <a:pt x="62924" y="47996"/>
                </a:cubicBezTo>
                <a:cubicBezTo>
                  <a:pt x="63258" y="48241"/>
                  <a:pt x="63514" y="48579"/>
                  <a:pt x="63657" y="48968"/>
                </a:cubicBezTo>
                <a:lnTo>
                  <a:pt x="65315" y="54073"/>
                </a:lnTo>
                <a:cubicBezTo>
                  <a:pt x="66359" y="57220"/>
                  <a:pt x="68832" y="59687"/>
                  <a:pt x="71982" y="60722"/>
                </a:cubicBezTo>
                <a:lnTo>
                  <a:pt x="77078" y="62379"/>
                </a:lnTo>
                <a:lnTo>
                  <a:pt x="77173" y="62379"/>
                </a:lnTo>
                <a:cubicBezTo>
                  <a:pt x="77978" y="62668"/>
                  <a:pt x="78515" y="63430"/>
                  <a:pt x="78516" y="64284"/>
                </a:cubicBezTo>
                <a:cubicBezTo>
                  <a:pt x="78519" y="65132"/>
                  <a:pt x="77989" y="65890"/>
                  <a:pt x="77192" y="66180"/>
                </a:cubicBezTo>
                <a:lnTo>
                  <a:pt x="72097" y="67837"/>
                </a:lnTo>
                <a:cubicBezTo>
                  <a:pt x="68945" y="68875"/>
                  <a:pt x="66472" y="71345"/>
                  <a:pt x="65429" y="74495"/>
                </a:cubicBezTo>
                <a:lnTo>
                  <a:pt x="63781" y="79581"/>
                </a:lnTo>
                <a:cubicBezTo>
                  <a:pt x="63633" y="79965"/>
                  <a:pt x="63374" y="80296"/>
                  <a:pt x="63038" y="80534"/>
                </a:cubicBezTo>
                <a:cubicBezTo>
                  <a:pt x="62127" y="81176"/>
                  <a:pt x="60867" y="80958"/>
                  <a:pt x="60225" y="80046"/>
                </a:cubicBezTo>
                <a:cubicBezTo>
                  <a:pt x="60123" y="79902"/>
                  <a:pt x="60042" y="79746"/>
                  <a:pt x="59981" y="79581"/>
                </a:cubicBezTo>
                <a:lnTo>
                  <a:pt x="58323" y="74495"/>
                </a:lnTo>
                <a:cubicBezTo>
                  <a:pt x="57288" y="71335"/>
                  <a:pt x="54814" y="68852"/>
                  <a:pt x="51656" y="67808"/>
                </a:cubicBezTo>
                <a:lnTo>
                  <a:pt x="46560" y="66151"/>
                </a:lnTo>
                <a:cubicBezTo>
                  <a:pt x="45512" y="65754"/>
                  <a:pt x="44984" y="64583"/>
                  <a:pt x="45381" y="63536"/>
                </a:cubicBezTo>
                <a:cubicBezTo>
                  <a:pt x="45439" y="63382"/>
                  <a:pt x="45515" y="63237"/>
                  <a:pt x="45608" y="63103"/>
                </a:cubicBezTo>
                <a:cubicBezTo>
                  <a:pt x="45836" y="62758"/>
                  <a:pt x="46170" y="62498"/>
                  <a:pt x="46560" y="6236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11" name="Rectangle: Rounded Corners 10">
            <a:extLst>
              <a:ext uri="{FF2B5EF4-FFF2-40B4-BE49-F238E27FC236}">
                <a16:creationId xmlns:a16="http://schemas.microsoft.com/office/drawing/2014/main" id="{1F956FFE-A49D-A353-03B7-72469C3D79AF}"/>
              </a:ext>
              <a:ext uri="{C183D7F6-B498-43B3-948B-1728B52AA6E4}">
                <adec:decorative xmlns:adec="http://schemas.microsoft.com/office/drawing/2017/decorative" val="1"/>
              </a:ext>
            </a:extLst>
          </p:cNvPr>
          <p:cNvSpPr/>
          <p:nvPr/>
        </p:nvSpPr>
        <p:spPr bwMode="auto">
          <a:xfrm>
            <a:off x="588963" y="2631440"/>
            <a:ext cx="640080" cy="45720"/>
          </a:xfrm>
          <a:prstGeom prst="roundRect">
            <a:avLst>
              <a:gd name="adj" fmla="val 50000"/>
            </a:avLst>
          </a:prstGeom>
          <a:gradFill flip="none" rotWithShape="1">
            <a:gsLst>
              <a:gs pos="35000">
                <a:srgbClr val="0078D4"/>
              </a:gs>
              <a:gs pos="100000">
                <a:srgbClr val="C03BC4"/>
              </a:gs>
            </a:gsLst>
            <a:lin ang="5400000" scaled="1"/>
            <a:tileRect/>
          </a:gradFill>
          <a:effectLst/>
        </p:spPr>
        <p:txBody>
          <a:bodyPr vert="horz" wrap="square" lIns="0" tIns="0" rIns="0" bIns="0" rtlCol="0" anchor="ctr" anchorCtr="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Bef>
                <a:spcPct val="20000"/>
              </a:spcBef>
              <a:buSzPct val="90000"/>
            </a:pPr>
            <a:endParaRPr lang="en-IN" sz="1200" b="1" err="1">
              <a:solidFill>
                <a:srgbClr val="FFFFFF"/>
              </a:solidFill>
              <a:latin typeface="Segoe UI Semibold" panose="020B0502040204020203" pitchFamily="34" charset="0"/>
              <a:cs typeface="Segoe UI Semibold" panose="020B0502040204020203" pitchFamily="34" charset="0"/>
            </a:endParaRPr>
          </a:p>
        </p:txBody>
      </p:sp>
      <p:sp>
        <p:nvSpPr>
          <p:cNvPr id="5" name="Title 4">
            <a:extLst>
              <a:ext uri="{FF2B5EF4-FFF2-40B4-BE49-F238E27FC236}">
                <a16:creationId xmlns:a16="http://schemas.microsoft.com/office/drawing/2014/main" id="{E99EF432-26EA-3ECA-02C1-524F5A73F185}"/>
              </a:ext>
            </a:extLst>
          </p:cNvPr>
          <p:cNvSpPr>
            <a:spLocks noGrp="1"/>
          </p:cNvSpPr>
          <p:nvPr>
            <p:ph type="title"/>
          </p:nvPr>
        </p:nvSpPr>
        <p:spPr>
          <a:xfrm>
            <a:off x="588963" y="2874208"/>
            <a:ext cx="2052637" cy="1107996"/>
          </a:xfrm>
        </p:spPr>
        <p:txBody>
          <a:bodyPr wrap="square">
            <a:spAutoFit/>
          </a:bodyPr>
          <a:lstStyle/>
          <a:p>
            <a:r>
              <a:rPr lang="en-US"/>
              <a:t>Support articles </a:t>
            </a:r>
          </a:p>
        </p:txBody>
      </p:sp>
      <p:sp>
        <p:nvSpPr>
          <p:cNvPr id="9" name="Text Placeholder 4">
            <a:extLst>
              <a:ext uri="{FF2B5EF4-FFF2-40B4-BE49-F238E27FC236}">
                <a16:creationId xmlns:a16="http://schemas.microsoft.com/office/drawing/2014/main" id="{6D9BE4C1-DDE5-6781-136F-C90CFD116E70}"/>
              </a:ext>
            </a:extLst>
          </p:cNvPr>
          <p:cNvSpPr txBox="1">
            <a:spLocks/>
          </p:cNvSpPr>
          <p:nvPr/>
        </p:nvSpPr>
        <p:spPr>
          <a:xfrm>
            <a:off x="3651818" y="1798161"/>
            <a:ext cx="7638482" cy="4170372"/>
          </a:xfrm>
          <a:prstGeom prst="rect">
            <a:avLst/>
          </a:prstGeom>
        </p:spPr>
        <p:txBody>
          <a:bodyPr wrap="square"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SzPct val="100000"/>
              <a:buNone/>
            </a:pPr>
            <a:r>
              <a:rPr lang="en-US" sz="2000">
                <a:latin typeface="+mj-lt"/>
                <a:cs typeface="+mn-cs"/>
              </a:rPr>
              <a:t>Copilot for Teams meetings support:</a:t>
            </a:r>
          </a:p>
          <a:p>
            <a:pPr marL="401638" lvl="1" indent="-246063" fontAlgn="b">
              <a:spcBef>
                <a:spcPts val="300"/>
              </a:spcBef>
              <a:buClr>
                <a:schemeClr val="tx1"/>
              </a:buClr>
              <a:buSzPct val="100000"/>
            </a:pPr>
            <a:r>
              <a:rPr lang="en-US" sz="1800" u="sng">
                <a:solidFill>
                  <a:srgbClr val="0070C0"/>
                </a:solidFill>
                <a:hlinkClick r:id="rId4">
                  <a:extLst>
                    <a:ext uri="{A12FA001-AC4F-418D-AE19-62706E023703}">
                      <ahyp:hlinkClr xmlns:ahyp="http://schemas.microsoft.com/office/drawing/2018/hyperlinkcolor" val="tx"/>
                    </a:ext>
                  </a:extLst>
                </a:hlinkClick>
              </a:rPr>
              <a:t>Start a conversation with Microsoft 365 Copilot chat in Teams – Microsoft Support</a:t>
            </a:r>
            <a:endParaRPr lang="en-US" sz="1800" u="sng">
              <a:solidFill>
                <a:srgbClr val="0070C0"/>
              </a:solidFill>
            </a:endParaRPr>
          </a:p>
          <a:p>
            <a:pPr marL="401638" lvl="1" indent="-246063" fontAlgn="b">
              <a:spcBef>
                <a:spcPts val="600"/>
              </a:spcBef>
              <a:buClr>
                <a:schemeClr val="tx1"/>
              </a:buClr>
              <a:buSzPct val="100000"/>
            </a:pPr>
            <a:r>
              <a:rPr lang="en-US" sz="1800" u="sng">
                <a:solidFill>
                  <a:srgbClr val="0070C0"/>
                </a:solidFill>
                <a:hlinkClick r:id="rId5">
                  <a:extLst>
                    <a:ext uri="{A12FA001-AC4F-418D-AE19-62706E023703}">
                      <ahyp:hlinkClr xmlns:ahyp="http://schemas.microsoft.com/office/drawing/2018/hyperlinkcolor" val="tx"/>
                    </a:ext>
                  </a:extLst>
                </a:hlinkClick>
              </a:rPr>
              <a:t>Rewrite and adjust your messages with Copilot in Microsoft Teams – Microsoft Support</a:t>
            </a:r>
            <a:endParaRPr lang="en-US" sz="1800">
              <a:solidFill>
                <a:srgbClr val="0070C0"/>
              </a:solidFill>
            </a:endParaRPr>
          </a:p>
          <a:p>
            <a:pPr marL="401638" lvl="1" indent="-246063" fontAlgn="b">
              <a:spcBef>
                <a:spcPts val="600"/>
              </a:spcBef>
              <a:buClr>
                <a:schemeClr val="tx1"/>
              </a:buClr>
              <a:buSzPct val="100000"/>
            </a:pPr>
            <a:r>
              <a:rPr lang="en-US" sz="1800" u="sng">
                <a:solidFill>
                  <a:srgbClr val="0070C0"/>
                </a:solidFill>
                <a:hlinkClick r:id="rId6">
                  <a:extLst>
                    <a:ext uri="{A12FA001-AC4F-418D-AE19-62706E023703}">
                      <ahyp:hlinkClr xmlns:ahyp="http://schemas.microsoft.com/office/drawing/2018/hyperlinkcolor" val="tx"/>
                    </a:ext>
                  </a:extLst>
                </a:hlinkClick>
              </a:rPr>
              <a:t>How to use Microsoft 365 Copilot in Teams chats and channels – Microsoft Support</a:t>
            </a:r>
            <a:endParaRPr lang="en-US" sz="1800">
              <a:solidFill>
                <a:srgbClr val="0070C0"/>
              </a:solidFill>
            </a:endParaRPr>
          </a:p>
          <a:p>
            <a:pPr marL="401638" lvl="1" indent="-246063" fontAlgn="b">
              <a:spcBef>
                <a:spcPts val="600"/>
              </a:spcBef>
              <a:buClr>
                <a:schemeClr val="tx1"/>
              </a:buClr>
              <a:buSzPct val="100000"/>
            </a:pPr>
            <a:r>
              <a:rPr lang="en-US" sz="1800" u="sng">
                <a:solidFill>
                  <a:srgbClr val="0070C0"/>
                </a:solidFill>
                <a:hlinkClick r:id="rId7">
                  <a:extLst>
                    <a:ext uri="{A12FA001-AC4F-418D-AE19-62706E023703}">
                      <ahyp:hlinkClr xmlns:ahyp="http://schemas.microsoft.com/office/drawing/2018/hyperlinkcolor" val="tx"/>
                    </a:ext>
                  </a:extLst>
                </a:hlinkClick>
              </a:rPr>
              <a:t>How to use Microsoft 365 Copilot in Teams group chats – Microsoft Support</a:t>
            </a:r>
            <a:endParaRPr lang="en-US" sz="1800">
              <a:solidFill>
                <a:srgbClr val="0070C0"/>
              </a:solidFill>
            </a:endParaRPr>
          </a:p>
          <a:p>
            <a:pPr marL="401638" lvl="1" indent="-246063" fontAlgn="b">
              <a:spcBef>
                <a:spcPts val="600"/>
              </a:spcBef>
              <a:buClr>
                <a:schemeClr val="tx1"/>
              </a:buClr>
              <a:buSzPct val="100000"/>
            </a:pPr>
            <a:r>
              <a:rPr lang="en-US" sz="1800" u="sng">
                <a:solidFill>
                  <a:srgbClr val="0070C0"/>
                </a:solidFill>
                <a:hlinkClick r:id="rId8">
                  <a:extLst>
                    <a:ext uri="{A12FA001-AC4F-418D-AE19-62706E023703}">
                      <ahyp:hlinkClr xmlns:ahyp="http://schemas.microsoft.com/office/drawing/2018/hyperlinkcolor" val="tx"/>
                    </a:ext>
                  </a:extLst>
                </a:hlinkClick>
              </a:rPr>
              <a:t>Summarize shared files in Teams chats – Microsoft Support</a:t>
            </a:r>
            <a:endParaRPr lang="en-US" sz="1800">
              <a:solidFill>
                <a:srgbClr val="0070C0"/>
              </a:solidFill>
            </a:endParaRPr>
          </a:p>
          <a:p>
            <a:pPr marL="401638" lvl="1" indent="-246063" fontAlgn="b">
              <a:spcBef>
                <a:spcPts val="600"/>
              </a:spcBef>
              <a:buClr>
                <a:schemeClr val="tx1"/>
              </a:buClr>
              <a:buSzPct val="100000"/>
            </a:pPr>
            <a:r>
              <a:rPr lang="en-US" sz="1800" u="sng">
                <a:solidFill>
                  <a:srgbClr val="0070C0"/>
                </a:solidFill>
                <a:hlinkClick r:id="rId9">
                  <a:extLst>
                    <a:ext uri="{A12FA001-AC4F-418D-AE19-62706E023703}">
                      <ahyp:hlinkClr xmlns:ahyp="http://schemas.microsoft.com/office/drawing/2018/hyperlinkcolor" val="tx"/>
                    </a:ext>
                  </a:extLst>
                </a:hlinkClick>
              </a:rPr>
              <a:t>Find and add Copilot agents to group chats in Microsoft Teams – Microsoft Support</a:t>
            </a:r>
            <a:endParaRPr lang="en-US" sz="1800">
              <a:solidFill>
                <a:srgbClr val="0070C0"/>
              </a:solidFill>
            </a:endParaRPr>
          </a:p>
          <a:p>
            <a:pPr marL="401638" lvl="1" indent="-246063" fontAlgn="b">
              <a:spcBef>
                <a:spcPts val="600"/>
              </a:spcBef>
              <a:buClr>
                <a:schemeClr val="tx1"/>
              </a:buClr>
              <a:buSzPct val="100000"/>
            </a:pPr>
            <a:r>
              <a:rPr lang="en-US" sz="1800" u="sng">
                <a:solidFill>
                  <a:srgbClr val="0070C0"/>
                </a:solidFill>
                <a:hlinkClick r:id="rId10">
                  <a:extLst>
                    <a:ext uri="{A12FA001-AC4F-418D-AE19-62706E023703}">
                      <ahyp:hlinkClr xmlns:ahyp="http://schemas.microsoft.com/office/drawing/2018/hyperlinkcolor" val="tx"/>
                    </a:ext>
                  </a:extLst>
                </a:hlinkClick>
              </a:rPr>
              <a:t>Get started with Channel Agent for Teams channels – Microsoft Support</a:t>
            </a:r>
            <a:endParaRPr lang="en-US" sz="1800" u="sng">
              <a:solidFill>
                <a:srgbClr val="0070C0"/>
              </a:solidFill>
            </a:endParaRPr>
          </a:p>
        </p:txBody>
      </p:sp>
    </p:spTree>
    <p:extLst>
      <p:ext uri="{BB962C8B-B14F-4D97-AF65-F5344CB8AC3E}">
        <p14:creationId xmlns:p14="http://schemas.microsoft.com/office/powerpoint/2010/main" val="12535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1.875E-6 1.48148E-6 L -1.875E-6 0.03542 " pathEditMode="relative" rAng="0" ptsTypes="AA">
                                      <p:cBhvr>
                                        <p:cTn id="9"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33615-A361-1A30-3E1A-43F66A416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6C0B4-563C-498E-DBC3-EE85EBE4C5F9}"/>
              </a:ext>
            </a:extLst>
          </p:cNvPr>
          <p:cNvSpPr>
            <a:spLocks noGrp="1"/>
          </p:cNvSpPr>
          <p:nvPr>
            <p:ph type="title"/>
          </p:nvPr>
        </p:nvSpPr>
        <p:spPr>
          <a:xfrm>
            <a:off x="569911" y="2769057"/>
            <a:ext cx="5409183" cy="615553"/>
          </a:xfrm>
        </p:spPr>
        <p:txBody>
          <a:bodyPr>
            <a:spAutoFit/>
          </a:bodyPr>
          <a:lstStyle/>
          <a:p>
            <a:r>
              <a:rPr lang="en-US"/>
              <a:t>Copilot for meetings</a:t>
            </a:r>
          </a:p>
        </p:txBody>
      </p:sp>
      <p:sp>
        <p:nvSpPr>
          <p:cNvPr id="3" name="Text Placeholder 6">
            <a:extLst>
              <a:ext uri="{FF2B5EF4-FFF2-40B4-BE49-F238E27FC236}">
                <a16:creationId xmlns:a16="http://schemas.microsoft.com/office/drawing/2014/main" id="{91732D13-8A76-1FAE-382E-64C4037DFA6D}"/>
              </a:ext>
            </a:extLst>
          </p:cNvPr>
          <p:cNvSpPr>
            <a:spLocks noGrp="1"/>
          </p:cNvSpPr>
          <p:nvPr>
            <p:ph type="body" sz="quarter" idx="12"/>
          </p:nvPr>
        </p:nvSpPr>
        <p:spPr>
          <a:xfrm>
            <a:off x="582041" y="3803894"/>
            <a:ext cx="5409183" cy="984885"/>
          </a:xfrm>
        </p:spPr>
        <p:txBody>
          <a:bodyPr>
            <a:spAutoFit/>
          </a:bodyPr>
          <a:lstStyle/>
          <a:p>
            <a:r>
              <a:rPr lang="en-US"/>
              <a:t>Microsoft 365 Copilot is your everyday AI companion. Copilot is available in Teams Meetings, helping you summarize the meeting, untangle unresolved perspectives, and more.</a:t>
            </a:r>
          </a:p>
        </p:txBody>
      </p:sp>
      <p:sp>
        <p:nvSpPr>
          <p:cNvPr id="4" name="TextBox 3">
            <a:extLst>
              <a:ext uri="{FF2B5EF4-FFF2-40B4-BE49-F238E27FC236}">
                <a16:creationId xmlns:a16="http://schemas.microsoft.com/office/drawing/2014/main" id="{71E09F0A-9F50-22DD-8E25-8398162FBA15}"/>
              </a:ext>
            </a:extLst>
          </p:cNvPr>
          <p:cNvSpPr txBox="1"/>
          <p:nvPr/>
        </p:nvSpPr>
        <p:spPr>
          <a:xfrm>
            <a:off x="582041" y="5208063"/>
            <a:ext cx="6096000" cy="430887"/>
          </a:xfrm>
          <a:prstGeom prst="rect">
            <a:avLst/>
          </a:prstGeom>
          <a:noFill/>
        </p:spPr>
        <p:txBody>
          <a:bodyPr wrap="square" lIns="0" tIns="0" rIns="0" bIns="0">
            <a:spAutoFit/>
          </a:bodyPr>
          <a:lstStyle/>
          <a:p>
            <a:pPr marR="0"/>
            <a:r>
              <a:rPr lang="en-US" sz="1400" kern="100">
                <a:effectLst/>
                <a:ea typeface="Aptos" panose="020B0004020202020204" pitchFamily="34" charset="0"/>
                <a:cs typeface="Arial" panose="020B0604020202020204" pitchFamily="34" charset="0"/>
              </a:rPr>
              <a:t>For more prompt ideas, visit </a:t>
            </a:r>
            <a:r>
              <a:rPr lang="en-US" sz="1400" u="sng" kern="100">
                <a:solidFill>
                  <a:srgbClr val="0070C0"/>
                </a:solidFill>
                <a:effectLst/>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Use Copilot in Microsoft Teams meetings – Microsoft Support</a:t>
            </a:r>
            <a:r>
              <a:rPr lang="en-US" sz="1400" u="sng" kern="100">
                <a:solidFill>
                  <a:srgbClr val="0070C0"/>
                </a:solidFill>
                <a:effectLst/>
                <a:ea typeface="Aptos" panose="020B0004020202020204" pitchFamily="34" charset="0"/>
                <a:cs typeface="Arial" panose="020B0604020202020204" pitchFamily="34" charset="0"/>
              </a:rPr>
              <a:t>.</a:t>
            </a:r>
            <a:endParaRPr lang="en-US" sz="1400" kern="100">
              <a:solidFill>
                <a:srgbClr val="0070C0"/>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936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pilot">
            <a:extLst>
              <a:ext uri="{FF2B5EF4-FFF2-40B4-BE49-F238E27FC236}">
                <a16:creationId xmlns:a16="http://schemas.microsoft.com/office/drawing/2014/main" id="{8A9E2A9C-505C-2595-B37E-9088356011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168" y="573244"/>
            <a:ext cx="549015" cy="549014"/>
          </a:xfrm>
          <a:prstGeom prst="rect">
            <a:avLst/>
          </a:prstGeom>
          <a:noFill/>
          <a:ln>
            <a:noFill/>
            <a:headEnd type="none" w="med" len="med"/>
            <a:tailEnd type="none" w="med" len="med"/>
          </a:ln>
          <a:effectLst/>
        </p:spPr>
      </p:pic>
      <p:pic>
        <p:nvPicPr>
          <p:cNvPr id="13" name="Picture 12">
            <a:extLst>
              <a:ext uri="{FF2B5EF4-FFF2-40B4-BE49-F238E27FC236}">
                <a16:creationId xmlns:a16="http://schemas.microsoft.com/office/drawing/2014/main" id="{D20143F7-A853-20E8-C95A-8F348977154B}"/>
              </a:ext>
              <a:ext uri="{C183D7F6-B498-43B3-948B-1728B52AA6E4}">
                <adec:decorative xmlns:adec="http://schemas.microsoft.com/office/drawing/2017/decorative" val="1"/>
              </a:ext>
            </a:extLst>
          </p:cNvPr>
          <p:cNvPicPr>
            <a:picLocks noChangeAspect="1"/>
          </p:cNvPicPr>
          <p:nvPr/>
        </p:nvPicPr>
        <p:blipFill rotWithShape="1">
          <a:blip r:embed="rId4" cstate="screen">
            <a:alphaModFix amt="50000"/>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8" y="1494068"/>
            <a:ext cx="11015663" cy="4779732"/>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9" name="Rectangle: Rounded Corners 18">
            <a:extLst>
              <a:ext uri="{FF2B5EF4-FFF2-40B4-BE49-F238E27FC236}">
                <a16:creationId xmlns:a16="http://schemas.microsoft.com/office/drawing/2014/main" id="{BE441289-586D-9979-D998-B33602660303}"/>
              </a:ext>
              <a:ext uri="{C183D7F6-B498-43B3-948B-1728B52AA6E4}">
                <adec:decorative xmlns:adec="http://schemas.microsoft.com/office/drawing/2017/decorative" val="1"/>
              </a:ext>
            </a:extLst>
          </p:cNvPr>
          <p:cNvSpPr>
            <a:spLocks/>
          </p:cNvSpPr>
          <p:nvPr/>
        </p:nvSpPr>
        <p:spPr bwMode="auto">
          <a:xfrm>
            <a:off x="709646" y="1615546"/>
            <a:ext cx="7344143" cy="4536776"/>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23" name="Free-form: Shape 362">
            <a:extLst>
              <a:ext uri="{FF2B5EF4-FFF2-40B4-BE49-F238E27FC236}">
                <a16:creationId xmlns:a16="http://schemas.microsoft.com/office/drawing/2014/main" id="{0C1B6C42-1912-4D76-83D9-CF3173830DE3}"/>
              </a:ext>
              <a:ext uri="{C183D7F6-B498-43B3-948B-1728B52AA6E4}">
                <adec:decorative xmlns:adec="http://schemas.microsoft.com/office/drawing/2017/decorative" val="1"/>
              </a:ext>
            </a:extLst>
          </p:cNvPr>
          <p:cNvSpPr/>
          <p:nvPr/>
        </p:nvSpPr>
        <p:spPr>
          <a:xfrm>
            <a:off x="855790" y="1804365"/>
            <a:ext cx="327346" cy="296182"/>
          </a:xfrm>
          <a:custGeom>
            <a:avLst/>
            <a:gdLst>
              <a:gd name="connsiteX0" fmla="*/ 265081 w 323645"/>
              <a:gd name="connsiteY0" fmla="*/ 179546 h 292833"/>
              <a:gd name="connsiteX1" fmla="*/ 275468 w 323645"/>
              <a:gd name="connsiteY1" fmla="*/ 191059 h 292833"/>
              <a:gd name="connsiteX2" fmla="*/ 285116 w 323645"/>
              <a:gd name="connsiteY2" fmla="*/ 223469 h 292833"/>
              <a:gd name="connsiteX3" fmla="*/ 275468 w 323645"/>
              <a:gd name="connsiteY3" fmla="*/ 255895 h 292833"/>
              <a:gd name="connsiteX4" fmla="*/ 265081 w 323645"/>
              <a:gd name="connsiteY4" fmla="*/ 267408 h 292833"/>
              <a:gd name="connsiteX5" fmla="*/ 249985 w 323645"/>
              <a:gd name="connsiteY5" fmla="*/ 266386 h 292833"/>
              <a:gd name="connsiteX6" fmla="*/ 249916 w 323645"/>
              <a:gd name="connsiteY6" fmla="*/ 250039 h 292833"/>
              <a:gd name="connsiteX7" fmla="*/ 251210 w 323645"/>
              <a:gd name="connsiteY7" fmla="*/ 248914 h 292833"/>
              <a:gd name="connsiteX8" fmla="*/ 256235 w 323645"/>
              <a:gd name="connsiteY8" fmla="*/ 243073 h 292833"/>
              <a:gd name="connsiteX9" fmla="*/ 261999 w 323645"/>
              <a:gd name="connsiteY9" fmla="*/ 223469 h 292833"/>
              <a:gd name="connsiteX10" fmla="*/ 256235 w 323645"/>
              <a:gd name="connsiteY10" fmla="*/ 203881 h 292833"/>
              <a:gd name="connsiteX11" fmla="*/ 251210 w 323645"/>
              <a:gd name="connsiteY11" fmla="*/ 198040 h 292833"/>
              <a:gd name="connsiteX12" fmla="*/ 248899 w 323645"/>
              <a:gd name="connsiteY12" fmla="*/ 181858 h 292833"/>
              <a:gd name="connsiteX13" fmla="*/ 265081 w 323645"/>
              <a:gd name="connsiteY13" fmla="*/ 179546 h 292833"/>
              <a:gd name="connsiteX14" fmla="*/ 219595 w 323645"/>
              <a:gd name="connsiteY14" fmla="*/ 169550 h 292833"/>
              <a:gd name="connsiteX15" fmla="*/ 231175 w 323645"/>
              <a:gd name="connsiteY15" fmla="*/ 181087 h 292833"/>
              <a:gd name="connsiteX16" fmla="*/ 231175 w 323645"/>
              <a:gd name="connsiteY16" fmla="*/ 265851 h 292833"/>
              <a:gd name="connsiteX17" fmla="*/ 227236 w 323645"/>
              <a:gd name="connsiteY17" fmla="*/ 274537 h 292833"/>
              <a:gd name="connsiteX18" fmla="*/ 210924 w 323645"/>
              <a:gd name="connsiteY18" fmla="*/ 273465 h 292833"/>
              <a:gd name="connsiteX19" fmla="*/ 187406 w 323645"/>
              <a:gd name="connsiteY19" fmla="*/ 246587 h 292833"/>
              <a:gd name="connsiteX20" fmla="*/ 165676 w 323645"/>
              <a:gd name="connsiteY20" fmla="*/ 246587 h 292833"/>
              <a:gd name="connsiteX21" fmla="*/ 154117 w 323645"/>
              <a:gd name="connsiteY21" fmla="*/ 235028 h 292833"/>
              <a:gd name="connsiteX22" fmla="*/ 154117 w 323645"/>
              <a:gd name="connsiteY22" fmla="*/ 211911 h 292833"/>
              <a:gd name="connsiteX23" fmla="*/ 165676 w 323645"/>
              <a:gd name="connsiteY23" fmla="*/ 200352 h 292833"/>
              <a:gd name="connsiteX24" fmla="*/ 187406 w 323645"/>
              <a:gd name="connsiteY24" fmla="*/ 200352 h 292833"/>
              <a:gd name="connsiteX25" fmla="*/ 210924 w 323645"/>
              <a:gd name="connsiteY25" fmla="*/ 173489 h 292833"/>
              <a:gd name="connsiteX26" fmla="*/ 219595 w 323645"/>
              <a:gd name="connsiteY26" fmla="*/ 169550 h 292833"/>
              <a:gd name="connsiteX27" fmla="*/ 296366 w 323645"/>
              <a:gd name="connsiteY27" fmla="*/ 156799 h 292833"/>
              <a:gd name="connsiteX28" fmla="*/ 310437 w 323645"/>
              <a:gd name="connsiteY28" fmla="*/ 174183 h 292833"/>
              <a:gd name="connsiteX29" fmla="*/ 323645 w 323645"/>
              <a:gd name="connsiteY29" fmla="*/ 223470 h 292833"/>
              <a:gd name="connsiteX30" fmla="*/ 310437 w 323645"/>
              <a:gd name="connsiteY30" fmla="*/ 272772 h 292833"/>
              <a:gd name="connsiteX31" fmla="*/ 296366 w 323645"/>
              <a:gd name="connsiteY31" fmla="*/ 290156 h 292833"/>
              <a:gd name="connsiteX32" fmla="*/ 280084 w 323645"/>
              <a:gd name="connsiteY32" fmla="*/ 288669 h 292833"/>
              <a:gd name="connsiteX33" fmla="*/ 281571 w 323645"/>
              <a:gd name="connsiteY33" fmla="*/ 272386 h 292833"/>
              <a:gd name="connsiteX34" fmla="*/ 290618 w 323645"/>
              <a:gd name="connsiteY34" fmla="*/ 260874 h 292833"/>
              <a:gd name="connsiteX35" fmla="*/ 300527 w 323645"/>
              <a:gd name="connsiteY35" fmla="*/ 223470 h 292833"/>
              <a:gd name="connsiteX36" fmla="*/ 290618 w 323645"/>
              <a:gd name="connsiteY36" fmla="*/ 186081 h 292833"/>
              <a:gd name="connsiteX37" fmla="*/ 281571 w 323645"/>
              <a:gd name="connsiteY37" fmla="*/ 174569 h 292833"/>
              <a:gd name="connsiteX38" fmla="*/ 280084 w 323645"/>
              <a:gd name="connsiteY38" fmla="*/ 158286 h 292833"/>
              <a:gd name="connsiteX39" fmla="*/ 296366 w 323645"/>
              <a:gd name="connsiteY39" fmla="*/ 156799 h 292833"/>
              <a:gd name="connsiteX40" fmla="*/ 34676 w 323645"/>
              <a:gd name="connsiteY40" fmla="*/ 0 h 292833"/>
              <a:gd name="connsiteX41" fmla="*/ 273542 w 323645"/>
              <a:gd name="connsiteY41" fmla="*/ 0 h 292833"/>
              <a:gd name="connsiteX42" fmla="*/ 308141 w 323645"/>
              <a:gd name="connsiteY42" fmla="*/ 32303 h 292833"/>
              <a:gd name="connsiteX43" fmla="*/ 308218 w 323645"/>
              <a:gd name="connsiteY43" fmla="*/ 34676 h 292833"/>
              <a:gd name="connsiteX44" fmla="*/ 308218 w 323645"/>
              <a:gd name="connsiteY44" fmla="*/ 146704 h 292833"/>
              <a:gd name="connsiteX45" fmla="*/ 306230 w 323645"/>
              <a:gd name="connsiteY45" fmla="*/ 144962 h 292833"/>
              <a:gd name="connsiteX46" fmla="*/ 285100 w 323645"/>
              <a:gd name="connsiteY46" fmla="*/ 138998 h 292833"/>
              <a:gd name="connsiteX47" fmla="*/ 285100 w 323645"/>
              <a:gd name="connsiteY47" fmla="*/ 34676 h 292833"/>
              <a:gd name="connsiteX48" fmla="*/ 275114 w 323645"/>
              <a:gd name="connsiteY48" fmla="*/ 23225 h 292833"/>
              <a:gd name="connsiteX49" fmla="*/ 273542 w 323645"/>
              <a:gd name="connsiteY49" fmla="*/ 23118 h 292833"/>
              <a:gd name="connsiteX50" fmla="*/ 34676 w 323645"/>
              <a:gd name="connsiteY50" fmla="*/ 23118 h 292833"/>
              <a:gd name="connsiteX51" fmla="*/ 23225 w 323645"/>
              <a:gd name="connsiteY51" fmla="*/ 33104 h 292833"/>
              <a:gd name="connsiteX52" fmla="*/ 23118 w 323645"/>
              <a:gd name="connsiteY52" fmla="*/ 34676 h 292833"/>
              <a:gd name="connsiteX53" fmla="*/ 23118 w 323645"/>
              <a:gd name="connsiteY53" fmla="*/ 196530 h 292833"/>
              <a:gd name="connsiteX54" fmla="*/ 33104 w 323645"/>
              <a:gd name="connsiteY54" fmla="*/ 207980 h 292833"/>
              <a:gd name="connsiteX55" fmla="*/ 34676 w 323645"/>
              <a:gd name="connsiteY55" fmla="*/ 208088 h 292833"/>
              <a:gd name="connsiteX56" fmla="*/ 138705 w 323645"/>
              <a:gd name="connsiteY56" fmla="*/ 208088 h 292833"/>
              <a:gd name="connsiteX57" fmla="*/ 138705 w 323645"/>
              <a:gd name="connsiteY57" fmla="*/ 231206 h 292833"/>
              <a:gd name="connsiteX58" fmla="*/ 123278 w 323645"/>
              <a:gd name="connsiteY58" fmla="*/ 231206 h 292833"/>
              <a:gd name="connsiteX59" fmla="*/ 123293 w 323645"/>
              <a:gd name="connsiteY59" fmla="*/ 269704 h 292833"/>
              <a:gd name="connsiteX60" fmla="*/ 184940 w 323645"/>
              <a:gd name="connsiteY60" fmla="*/ 269704 h 292833"/>
              <a:gd name="connsiteX61" fmla="*/ 184940 w 323645"/>
              <a:gd name="connsiteY61" fmla="*/ 269643 h 292833"/>
              <a:gd name="connsiteX62" fmla="*/ 199936 w 323645"/>
              <a:gd name="connsiteY62" fmla="*/ 285671 h 292833"/>
              <a:gd name="connsiteX63" fmla="*/ 210847 w 323645"/>
              <a:gd name="connsiteY63" fmla="*/ 292822 h 292833"/>
              <a:gd name="connsiteX64" fmla="*/ 73205 w 323645"/>
              <a:gd name="connsiteY64" fmla="*/ 292822 h 292833"/>
              <a:gd name="connsiteX65" fmla="*/ 61647 w 323645"/>
              <a:gd name="connsiteY65" fmla="*/ 281263 h 292833"/>
              <a:gd name="connsiteX66" fmla="*/ 71633 w 323645"/>
              <a:gd name="connsiteY66" fmla="*/ 269812 h 292833"/>
              <a:gd name="connsiteX67" fmla="*/ 73205 w 323645"/>
              <a:gd name="connsiteY67" fmla="*/ 269704 h 292833"/>
              <a:gd name="connsiteX68" fmla="*/ 100160 w 323645"/>
              <a:gd name="connsiteY68" fmla="*/ 269704 h 292833"/>
              <a:gd name="connsiteX69" fmla="*/ 100160 w 323645"/>
              <a:gd name="connsiteY69" fmla="*/ 231206 h 292833"/>
              <a:gd name="connsiteX70" fmla="*/ 34676 w 323645"/>
              <a:gd name="connsiteY70" fmla="*/ 231206 h 292833"/>
              <a:gd name="connsiteX71" fmla="*/ 77 w 323645"/>
              <a:gd name="connsiteY71" fmla="*/ 198903 h 292833"/>
              <a:gd name="connsiteX72" fmla="*/ 0 w 323645"/>
              <a:gd name="connsiteY72" fmla="*/ 196530 h 292833"/>
              <a:gd name="connsiteX73" fmla="*/ 0 w 323645"/>
              <a:gd name="connsiteY73" fmla="*/ 34676 h 292833"/>
              <a:gd name="connsiteX74" fmla="*/ 32303 w 323645"/>
              <a:gd name="connsiteY74" fmla="*/ 77 h 2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3645" h="292833">
                <a:moveTo>
                  <a:pt x="265081" y="179546"/>
                </a:moveTo>
                <a:cubicBezTo>
                  <a:pt x="269153" y="182787"/>
                  <a:pt x="272662" y="186677"/>
                  <a:pt x="275468" y="191059"/>
                </a:cubicBezTo>
                <a:cubicBezTo>
                  <a:pt x="281494" y="200090"/>
                  <a:pt x="285116" y="210955"/>
                  <a:pt x="285116" y="223469"/>
                </a:cubicBezTo>
                <a:cubicBezTo>
                  <a:pt x="285223" y="235000"/>
                  <a:pt x="281861" y="246297"/>
                  <a:pt x="275468" y="255895"/>
                </a:cubicBezTo>
                <a:cubicBezTo>
                  <a:pt x="271785" y="261428"/>
                  <a:pt x="267994" y="265219"/>
                  <a:pt x="265081" y="267408"/>
                </a:cubicBezTo>
                <a:cubicBezTo>
                  <a:pt x="260494" y="270865"/>
                  <a:pt x="254065" y="270430"/>
                  <a:pt x="249985" y="266386"/>
                </a:cubicBezTo>
                <a:cubicBezTo>
                  <a:pt x="245453" y="261891"/>
                  <a:pt x="245422" y="254572"/>
                  <a:pt x="249916" y="250039"/>
                </a:cubicBezTo>
                <a:lnTo>
                  <a:pt x="251210" y="248914"/>
                </a:lnTo>
                <a:cubicBezTo>
                  <a:pt x="253168" y="247228"/>
                  <a:pt x="254860" y="245260"/>
                  <a:pt x="256235" y="243073"/>
                </a:cubicBezTo>
                <a:cubicBezTo>
                  <a:pt x="259841" y="237663"/>
                  <a:pt x="261999" y="231175"/>
                  <a:pt x="261999" y="223469"/>
                </a:cubicBezTo>
                <a:cubicBezTo>
                  <a:pt x="261999" y="215763"/>
                  <a:pt x="259841" y="209291"/>
                  <a:pt x="256235" y="203881"/>
                </a:cubicBezTo>
                <a:cubicBezTo>
                  <a:pt x="254139" y="200737"/>
                  <a:pt x="252166" y="198764"/>
                  <a:pt x="251210" y="198040"/>
                </a:cubicBezTo>
                <a:cubicBezTo>
                  <a:pt x="246103" y="194210"/>
                  <a:pt x="245069" y="186965"/>
                  <a:pt x="248899" y="181858"/>
                </a:cubicBezTo>
                <a:cubicBezTo>
                  <a:pt x="252729" y="176750"/>
                  <a:pt x="259974" y="175716"/>
                  <a:pt x="265081" y="179546"/>
                </a:cubicBezTo>
                <a:close/>
                <a:moveTo>
                  <a:pt x="219595" y="169550"/>
                </a:moveTo>
                <a:cubicBezTo>
                  <a:pt x="225979" y="169538"/>
                  <a:pt x="231163" y="174704"/>
                  <a:pt x="231175" y="181087"/>
                </a:cubicBezTo>
                <a:lnTo>
                  <a:pt x="231175" y="265851"/>
                </a:lnTo>
                <a:cubicBezTo>
                  <a:pt x="231174" y="269179"/>
                  <a:pt x="229737" y="272344"/>
                  <a:pt x="227236" y="274537"/>
                </a:cubicBezTo>
                <a:cubicBezTo>
                  <a:pt x="222435" y="278746"/>
                  <a:pt x="215132" y="278265"/>
                  <a:pt x="210924" y="273465"/>
                </a:cubicBezTo>
                <a:lnTo>
                  <a:pt x="187406" y="246587"/>
                </a:lnTo>
                <a:lnTo>
                  <a:pt x="165676" y="246587"/>
                </a:lnTo>
                <a:cubicBezTo>
                  <a:pt x="159295" y="246587"/>
                  <a:pt x="154117" y="241424"/>
                  <a:pt x="154117" y="235028"/>
                </a:cubicBezTo>
                <a:lnTo>
                  <a:pt x="154117" y="211911"/>
                </a:lnTo>
                <a:cubicBezTo>
                  <a:pt x="154117" y="205527"/>
                  <a:pt x="159292" y="200352"/>
                  <a:pt x="165676" y="200352"/>
                </a:cubicBezTo>
                <a:lnTo>
                  <a:pt x="187406" y="200352"/>
                </a:lnTo>
                <a:lnTo>
                  <a:pt x="210924" y="173489"/>
                </a:lnTo>
                <a:cubicBezTo>
                  <a:pt x="213114" y="170991"/>
                  <a:pt x="216274" y="169556"/>
                  <a:pt x="219595" y="169550"/>
                </a:cubicBezTo>
                <a:close/>
                <a:moveTo>
                  <a:pt x="296366" y="156799"/>
                </a:moveTo>
                <a:cubicBezTo>
                  <a:pt x="300188" y="160004"/>
                  <a:pt x="305382" y="165753"/>
                  <a:pt x="310437" y="174183"/>
                </a:cubicBezTo>
                <a:cubicBezTo>
                  <a:pt x="318713" y="187961"/>
                  <a:pt x="323645" y="204436"/>
                  <a:pt x="323645" y="223470"/>
                </a:cubicBezTo>
                <a:cubicBezTo>
                  <a:pt x="323645" y="242519"/>
                  <a:pt x="318698" y="258994"/>
                  <a:pt x="310437" y="272772"/>
                </a:cubicBezTo>
                <a:cubicBezTo>
                  <a:pt x="305382" y="281202"/>
                  <a:pt x="300188" y="286966"/>
                  <a:pt x="296366" y="290156"/>
                </a:cubicBezTo>
                <a:cubicBezTo>
                  <a:pt x="291459" y="294242"/>
                  <a:pt x="284170" y="293576"/>
                  <a:pt x="280084" y="288669"/>
                </a:cubicBezTo>
                <a:cubicBezTo>
                  <a:pt x="275998" y="283762"/>
                  <a:pt x="276664" y="276472"/>
                  <a:pt x="281571" y="272386"/>
                </a:cubicBezTo>
                <a:cubicBezTo>
                  <a:pt x="283528" y="270768"/>
                  <a:pt x="287011" y="266884"/>
                  <a:pt x="290618" y="260874"/>
                </a:cubicBezTo>
                <a:cubicBezTo>
                  <a:pt x="296798" y="250563"/>
                  <a:pt x="300527" y="238142"/>
                  <a:pt x="300527" y="223470"/>
                </a:cubicBezTo>
                <a:cubicBezTo>
                  <a:pt x="300527" y="208813"/>
                  <a:pt x="296798" y="196391"/>
                  <a:pt x="290618" y="186081"/>
                </a:cubicBezTo>
                <a:cubicBezTo>
                  <a:pt x="287011" y="180055"/>
                  <a:pt x="283528" y="176187"/>
                  <a:pt x="281571" y="174569"/>
                </a:cubicBezTo>
                <a:cubicBezTo>
                  <a:pt x="276664" y="170483"/>
                  <a:pt x="275998" y="163193"/>
                  <a:pt x="280084" y="158286"/>
                </a:cubicBezTo>
                <a:cubicBezTo>
                  <a:pt x="284170" y="153379"/>
                  <a:pt x="291459" y="152713"/>
                  <a:pt x="296366" y="156799"/>
                </a:cubicBezTo>
                <a:close/>
                <a:moveTo>
                  <a:pt x="34676" y="0"/>
                </a:moveTo>
                <a:lnTo>
                  <a:pt x="273542" y="0"/>
                </a:lnTo>
                <a:cubicBezTo>
                  <a:pt x="291774" y="-2"/>
                  <a:pt x="306893" y="14114"/>
                  <a:pt x="308141" y="32303"/>
                </a:cubicBezTo>
                <a:lnTo>
                  <a:pt x="308218" y="34676"/>
                </a:lnTo>
                <a:lnTo>
                  <a:pt x="308218" y="146704"/>
                </a:lnTo>
                <a:cubicBezTo>
                  <a:pt x="307540" y="146087"/>
                  <a:pt x="306877" y="145502"/>
                  <a:pt x="306230" y="144962"/>
                </a:cubicBezTo>
                <a:cubicBezTo>
                  <a:pt x="300111" y="139861"/>
                  <a:pt x="292406" y="137934"/>
                  <a:pt x="285100" y="138998"/>
                </a:cubicBezTo>
                <a:lnTo>
                  <a:pt x="285100" y="34676"/>
                </a:lnTo>
                <a:cubicBezTo>
                  <a:pt x="285100" y="28900"/>
                  <a:pt x="280836" y="24011"/>
                  <a:pt x="275114" y="23225"/>
                </a:cubicBezTo>
                <a:lnTo>
                  <a:pt x="273542" y="23118"/>
                </a:lnTo>
                <a:lnTo>
                  <a:pt x="34676" y="23118"/>
                </a:lnTo>
                <a:cubicBezTo>
                  <a:pt x="28900" y="23118"/>
                  <a:pt x="24011" y="27382"/>
                  <a:pt x="23225" y="33104"/>
                </a:cubicBezTo>
                <a:lnTo>
                  <a:pt x="23118" y="34676"/>
                </a:lnTo>
                <a:lnTo>
                  <a:pt x="23118" y="196530"/>
                </a:lnTo>
                <a:cubicBezTo>
                  <a:pt x="23118" y="202306"/>
                  <a:pt x="27382" y="207194"/>
                  <a:pt x="33104" y="207980"/>
                </a:cubicBezTo>
                <a:lnTo>
                  <a:pt x="34676" y="208088"/>
                </a:lnTo>
                <a:lnTo>
                  <a:pt x="138705" y="208088"/>
                </a:lnTo>
                <a:lnTo>
                  <a:pt x="138705" y="231206"/>
                </a:lnTo>
                <a:lnTo>
                  <a:pt x="123278" y="231206"/>
                </a:lnTo>
                <a:lnTo>
                  <a:pt x="123293" y="269704"/>
                </a:lnTo>
                <a:lnTo>
                  <a:pt x="184940" y="269704"/>
                </a:lnTo>
                <a:lnTo>
                  <a:pt x="184940" y="269643"/>
                </a:lnTo>
                <a:lnTo>
                  <a:pt x="199936" y="285671"/>
                </a:lnTo>
                <a:cubicBezTo>
                  <a:pt x="202932" y="288913"/>
                  <a:pt x="206678" y="291368"/>
                  <a:pt x="210847" y="292822"/>
                </a:cubicBezTo>
                <a:lnTo>
                  <a:pt x="73205" y="292822"/>
                </a:lnTo>
                <a:cubicBezTo>
                  <a:pt x="66825" y="292822"/>
                  <a:pt x="61647" y="287659"/>
                  <a:pt x="61647" y="281263"/>
                </a:cubicBezTo>
                <a:cubicBezTo>
                  <a:pt x="61647" y="275487"/>
                  <a:pt x="65911" y="270598"/>
                  <a:pt x="71633" y="269812"/>
                </a:cubicBezTo>
                <a:lnTo>
                  <a:pt x="73205" y="269704"/>
                </a:lnTo>
                <a:lnTo>
                  <a:pt x="100160" y="269704"/>
                </a:lnTo>
                <a:lnTo>
                  <a:pt x="100160" y="231206"/>
                </a:lnTo>
                <a:lnTo>
                  <a:pt x="34676" y="231206"/>
                </a:lnTo>
                <a:cubicBezTo>
                  <a:pt x="16445" y="231207"/>
                  <a:pt x="1325" y="217092"/>
                  <a:pt x="77" y="198903"/>
                </a:cubicBezTo>
                <a:lnTo>
                  <a:pt x="0" y="196530"/>
                </a:lnTo>
                <a:lnTo>
                  <a:pt x="0" y="34676"/>
                </a:lnTo>
                <a:cubicBezTo>
                  <a:pt x="-2" y="16445"/>
                  <a:pt x="14114" y="1325"/>
                  <a:pt x="32303" y="77"/>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25" name="Graphic 303">
            <a:extLst>
              <a:ext uri="{FF2B5EF4-FFF2-40B4-BE49-F238E27FC236}">
                <a16:creationId xmlns:a16="http://schemas.microsoft.com/office/drawing/2014/main" id="{C51AC6E1-E4AF-0A91-BFB0-F00182C13D89}"/>
              </a:ext>
              <a:ext uri="{C183D7F6-B498-43B3-948B-1728B52AA6E4}">
                <adec:decorative xmlns:adec="http://schemas.microsoft.com/office/drawing/2017/decorative" val="1"/>
              </a:ext>
            </a:extLst>
          </p:cNvPr>
          <p:cNvSpPr/>
          <p:nvPr/>
        </p:nvSpPr>
        <p:spPr>
          <a:xfrm>
            <a:off x="857390" y="3870621"/>
            <a:ext cx="337680" cy="320804"/>
          </a:xfrm>
          <a:custGeom>
            <a:avLst/>
            <a:gdLst>
              <a:gd name="connsiteX0" fmla="*/ 33153 w 316637"/>
              <a:gd name="connsiteY0" fmla="*/ 37143 h 300814"/>
              <a:gd name="connsiteX1" fmla="*/ 80302 w 316637"/>
              <a:gd name="connsiteY1" fmla="*/ 0 h 300814"/>
              <a:gd name="connsiteX2" fmla="*/ 236377 w 316637"/>
              <a:gd name="connsiteY2" fmla="*/ 0 h 300814"/>
              <a:gd name="connsiteX3" fmla="*/ 283525 w 316637"/>
              <a:gd name="connsiteY3" fmla="*/ 37143 h 300814"/>
              <a:gd name="connsiteX4" fmla="*/ 315063 w 316637"/>
              <a:gd name="connsiteY4" fmla="*/ 168124 h 300814"/>
              <a:gd name="connsiteX5" fmla="*/ 273577 w 316637"/>
              <a:gd name="connsiteY5" fmla="*/ 235923 h 300814"/>
              <a:gd name="connsiteX6" fmla="*/ 260410 w 316637"/>
              <a:gd name="connsiteY6" fmla="*/ 237485 h 300814"/>
              <a:gd name="connsiteX7" fmla="*/ 134575 w 316637"/>
              <a:gd name="connsiteY7" fmla="*/ 237485 h 300814"/>
              <a:gd name="connsiteX8" fmla="*/ 134575 w 316637"/>
              <a:gd name="connsiteY8" fmla="*/ 213737 h 300814"/>
              <a:gd name="connsiteX9" fmla="*/ 260394 w 316637"/>
              <a:gd name="connsiteY9" fmla="*/ 213737 h 300814"/>
              <a:gd name="connsiteX10" fmla="*/ 292850 w 316637"/>
              <a:gd name="connsiteY10" fmla="*/ 181280 h 300814"/>
              <a:gd name="connsiteX11" fmla="*/ 291948 w 316637"/>
              <a:gd name="connsiteY11" fmla="*/ 173681 h 300814"/>
              <a:gd name="connsiteX12" fmla="*/ 260442 w 316637"/>
              <a:gd name="connsiteY12" fmla="*/ 42700 h 300814"/>
              <a:gd name="connsiteX13" fmla="*/ 236377 w 316637"/>
              <a:gd name="connsiteY13" fmla="*/ 23749 h 300814"/>
              <a:gd name="connsiteX14" fmla="*/ 80317 w 316637"/>
              <a:gd name="connsiteY14" fmla="*/ 23749 h 300814"/>
              <a:gd name="connsiteX15" fmla="*/ 56252 w 316637"/>
              <a:gd name="connsiteY15" fmla="*/ 42700 h 300814"/>
              <a:gd name="connsiteX16" fmla="*/ 45581 w 316637"/>
              <a:gd name="connsiteY16" fmla="*/ 87078 h 300814"/>
              <a:gd name="connsiteX17" fmla="*/ 27707 w 316637"/>
              <a:gd name="connsiteY17" fmla="*/ 87078 h 300814"/>
              <a:gd name="connsiteX18" fmla="*/ 21010 w 316637"/>
              <a:gd name="connsiteY18" fmla="*/ 87584 h 300814"/>
              <a:gd name="connsiteX19" fmla="*/ 33153 w 316637"/>
              <a:gd name="connsiteY19" fmla="*/ 37143 h 300814"/>
              <a:gd name="connsiteX20" fmla="*/ 134417 w 316637"/>
              <a:gd name="connsiteY20" fmla="*/ 277066 h 300814"/>
              <a:gd name="connsiteX21" fmla="*/ 241475 w 316637"/>
              <a:gd name="connsiteY21" fmla="*/ 277066 h 300814"/>
              <a:gd name="connsiteX22" fmla="*/ 253349 w 316637"/>
              <a:gd name="connsiteY22" fmla="*/ 265192 h 300814"/>
              <a:gd name="connsiteX23" fmla="*/ 241475 w 316637"/>
              <a:gd name="connsiteY23" fmla="*/ 253317 h 300814"/>
              <a:gd name="connsiteX24" fmla="*/ 134607 w 316637"/>
              <a:gd name="connsiteY24" fmla="*/ 253317 h 300814"/>
              <a:gd name="connsiteX25" fmla="*/ 134607 w 316637"/>
              <a:gd name="connsiteY25" fmla="*/ 273108 h 300814"/>
              <a:gd name="connsiteX26" fmla="*/ 134417 w 316637"/>
              <a:gd name="connsiteY26" fmla="*/ 277066 h 300814"/>
              <a:gd name="connsiteX27" fmla="*/ 59371 w 316637"/>
              <a:gd name="connsiteY27" fmla="*/ 182072 h 300814"/>
              <a:gd name="connsiteX28" fmla="*/ 79162 w 316637"/>
              <a:gd name="connsiteY28" fmla="*/ 162281 h 300814"/>
              <a:gd name="connsiteX29" fmla="*/ 59371 w 316637"/>
              <a:gd name="connsiteY29" fmla="*/ 142491 h 300814"/>
              <a:gd name="connsiteX30" fmla="*/ 39581 w 316637"/>
              <a:gd name="connsiteY30" fmla="*/ 162281 h 300814"/>
              <a:gd name="connsiteX31" fmla="*/ 59371 w 316637"/>
              <a:gd name="connsiteY31" fmla="*/ 182072 h 300814"/>
              <a:gd name="connsiteX32" fmla="*/ 0 w 316637"/>
              <a:gd name="connsiteY32" fmla="*/ 130617 h 300814"/>
              <a:gd name="connsiteX33" fmla="*/ 27707 w 316637"/>
              <a:gd name="connsiteY33" fmla="*/ 102910 h 300814"/>
              <a:gd name="connsiteX34" fmla="*/ 91036 w 316637"/>
              <a:gd name="connsiteY34" fmla="*/ 102910 h 300814"/>
              <a:gd name="connsiteX35" fmla="*/ 118758 w 316637"/>
              <a:gd name="connsiteY35" fmla="*/ 130617 h 300814"/>
              <a:gd name="connsiteX36" fmla="*/ 118758 w 316637"/>
              <a:gd name="connsiteY36" fmla="*/ 273108 h 300814"/>
              <a:gd name="connsiteX37" fmla="*/ 91052 w 316637"/>
              <a:gd name="connsiteY37" fmla="*/ 300814 h 300814"/>
              <a:gd name="connsiteX38" fmla="*/ 27722 w 316637"/>
              <a:gd name="connsiteY38" fmla="*/ 300814 h 300814"/>
              <a:gd name="connsiteX39" fmla="*/ 0 w 316637"/>
              <a:gd name="connsiteY39" fmla="*/ 273124 h 300814"/>
              <a:gd name="connsiteX40" fmla="*/ 0 w 316637"/>
              <a:gd name="connsiteY40" fmla="*/ 273108 h 300814"/>
              <a:gd name="connsiteX41" fmla="*/ 0 w 316637"/>
              <a:gd name="connsiteY41" fmla="*/ 130617 h 300814"/>
              <a:gd name="connsiteX42" fmla="*/ 27707 w 316637"/>
              <a:gd name="connsiteY42" fmla="*/ 126659 h 300814"/>
              <a:gd name="connsiteX43" fmla="*/ 23749 w 316637"/>
              <a:gd name="connsiteY43" fmla="*/ 130617 h 300814"/>
              <a:gd name="connsiteX44" fmla="*/ 23749 w 316637"/>
              <a:gd name="connsiteY44" fmla="*/ 273108 h 300814"/>
              <a:gd name="connsiteX45" fmla="*/ 27707 w 316637"/>
              <a:gd name="connsiteY45" fmla="*/ 277066 h 300814"/>
              <a:gd name="connsiteX46" fmla="*/ 91036 w 316637"/>
              <a:gd name="connsiteY46" fmla="*/ 277066 h 300814"/>
              <a:gd name="connsiteX47" fmla="*/ 94994 w 316637"/>
              <a:gd name="connsiteY47" fmla="*/ 273108 h 300814"/>
              <a:gd name="connsiteX48" fmla="*/ 94994 w 316637"/>
              <a:gd name="connsiteY48" fmla="*/ 130617 h 300814"/>
              <a:gd name="connsiteX49" fmla="*/ 91036 w 316637"/>
              <a:gd name="connsiteY49" fmla="*/ 126659 h 300814"/>
              <a:gd name="connsiteX50" fmla="*/ 27707 w 316637"/>
              <a:gd name="connsiteY50" fmla="*/ 126659 h 3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16637" h="300814">
                <a:moveTo>
                  <a:pt x="33153" y="37143"/>
                </a:moveTo>
                <a:cubicBezTo>
                  <a:pt x="38399" y="15355"/>
                  <a:pt x="57891" y="-1"/>
                  <a:pt x="80302" y="0"/>
                </a:cubicBezTo>
                <a:lnTo>
                  <a:pt x="236377" y="0"/>
                </a:lnTo>
                <a:cubicBezTo>
                  <a:pt x="258779" y="0"/>
                  <a:pt x="278269" y="15357"/>
                  <a:pt x="283525" y="37143"/>
                </a:cubicBezTo>
                <a:lnTo>
                  <a:pt x="315063" y="168124"/>
                </a:lnTo>
                <a:cubicBezTo>
                  <a:pt x="322330" y="198302"/>
                  <a:pt x="303756" y="228657"/>
                  <a:pt x="273577" y="235923"/>
                </a:cubicBezTo>
                <a:cubicBezTo>
                  <a:pt x="269265" y="236962"/>
                  <a:pt x="264845" y="237486"/>
                  <a:pt x="260410" y="237485"/>
                </a:cubicBezTo>
                <a:lnTo>
                  <a:pt x="134575" y="237485"/>
                </a:lnTo>
                <a:lnTo>
                  <a:pt x="134575" y="213737"/>
                </a:lnTo>
                <a:lnTo>
                  <a:pt x="260394" y="213737"/>
                </a:lnTo>
                <a:cubicBezTo>
                  <a:pt x="278320" y="213736"/>
                  <a:pt x="292851" y="199205"/>
                  <a:pt x="292850" y="181280"/>
                </a:cubicBezTo>
                <a:cubicBezTo>
                  <a:pt x="292850" y="178720"/>
                  <a:pt x="292548" y="176169"/>
                  <a:pt x="291948" y="173681"/>
                </a:cubicBezTo>
                <a:lnTo>
                  <a:pt x="260442" y="42700"/>
                </a:lnTo>
                <a:cubicBezTo>
                  <a:pt x="257764" y="31580"/>
                  <a:pt x="247814" y="23745"/>
                  <a:pt x="236377" y="23749"/>
                </a:cubicBezTo>
                <a:lnTo>
                  <a:pt x="80317" y="23749"/>
                </a:lnTo>
                <a:cubicBezTo>
                  <a:pt x="68886" y="23749"/>
                  <a:pt x="58944" y="31586"/>
                  <a:pt x="56252" y="42700"/>
                </a:cubicBezTo>
                <a:lnTo>
                  <a:pt x="45581" y="87078"/>
                </a:lnTo>
                <a:lnTo>
                  <a:pt x="27707" y="87078"/>
                </a:lnTo>
                <a:cubicBezTo>
                  <a:pt x="25427" y="87078"/>
                  <a:pt x="23194" y="87252"/>
                  <a:pt x="21010" y="87584"/>
                </a:cubicBezTo>
                <a:lnTo>
                  <a:pt x="33153" y="37143"/>
                </a:lnTo>
                <a:close/>
                <a:moveTo>
                  <a:pt x="134417" y="277066"/>
                </a:moveTo>
                <a:lnTo>
                  <a:pt x="241475" y="277066"/>
                </a:lnTo>
                <a:cubicBezTo>
                  <a:pt x="248033" y="277066"/>
                  <a:pt x="253349" y="271750"/>
                  <a:pt x="253349" y="265192"/>
                </a:cubicBezTo>
                <a:cubicBezTo>
                  <a:pt x="253349" y="258634"/>
                  <a:pt x="248033" y="253317"/>
                  <a:pt x="241475" y="253317"/>
                </a:cubicBezTo>
                <a:lnTo>
                  <a:pt x="134607" y="253317"/>
                </a:lnTo>
                <a:lnTo>
                  <a:pt x="134607" y="273108"/>
                </a:lnTo>
                <a:cubicBezTo>
                  <a:pt x="134607" y="274438"/>
                  <a:pt x="134527" y="275768"/>
                  <a:pt x="134417" y="277066"/>
                </a:cubicBezTo>
                <a:close/>
                <a:moveTo>
                  <a:pt x="59371" y="182072"/>
                </a:moveTo>
                <a:cubicBezTo>
                  <a:pt x="70301" y="182072"/>
                  <a:pt x="79162" y="173211"/>
                  <a:pt x="79162" y="162281"/>
                </a:cubicBezTo>
                <a:cubicBezTo>
                  <a:pt x="79162" y="151351"/>
                  <a:pt x="70301" y="142491"/>
                  <a:pt x="59371" y="142491"/>
                </a:cubicBezTo>
                <a:cubicBezTo>
                  <a:pt x="48441" y="142491"/>
                  <a:pt x="39581" y="151351"/>
                  <a:pt x="39581" y="162281"/>
                </a:cubicBezTo>
                <a:cubicBezTo>
                  <a:pt x="39581" y="173211"/>
                  <a:pt x="48441" y="182072"/>
                  <a:pt x="59371" y="182072"/>
                </a:cubicBezTo>
                <a:close/>
                <a:moveTo>
                  <a:pt x="0" y="130617"/>
                </a:moveTo>
                <a:cubicBezTo>
                  <a:pt x="0" y="115323"/>
                  <a:pt x="12413" y="102910"/>
                  <a:pt x="27707" y="102910"/>
                </a:cubicBezTo>
                <a:lnTo>
                  <a:pt x="91036" y="102910"/>
                </a:lnTo>
                <a:cubicBezTo>
                  <a:pt x="106362" y="102910"/>
                  <a:pt x="118758" y="115323"/>
                  <a:pt x="118758" y="130617"/>
                </a:cubicBezTo>
                <a:lnTo>
                  <a:pt x="118758" y="273108"/>
                </a:lnTo>
                <a:cubicBezTo>
                  <a:pt x="118758" y="288410"/>
                  <a:pt x="106354" y="300814"/>
                  <a:pt x="91052" y="300814"/>
                </a:cubicBezTo>
                <a:lnTo>
                  <a:pt x="27722" y="300814"/>
                </a:lnTo>
                <a:cubicBezTo>
                  <a:pt x="12420" y="300823"/>
                  <a:pt x="9" y="288426"/>
                  <a:pt x="0" y="273124"/>
                </a:cubicBezTo>
                <a:cubicBezTo>
                  <a:pt x="0" y="273118"/>
                  <a:pt x="0" y="273113"/>
                  <a:pt x="0" y="273108"/>
                </a:cubicBezTo>
                <a:lnTo>
                  <a:pt x="0" y="130617"/>
                </a:lnTo>
                <a:close/>
                <a:moveTo>
                  <a:pt x="27707" y="126659"/>
                </a:moveTo>
                <a:cubicBezTo>
                  <a:pt x="25521" y="126659"/>
                  <a:pt x="23749" y="128431"/>
                  <a:pt x="23749" y="130617"/>
                </a:cubicBezTo>
                <a:lnTo>
                  <a:pt x="23749" y="273108"/>
                </a:lnTo>
                <a:cubicBezTo>
                  <a:pt x="23749" y="275293"/>
                  <a:pt x="25522" y="277066"/>
                  <a:pt x="27707" y="277066"/>
                </a:cubicBezTo>
                <a:lnTo>
                  <a:pt x="91036" y="277066"/>
                </a:lnTo>
                <a:cubicBezTo>
                  <a:pt x="93222" y="277066"/>
                  <a:pt x="94994" y="275294"/>
                  <a:pt x="94994" y="273108"/>
                </a:cubicBezTo>
                <a:lnTo>
                  <a:pt x="94994" y="130617"/>
                </a:lnTo>
                <a:cubicBezTo>
                  <a:pt x="94994" y="128431"/>
                  <a:pt x="93222" y="126659"/>
                  <a:pt x="91036" y="126659"/>
                </a:cubicBezTo>
                <a:lnTo>
                  <a:pt x="27707" y="12665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9" name="Title 1">
            <a:extLst>
              <a:ext uri="{FF2B5EF4-FFF2-40B4-BE49-F238E27FC236}">
                <a16:creationId xmlns:a16="http://schemas.microsoft.com/office/drawing/2014/main" id="{6DC0168D-B604-6650-DDE1-D36965220DE8}"/>
              </a:ext>
            </a:extLst>
          </p:cNvPr>
          <p:cNvSpPr>
            <a:spLocks noGrp="1"/>
          </p:cNvSpPr>
          <p:nvPr>
            <p:ph type="title"/>
          </p:nvPr>
        </p:nvSpPr>
        <p:spPr>
          <a:xfrm>
            <a:off x="588963" y="585788"/>
            <a:ext cx="11010900" cy="554037"/>
          </a:xfrm>
        </p:spPr>
        <p:txBody>
          <a:bodyPr lIns="640080" tIns="0" rIns="0" bIns="0"/>
          <a:lstStyle/>
          <a:p>
            <a:r>
              <a:rPr lang="en-US"/>
              <a:t>Copilot in Teams Meetings overview</a:t>
            </a:r>
          </a:p>
        </p:txBody>
      </p:sp>
      <p:sp>
        <p:nvSpPr>
          <p:cNvPr id="22" name="Rectangle: Rounded Corners 26">
            <a:extLst>
              <a:ext uri="{FF2B5EF4-FFF2-40B4-BE49-F238E27FC236}">
                <a16:creationId xmlns:a16="http://schemas.microsoft.com/office/drawing/2014/main" id="{F8B717D4-D0CD-5AAF-A850-24BA441281E6}"/>
              </a:ext>
            </a:extLst>
          </p:cNvPr>
          <p:cNvSpPr/>
          <p:nvPr/>
        </p:nvSpPr>
        <p:spPr bwMode="auto">
          <a:xfrm>
            <a:off x="1337467" y="1804365"/>
            <a:ext cx="6578601" cy="187743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800"/>
              </a:spcBef>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With Copilot in Teams Meetings, you can take advantage of Copilot to help before a meeting, during a meeting, and after a meeting. Some of the capabilities you receive are</a:t>
            </a:r>
          </a:p>
          <a:p>
            <a:pPr marL="288925" marR="0" lvl="0" indent="-174625" algn="l" defTabSz="932472" rtl="0" eaLnBrk="1" fontAlgn="base" latinLnBrk="0" hangingPunct="1">
              <a:spcBef>
                <a:spcPts val="400"/>
              </a:spcBef>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mn-ea"/>
                <a:cs typeface="+mn-cs"/>
              </a:rPr>
              <a:t>Recap a meeting and get action items</a:t>
            </a:r>
          </a:p>
          <a:p>
            <a:pPr marL="288925" marR="0" lvl="0" indent="-174625" algn="l" defTabSz="932472" rtl="0" eaLnBrk="1" fontAlgn="base" latinLnBrk="0" hangingPunct="1">
              <a:spcBef>
                <a:spcPts val="800"/>
              </a:spcBef>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mn-ea"/>
                <a:cs typeface="+mn-cs"/>
              </a:rPr>
              <a:t>Ask questions to Copilot during a meeting to understand context</a:t>
            </a:r>
          </a:p>
          <a:p>
            <a:pPr marL="288925" marR="0" lvl="0" indent="-174625" algn="l" defTabSz="932472" rtl="0" eaLnBrk="1" fontAlgn="base" latinLnBrk="0" hangingPunct="1">
              <a:spcBef>
                <a:spcPts val="800"/>
              </a:spcBef>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mn-ea"/>
                <a:cs typeface="+mn-cs"/>
              </a:rPr>
              <a:t>Have Copilot create an agenda </a:t>
            </a:r>
          </a:p>
        </p:txBody>
      </p:sp>
      <p:sp>
        <p:nvSpPr>
          <p:cNvPr id="24" name="Rectangle: Rounded Corners 26">
            <a:extLst>
              <a:ext uri="{FF2B5EF4-FFF2-40B4-BE49-F238E27FC236}">
                <a16:creationId xmlns:a16="http://schemas.microsoft.com/office/drawing/2014/main" id="{3B157131-C5A0-0CF5-82B0-59942FFF6194}"/>
              </a:ext>
            </a:extLst>
          </p:cNvPr>
          <p:cNvSpPr/>
          <p:nvPr/>
        </p:nvSpPr>
        <p:spPr bwMode="auto">
          <a:xfrm>
            <a:off x="1337467" y="3870621"/>
            <a:ext cx="6578601" cy="2092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800"/>
              </a:spcBef>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Here are some ways that you can use Copilot in Teams Meetings</a:t>
            </a:r>
          </a:p>
          <a:p>
            <a:pPr marL="288925" indent="-174625" defTabSz="932472" fontAlgn="base">
              <a:spcBef>
                <a:spcPts val="400"/>
              </a:spcBef>
              <a:buFont typeface="Arial" panose="020B0604020202020204" pitchFamily="34" charset="0"/>
              <a:buChar char="•"/>
              <a:defRPr/>
            </a:pPr>
            <a:r>
              <a:rPr lang="en-US" sz="1600">
                <a:solidFill>
                  <a:schemeClr val="tx1"/>
                </a:solidFill>
              </a:rPr>
              <a:t>“What decisions were made and who is responsible.”</a:t>
            </a:r>
          </a:p>
          <a:p>
            <a:pPr marL="288925" indent="-174625" defTabSz="932472" fontAlgn="base">
              <a:spcBef>
                <a:spcPts val="800"/>
              </a:spcBef>
              <a:buFont typeface="Arial" panose="020B0604020202020204" pitchFamily="34" charset="0"/>
              <a:buChar char="•"/>
              <a:defRPr/>
            </a:pPr>
            <a:r>
              <a:rPr lang="en-US" sz="1600">
                <a:solidFill>
                  <a:schemeClr val="tx1"/>
                </a:solidFill>
              </a:rPr>
              <a:t>“Create an agenda for this meeting based on the content in the conversation from the past week.”</a:t>
            </a:r>
          </a:p>
          <a:p>
            <a:pPr marL="288925" indent="-174625" defTabSz="932472" fontAlgn="base">
              <a:spcBef>
                <a:spcPts val="800"/>
              </a:spcBef>
              <a:buFont typeface="Arial" panose="020B0604020202020204" pitchFamily="34" charset="0"/>
              <a:buChar char="•"/>
              <a:defRPr/>
            </a:pPr>
            <a:r>
              <a:rPr lang="en-US" sz="1600">
                <a:solidFill>
                  <a:schemeClr val="tx1"/>
                </a:solidFill>
              </a:rPr>
              <a:t>“What was discussed in the first 10 minutes of the meeting that </a:t>
            </a:r>
            <a:br>
              <a:rPr lang="en-US" sz="1600">
                <a:solidFill>
                  <a:schemeClr val="tx1"/>
                </a:solidFill>
              </a:rPr>
            </a:br>
            <a:r>
              <a:rPr lang="en-US" sz="1600">
                <a:solidFill>
                  <a:schemeClr val="tx1"/>
                </a:solidFill>
              </a:rPr>
              <a:t>I missed.”​​​​​​​	</a:t>
            </a:r>
          </a:p>
        </p:txBody>
      </p:sp>
      <p:pic>
        <p:nvPicPr>
          <p:cNvPr id="4" name="Picture 3" descr="Microsoft Copilot screen showing “Hi, how can I help?” with a message box and options: recap meeting, create agenda, and meeting highlights.">
            <a:extLst>
              <a:ext uri="{FF2B5EF4-FFF2-40B4-BE49-F238E27FC236}">
                <a16:creationId xmlns:a16="http://schemas.microsoft.com/office/drawing/2014/main" id="{B42FC7F3-A1DA-BB00-EC5E-43DE2F9EFEE1}"/>
              </a:ext>
            </a:extLst>
          </p:cNvPr>
          <p:cNvPicPr>
            <a:picLocks noChangeAspect="1"/>
          </p:cNvPicPr>
          <p:nvPr/>
        </p:nvPicPr>
        <p:blipFill rotWithShape="1">
          <a:blip r:embed="rId6"/>
          <a:srcRect l="-7653" t="-369" r="-7653" b="-369"/>
          <a:stretch>
            <a:fillRect/>
          </a:stretch>
        </p:blipFill>
        <p:spPr>
          <a:xfrm>
            <a:off x="8175268" y="1615546"/>
            <a:ext cx="3307084" cy="4536776"/>
          </a:xfrm>
          <a:prstGeom prst="roundRect">
            <a:avLst>
              <a:gd name="adj" fmla="val 3062"/>
            </a:avLst>
          </a:prstGeom>
          <a:solidFill>
            <a:srgbClr val="FAFAFA"/>
          </a:solidFill>
        </p:spPr>
      </p:pic>
    </p:spTree>
    <p:extLst>
      <p:ext uri="{BB962C8B-B14F-4D97-AF65-F5344CB8AC3E}">
        <p14:creationId xmlns:p14="http://schemas.microsoft.com/office/powerpoint/2010/main" val="4201200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7ED7E-C400-2F8B-9395-4CB3216424A2}"/>
            </a:ext>
          </a:extLst>
        </p:cNvPr>
        <p:cNvGrpSpPr/>
        <p:nvPr/>
      </p:nvGrpSpPr>
      <p:grpSpPr>
        <a:xfrm>
          <a:off x="0" y="0"/>
          <a:ext cx="0" cy="0"/>
          <a:chOff x="0" y="0"/>
          <a:chExt cx="0" cy="0"/>
        </a:xfrm>
      </p:grpSpPr>
      <p:pic>
        <p:nvPicPr>
          <p:cNvPr id="9" name="!Copilot">
            <a:extLst>
              <a:ext uri="{FF2B5EF4-FFF2-40B4-BE49-F238E27FC236}">
                <a16:creationId xmlns:a16="http://schemas.microsoft.com/office/drawing/2014/main" id="{0BCCF33B-565B-5B69-7D0F-FCA69F99174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6717" y="4717786"/>
            <a:ext cx="225370" cy="225370"/>
          </a:xfrm>
          <a:prstGeom prst="rect">
            <a:avLst/>
          </a:prstGeom>
          <a:noFill/>
          <a:ln>
            <a:noFill/>
            <a:headEnd type="none" w="med" len="med"/>
            <a:tailEnd type="none" w="med" len="med"/>
          </a:ln>
          <a:effectLst/>
        </p:spPr>
      </p:pic>
      <p:sp>
        <p:nvSpPr>
          <p:cNvPr id="2" name="Title 1">
            <a:extLst>
              <a:ext uri="{FF2B5EF4-FFF2-40B4-BE49-F238E27FC236}">
                <a16:creationId xmlns:a16="http://schemas.microsoft.com/office/drawing/2014/main" id="{FC908F11-D0F5-2737-BC0D-0262529A5FDC}"/>
              </a:ext>
            </a:extLst>
          </p:cNvPr>
          <p:cNvSpPr>
            <a:spLocks noGrp="1"/>
          </p:cNvSpPr>
          <p:nvPr>
            <p:ph type="title"/>
          </p:nvPr>
        </p:nvSpPr>
        <p:spPr/>
        <p:txBody>
          <a:bodyPr/>
          <a:lstStyle/>
          <a:p>
            <a:r>
              <a:rPr lang="en-US"/>
              <a:t>Meeting recap</a:t>
            </a:r>
          </a:p>
        </p:txBody>
      </p:sp>
      <p:sp>
        <p:nvSpPr>
          <p:cNvPr id="7" name="Text Placeholder 6">
            <a:extLst>
              <a:ext uri="{FF2B5EF4-FFF2-40B4-BE49-F238E27FC236}">
                <a16:creationId xmlns:a16="http://schemas.microsoft.com/office/drawing/2014/main" id="{D4FEB1F9-41AD-DFF9-AD0C-3C97BFBC90C4}"/>
              </a:ext>
            </a:extLst>
          </p:cNvPr>
          <p:cNvSpPr>
            <a:spLocks noGrp="1"/>
          </p:cNvSpPr>
          <p:nvPr>
            <p:ph type="body" sz="quarter" idx="12"/>
          </p:nvPr>
        </p:nvSpPr>
        <p:spPr>
          <a:xfrm>
            <a:off x="582043" y="4215828"/>
            <a:ext cx="4853558" cy="1477328"/>
          </a:xfrm>
        </p:spPr>
        <p:txBody>
          <a:bodyPr wrap="square" lIns="0" tIns="0" rIns="0" bIns="0">
            <a:spAutoFit/>
          </a:bodyPr>
          <a:lstStyle/>
          <a:p>
            <a:r>
              <a:rPr lang="en-US"/>
              <a:t>If </a:t>
            </a:r>
            <a:r>
              <a:rPr lang="en-US">
                <a:solidFill>
                  <a:srgbClr val="0070C0"/>
                </a:solidFill>
                <a:hlinkClick r:id="rId3">
                  <a:extLst>
                    <a:ext uri="{A12FA001-AC4F-418D-AE19-62706E023703}">
                      <ahyp:hlinkClr xmlns:ahyp="http://schemas.microsoft.com/office/drawing/2018/hyperlinkcolor" val="tx"/>
                    </a:ext>
                  </a:extLst>
                </a:hlinkClick>
              </a:rPr>
              <a:t>transcription was turned on</a:t>
            </a:r>
            <a:r>
              <a:rPr lang="en-US">
                <a:solidFill>
                  <a:srgbClr val="0070C0"/>
                </a:solidFill>
              </a:rPr>
              <a:t> </a:t>
            </a:r>
            <a:r>
              <a:rPr lang="en-US"/>
              <a:t>during the meeting, Copilot can also be accessed from the </a:t>
            </a:r>
            <a:r>
              <a:rPr lang="en-US">
                <a:latin typeface="+mj-lt"/>
              </a:rPr>
              <a:t>Recap</a:t>
            </a:r>
            <a:r>
              <a:rPr lang="en-US"/>
              <a:t> tab in the meeting chat. Open      </a:t>
            </a:r>
            <a:r>
              <a:rPr lang="en-US">
                <a:latin typeface="+mj-lt"/>
              </a:rPr>
              <a:t>Copilot</a:t>
            </a:r>
            <a:r>
              <a:rPr lang="en-US"/>
              <a:t> to see the same conversation history with Copilot as the one accessed from the meeting chat. Read more – </a:t>
            </a:r>
            <a:r>
              <a:rPr lang="en-US" kern="100">
                <a:solidFill>
                  <a:srgbClr val="0070C0"/>
                </a:solidFill>
                <a:cs typeface="Arial" panose="020B0604020202020204" pitchFamily="34" charset="0"/>
                <a:hlinkClick r:id="rId4">
                  <a:extLst>
                    <a:ext uri="{A12FA001-AC4F-418D-AE19-62706E023703}">
                      <ahyp:hlinkClr xmlns:ahyp="http://schemas.microsoft.com/office/drawing/2018/hyperlinkcolor" val="tx"/>
                    </a:ext>
                  </a:extLst>
                </a:hlinkClick>
              </a:rPr>
              <a:t>Recap in Microsoft Teams</a:t>
            </a:r>
            <a:endParaRPr lang="en-US" kern="100">
              <a:solidFill>
                <a:srgbClr val="0070C0"/>
              </a:solidFill>
              <a:cs typeface="Arial" panose="020B0604020202020204" pitchFamily="34" charset="0"/>
            </a:endParaRPr>
          </a:p>
        </p:txBody>
      </p:sp>
    </p:spTree>
    <p:extLst>
      <p:ext uri="{BB962C8B-B14F-4D97-AF65-F5344CB8AC3E}">
        <p14:creationId xmlns:p14="http://schemas.microsoft.com/office/powerpoint/2010/main" val="109829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3AB72-E395-8485-241C-43336218800B}"/>
            </a:ext>
          </a:extLst>
        </p:cNvPr>
        <p:cNvGrpSpPr/>
        <p:nvPr/>
      </p:nvGrpSpPr>
      <p:grpSpPr>
        <a:xfrm>
          <a:off x="0" y="0"/>
          <a:ext cx="0" cy="0"/>
          <a:chOff x="0" y="0"/>
          <a:chExt cx="0" cy="0"/>
        </a:xfrm>
      </p:grpSpPr>
      <p:grpSp>
        <p:nvGrpSpPr>
          <p:cNvPr id="95" name="Group 94">
            <a:extLst>
              <a:ext uri="{FF2B5EF4-FFF2-40B4-BE49-F238E27FC236}">
                <a16:creationId xmlns:a16="http://schemas.microsoft.com/office/drawing/2014/main" id="{C2EF94DB-D7AB-D753-0F8B-21D637CF3AFD}"/>
              </a:ext>
              <a:ext uri="{C183D7F6-B498-43B3-948B-1728B52AA6E4}">
                <adec:decorative xmlns:adec="http://schemas.microsoft.com/office/drawing/2017/decorative" val="1"/>
              </a:ext>
            </a:extLst>
          </p:cNvPr>
          <p:cNvGrpSpPr/>
          <p:nvPr/>
        </p:nvGrpSpPr>
        <p:grpSpPr>
          <a:xfrm>
            <a:off x="2357391" y="2321559"/>
            <a:ext cx="6763749" cy="3893821"/>
            <a:chOff x="2357391" y="2321559"/>
            <a:chExt cx="6763749" cy="3893821"/>
          </a:xfrm>
        </p:grpSpPr>
        <p:pic>
          <p:nvPicPr>
            <p:cNvPr id="2" name="Picture 1" descr="Recap page">
              <a:extLst>
                <a:ext uri="{FF2B5EF4-FFF2-40B4-BE49-F238E27FC236}">
                  <a16:creationId xmlns:a16="http://schemas.microsoft.com/office/drawing/2014/main" id="{E0B99337-06FF-F6C8-8305-BEE41EC7D2EE}"/>
                </a:ext>
              </a:extLst>
            </p:cNvPr>
            <p:cNvPicPr>
              <a:picLocks noChangeAspect="1"/>
            </p:cNvPicPr>
            <p:nvPr/>
          </p:nvPicPr>
          <p:blipFill rotWithShape="1">
            <a:blip r:embed="rId3"/>
            <a:srcRect l="2008" t="825" r="2008" b="2574"/>
            <a:stretch>
              <a:fillRect/>
            </a:stretch>
          </p:blipFill>
          <p:spPr>
            <a:xfrm>
              <a:off x="2357391" y="2321559"/>
              <a:ext cx="6763749" cy="3893821"/>
            </a:xfrm>
            <a:prstGeom prst="roundRect">
              <a:avLst>
                <a:gd name="adj" fmla="val 2567"/>
              </a:avLst>
            </a:prstGeom>
          </p:spPr>
        </p:pic>
        <p:sp>
          <p:nvSpPr>
            <p:cNvPr id="15" name="Rectangle: Rounded Corners 14">
              <a:extLst>
                <a:ext uri="{FF2B5EF4-FFF2-40B4-BE49-F238E27FC236}">
                  <a16:creationId xmlns:a16="http://schemas.microsoft.com/office/drawing/2014/main" id="{9DDA1DD9-CEFB-0FE4-60A9-048C7EBE60D0}"/>
                </a:ext>
              </a:extLst>
            </p:cNvPr>
            <p:cNvSpPr/>
            <p:nvPr/>
          </p:nvSpPr>
          <p:spPr bwMode="auto">
            <a:xfrm>
              <a:off x="4210050" y="3073400"/>
              <a:ext cx="2003425" cy="1130300"/>
            </a:xfrm>
            <a:prstGeom prst="roundRect">
              <a:avLst>
                <a:gd name="adj" fmla="val 3890"/>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 name="Rectangle: Rounded Corners 15">
              <a:extLst>
                <a:ext uri="{FF2B5EF4-FFF2-40B4-BE49-F238E27FC236}">
                  <a16:creationId xmlns:a16="http://schemas.microsoft.com/office/drawing/2014/main" id="{BE4A6CCF-2C99-C362-468B-7DE0ECA3D32D}"/>
                </a:ext>
              </a:extLst>
            </p:cNvPr>
            <p:cNvSpPr/>
            <p:nvPr/>
          </p:nvSpPr>
          <p:spPr bwMode="auto">
            <a:xfrm>
              <a:off x="4238626" y="4241800"/>
              <a:ext cx="1930400" cy="190500"/>
            </a:xfrm>
            <a:prstGeom prst="roundRect">
              <a:avLst>
                <a:gd name="adj" fmla="val 16933"/>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ectangle: Rounded Corners 16">
              <a:extLst>
                <a:ext uri="{FF2B5EF4-FFF2-40B4-BE49-F238E27FC236}">
                  <a16:creationId xmlns:a16="http://schemas.microsoft.com/office/drawing/2014/main" id="{829EFB35-BCC4-4AB7-8EA6-F80F67119EC3}"/>
                </a:ext>
              </a:extLst>
            </p:cNvPr>
            <p:cNvSpPr/>
            <p:nvPr/>
          </p:nvSpPr>
          <p:spPr bwMode="auto">
            <a:xfrm>
              <a:off x="4206876" y="2879725"/>
              <a:ext cx="1276350" cy="161925"/>
            </a:xfrm>
            <a:prstGeom prst="roundRect">
              <a:avLst>
                <a:gd name="adj" fmla="val 24776"/>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Rectangle: Rounded Corners 31">
              <a:extLst>
                <a:ext uri="{FF2B5EF4-FFF2-40B4-BE49-F238E27FC236}">
                  <a16:creationId xmlns:a16="http://schemas.microsoft.com/office/drawing/2014/main" id="{182A7F28-9CE8-9E1E-AAB3-132F21382FA4}"/>
                </a:ext>
              </a:extLst>
            </p:cNvPr>
            <p:cNvSpPr/>
            <p:nvPr/>
          </p:nvSpPr>
          <p:spPr bwMode="auto">
            <a:xfrm>
              <a:off x="6166020" y="2633184"/>
              <a:ext cx="270498" cy="152879"/>
            </a:xfrm>
            <a:prstGeom prst="roundRect">
              <a:avLst>
                <a:gd name="adj" fmla="val 24776"/>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3" name="Picture 62">
              <a:extLst>
                <a:ext uri="{FF2B5EF4-FFF2-40B4-BE49-F238E27FC236}">
                  <a16:creationId xmlns:a16="http://schemas.microsoft.com/office/drawing/2014/main" id="{DD8DAF67-62F3-7FBD-AE44-7B0A69AAD5A3}"/>
                </a:ext>
              </a:extLst>
            </p:cNvPr>
            <p:cNvPicPr>
              <a:picLocks noChangeAspect="1"/>
            </p:cNvPicPr>
            <p:nvPr/>
          </p:nvPicPr>
          <p:blipFill rotWithShape="1">
            <a:blip r:embed="rId4"/>
            <a:srcRect t="635" b="635"/>
            <a:stretch>
              <a:fillRect/>
            </a:stretch>
          </p:blipFill>
          <p:spPr>
            <a:xfrm>
              <a:off x="6261270" y="2891583"/>
              <a:ext cx="2825580" cy="155216"/>
            </a:xfrm>
            <a:prstGeom prst="rect">
              <a:avLst/>
            </a:prstGeom>
          </p:spPr>
        </p:pic>
        <p:sp>
          <p:nvSpPr>
            <p:cNvPr id="61" name="Rectangle: Rounded Corners 60">
              <a:extLst>
                <a:ext uri="{FF2B5EF4-FFF2-40B4-BE49-F238E27FC236}">
                  <a16:creationId xmlns:a16="http://schemas.microsoft.com/office/drawing/2014/main" id="{93F4296F-8A39-31A6-CAA0-6856D97A692F}"/>
                </a:ext>
              </a:extLst>
            </p:cNvPr>
            <p:cNvSpPr/>
            <p:nvPr/>
          </p:nvSpPr>
          <p:spPr bwMode="auto">
            <a:xfrm>
              <a:off x="6261270" y="2891583"/>
              <a:ext cx="2825580" cy="146892"/>
            </a:xfrm>
            <a:prstGeom prst="roundRect">
              <a:avLst>
                <a:gd name="adj" fmla="val 24776"/>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5" name="Rectangle: Rounded Corners 64">
              <a:extLst>
                <a:ext uri="{FF2B5EF4-FFF2-40B4-BE49-F238E27FC236}">
                  <a16:creationId xmlns:a16="http://schemas.microsoft.com/office/drawing/2014/main" id="{60DA9217-8DEC-F88F-4C55-30B80FA0A613}"/>
                </a:ext>
              </a:extLst>
            </p:cNvPr>
            <p:cNvSpPr/>
            <p:nvPr/>
          </p:nvSpPr>
          <p:spPr bwMode="auto">
            <a:xfrm>
              <a:off x="6261270" y="3091601"/>
              <a:ext cx="2825580" cy="393060"/>
            </a:xfrm>
            <a:prstGeom prst="roundRect">
              <a:avLst>
                <a:gd name="adj" fmla="val 10236"/>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6" name="Rectangle: Rounded Corners 65">
              <a:extLst>
                <a:ext uri="{FF2B5EF4-FFF2-40B4-BE49-F238E27FC236}">
                  <a16:creationId xmlns:a16="http://schemas.microsoft.com/office/drawing/2014/main" id="{B0B2AD38-9479-7F7D-418A-70FB4B2E01BB}"/>
                </a:ext>
              </a:extLst>
            </p:cNvPr>
            <p:cNvSpPr/>
            <p:nvPr/>
          </p:nvSpPr>
          <p:spPr bwMode="auto">
            <a:xfrm>
              <a:off x="6261270" y="3544045"/>
              <a:ext cx="2825580" cy="256429"/>
            </a:xfrm>
            <a:prstGeom prst="roundRect">
              <a:avLst>
                <a:gd name="adj" fmla="val 15490"/>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9" name="Rectangle: Rounded Corners 68">
            <a:extLst>
              <a:ext uri="{FF2B5EF4-FFF2-40B4-BE49-F238E27FC236}">
                <a16:creationId xmlns:a16="http://schemas.microsoft.com/office/drawing/2014/main" id="{DA2D9115-F6EF-39E8-02AD-34DAD638C8FA}"/>
              </a:ext>
              <a:ext uri="{C183D7F6-B498-43B3-948B-1728B52AA6E4}">
                <adec:decorative xmlns:adec="http://schemas.microsoft.com/office/drawing/2017/decorative" val="1"/>
              </a:ext>
            </a:extLst>
          </p:cNvPr>
          <p:cNvSpPr/>
          <p:nvPr/>
        </p:nvSpPr>
        <p:spPr bwMode="auto">
          <a:xfrm>
            <a:off x="9553573" y="420654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0" name="Rectangle: Rounded Corners 69">
            <a:extLst>
              <a:ext uri="{FF2B5EF4-FFF2-40B4-BE49-F238E27FC236}">
                <a16:creationId xmlns:a16="http://schemas.microsoft.com/office/drawing/2014/main" id="{09D189E2-C1B7-EEFC-6D16-C4F393A7FCAC}"/>
              </a:ext>
              <a:ext uri="{C183D7F6-B498-43B3-948B-1728B52AA6E4}">
                <adec:decorative xmlns:adec="http://schemas.microsoft.com/office/drawing/2017/decorative" val="1"/>
              </a:ext>
            </a:extLst>
          </p:cNvPr>
          <p:cNvSpPr/>
          <p:nvPr/>
        </p:nvSpPr>
        <p:spPr bwMode="auto">
          <a:xfrm>
            <a:off x="9553573" y="537716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74" name="Connector: Elbow 73">
            <a:extLst>
              <a:ext uri="{FF2B5EF4-FFF2-40B4-BE49-F238E27FC236}">
                <a16:creationId xmlns:a16="http://schemas.microsoft.com/office/drawing/2014/main" id="{8F7F9EF3-E56F-D844-CC8E-14B39AB5C201}"/>
              </a:ext>
              <a:ext uri="{C183D7F6-B498-43B3-948B-1728B52AA6E4}">
                <adec:decorative xmlns:adec="http://schemas.microsoft.com/office/drawing/2017/decorative" val="1"/>
              </a:ext>
            </a:extLst>
          </p:cNvPr>
          <p:cNvCxnSpPr>
            <a:stCxn id="65" idx="3"/>
            <a:endCxn id="69" idx="1"/>
          </p:cNvCxnSpPr>
          <p:nvPr/>
        </p:nvCxnSpPr>
        <p:spPr>
          <a:xfrm>
            <a:off x="9086850" y="3288131"/>
            <a:ext cx="466723" cy="1027978"/>
          </a:xfrm>
          <a:prstGeom prst="bentConnector3">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ADA54383-EA9A-6319-CFB7-7BDADB3660AB}"/>
              </a:ext>
              <a:ext uri="{C183D7F6-B498-43B3-948B-1728B52AA6E4}">
                <adec:decorative xmlns:adec="http://schemas.microsoft.com/office/drawing/2017/decorative" val="1"/>
              </a:ext>
            </a:extLst>
          </p:cNvPr>
          <p:cNvCxnSpPr>
            <a:stCxn id="66" idx="3"/>
            <a:endCxn id="70" idx="1"/>
          </p:cNvCxnSpPr>
          <p:nvPr/>
        </p:nvCxnSpPr>
        <p:spPr>
          <a:xfrm>
            <a:off x="9086850" y="3672260"/>
            <a:ext cx="466723" cy="1814464"/>
          </a:xfrm>
          <a:prstGeom prst="bentConnector3">
            <a:avLst>
              <a:gd name="adj1" fmla="val 32313"/>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id="{78A95E67-47F2-7CBC-48D7-9AFDB746F7A2}"/>
              </a:ext>
              <a:ext uri="{C183D7F6-B498-43B3-948B-1728B52AA6E4}">
                <adec:decorative xmlns:adec="http://schemas.microsoft.com/office/drawing/2017/decorative" val="1"/>
              </a:ext>
            </a:extLst>
          </p:cNvPr>
          <p:cNvSpPr/>
          <p:nvPr/>
        </p:nvSpPr>
        <p:spPr bwMode="auto">
          <a:xfrm>
            <a:off x="9553573" y="72938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86" name="Connector: Elbow 85">
            <a:extLst>
              <a:ext uri="{FF2B5EF4-FFF2-40B4-BE49-F238E27FC236}">
                <a16:creationId xmlns:a16="http://schemas.microsoft.com/office/drawing/2014/main" id="{50D48922-0BA9-2FCF-9CFA-FE257AE63A9D}"/>
              </a:ext>
              <a:ext uri="{C183D7F6-B498-43B3-948B-1728B52AA6E4}">
                <adec:decorative xmlns:adec="http://schemas.microsoft.com/office/drawing/2017/decorative" val="1"/>
              </a:ext>
            </a:extLst>
          </p:cNvPr>
          <p:cNvCxnSpPr>
            <a:stCxn id="61" idx="3"/>
            <a:endCxn id="82" idx="1"/>
          </p:cNvCxnSpPr>
          <p:nvPr/>
        </p:nvCxnSpPr>
        <p:spPr>
          <a:xfrm flipV="1">
            <a:off x="9086850" y="838949"/>
            <a:ext cx="466723" cy="2126080"/>
          </a:xfrm>
          <a:prstGeom prst="bentConnector3">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55D77614-BB42-11A3-F26A-56E022B7F895}"/>
              </a:ext>
              <a:ext uri="{C183D7F6-B498-43B3-948B-1728B52AA6E4}">
                <adec:decorative xmlns:adec="http://schemas.microsoft.com/office/drawing/2017/decorative" val="1"/>
              </a:ext>
            </a:extLst>
          </p:cNvPr>
          <p:cNvPicPr>
            <a:picLocks noChangeAspect="1"/>
          </p:cNvPicPr>
          <p:nvPr/>
        </p:nvPicPr>
        <p:blipFill>
          <a:blip r:embed="rId4"/>
          <a:srcRect l="85064" t="-1674"/>
          <a:stretch>
            <a:fillRect/>
          </a:stretch>
        </p:blipFill>
        <p:spPr>
          <a:xfrm>
            <a:off x="9422451" y="3343844"/>
            <a:ext cx="490922" cy="185940"/>
          </a:xfrm>
          <a:prstGeom prst="roundRect">
            <a:avLst/>
          </a:prstGeom>
          <a:solidFill>
            <a:srgbClr val="F5F5F5"/>
          </a:solidFill>
        </p:spPr>
      </p:pic>
      <p:pic>
        <p:nvPicPr>
          <p:cNvPr id="91" name="Picture 90">
            <a:extLst>
              <a:ext uri="{FF2B5EF4-FFF2-40B4-BE49-F238E27FC236}">
                <a16:creationId xmlns:a16="http://schemas.microsoft.com/office/drawing/2014/main" id="{7C01EDCA-4336-F6FC-3C68-47ADCEE5B414}"/>
              </a:ext>
              <a:ext uri="{C183D7F6-B498-43B3-948B-1728B52AA6E4}">
                <adec:decorative xmlns:adec="http://schemas.microsoft.com/office/drawing/2017/decorative" val="1"/>
              </a:ext>
            </a:extLst>
          </p:cNvPr>
          <p:cNvPicPr>
            <a:picLocks noChangeAspect="1"/>
          </p:cNvPicPr>
          <p:nvPr/>
        </p:nvPicPr>
        <p:blipFill>
          <a:blip r:embed="rId4"/>
          <a:srcRect l="62090" t="-13382" r="15596" b="-3118"/>
          <a:stretch>
            <a:fillRect/>
          </a:stretch>
        </p:blipFill>
        <p:spPr>
          <a:xfrm>
            <a:off x="9422451" y="2558796"/>
            <a:ext cx="733426" cy="213055"/>
          </a:xfrm>
          <a:prstGeom prst="roundRect">
            <a:avLst/>
          </a:prstGeom>
          <a:solidFill>
            <a:srgbClr val="F5F5F5"/>
          </a:solidFill>
        </p:spPr>
      </p:pic>
      <p:pic>
        <p:nvPicPr>
          <p:cNvPr id="92" name="Picture 91">
            <a:extLst>
              <a:ext uri="{FF2B5EF4-FFF2-40B4-BE49-F238E27FC236}">
                <a16:creationId xmlns:a16="http://schemas.microsoft.com/office/drawing/2014/main" id="{EF8852E3-5368-1690-2BAC-017A22BE02BC}"/>
              </a:ext>
              <a:ext uri="{C183D7F6-B498-43B3-948B-1728B52AA6E4}">
                <adec:decorative xmlns:adec="http://schemas.microsoft.com/office/drawing/2017/decorative" val="1"/>
              </a:ext>
            </a:extLst>
          </p:cNvPr>
          <p:cNvPicPr>
            <a:picLocks noChangeAspect="1"/>
          </p:cNvPicPr>
          <p:nvPr/>
        </p:nvPicPr>
        <p:blipFill>
          <a:blip r:embed="rId4"/>
          <a:srcRect l="45844" t="15853" r="39382" b="-9067"/>
          <a:stretch>
            <a:fillRect/>
          </a:stretch>
        </p:blipFill>
        <p:spPr>
          <a:xfrm>
            <a:off x="9422451" y="2137374"/>
            <a:ext cx="485594" cy="170470"/>
          </a:xfrm>
          <a:prstGeom prst="roundRect">
            <a:avLst/>
          </a:prstGeom>
          <a:solidFill>
            <a:srgbClr val="F5F5F5"/>
          </a:solidFill>
        </p:spPr>
      </p:pic>
      <p:pic>
        <p:nvPicPr>
          <p:cNvPr id="93" name="Picture 92">
            <a:extLst>
              <a:ext uri="{FF2B5EF4-FFF2-40B4-BE49-F238E27FC236}">
                <a16:creationId xmlns:a16="http://schemas.microsoft.com/office/drawing/2014/main" id="{BE352957-02B4-37EC-8FCA-AC5E59CB3F92}"/>
              </a:ext>
              <a:ext uri="{C183D7F6-B498-43B3-948B-1728B52AA6E4}">
                <adec:decorative xmlns:adec="http://schemas.microsoft.com/office/drawing/2017/decorative" val="1"/>
              </a:ext>
            </a:extLst>
          </p:cNvPr>
          <p:cNvPicPr>
            <a:picLocks noChangeAspect="1"/>
          </p:cNvPicPr>
          <p:nvPr/>
        </p:nvPicPr>
        <p:blipFill>
          <a:blip r:embed="rId4"/>
          <a:srcRect l="27116" t="-2688" r="54471" b="2688"/>
          <a:stretch>
            <a:fillRect/>
          </a:stretch>
        </p:blipFill>
        <p:spPr>
          <a:xfrm>
            <a:off x="9422451" y="1562063"/>
            <a:ext cx="605227" cy="182880"/>
          </a:xfrm>
          <a:prstGeom prst="roundRect">
            <a:avLst/>
          </a:prstGeom>
          <a:solidFill>
            <a:srgbClr val="F5F5F5"/>
          </a:solidFill>
        </p:spPr>
      </p:pic>
      <p:pic>
        <p:nvPicPr>
          <p:cNvPr id="94" name="Picture 93">
            <a:extLst>
              <a:ext uri="{FF2B5EF4-FFF2-40B4-BE49-F238E27FC236}">
                <a16:creationId xmlns:a16="http://schemas.microsoft.com/office/drawing/2014/main" id="{CDF4B6C7-2AAE-F11D-94AD-B3EE699BCE81}"/>
              </a:ext>
              <a:ext uri="{C183D7F6-B498-43B3-948B-1728B52AA6E4}">
                <adec:decorative xmlns:adec="http://schemas.microsoft.com/office/drawing/2017/decorative" val="1"/>
              </a:ext>
            </a:extLst>
          </p:cNvPr>
          <p:cNvPicPr>
            <a:picLocks noChangeAspect="1"/>
          </p:cNvPicPr>
          <p:nvPr/>
        </p:nvPicPr>
        <p:blipFill>
          <a:blip r:embed="rId4"/>
          <a:srcRect r="81587" b="-24143"/>
          <a:stretch>
            <a:fillRect/>
          </a:stretch>
        </p:blipFill>
        <p:spPr>
          <a:xfrm>
            <a:off x="9422451" y="1181013"/>
            <a:ext cx="605227" cy="227033"/>
          </a:xfrm>
          <a:prstGeom prst="roundRect">
            <a:avLst/>
          </a:prstGeom>
          <a:solidFill>
            <a:srgbClr val="F5F5F5"/>
          </a:solidFill>
        </p:spPr>
      </p:pic>
      <p:sp>
        <p:nvSpPr>
          <p:cNvPr id="98" name="Rectangle: Rounded Corners 97">
            <a:extLst>
              <a:ext uri="{FF2B5EF4-FFF2-40B4-BE49-F238E27FC236}">
                <a16:creationId xmlns:a16="http://schemas.microsoft.com/office/drawing/2014/main" id="{BD2DE7E1-AB7B-9484-56FF-58A95A3310CA}"/>
              </a:ext>
              <a:ext uri="{C183D7F6-B498-43B3-948B-1728B52AA6E4}">
                <adec:decorative xmlns:adec="http://schemas.microsoft.com/office/drawing/2017/decorative" val="1"/>
              </a:ext>
            </a:extLst>
          </p:cNvPr>
          <p:cNvSpPr/>
          <p:nvPr/>
        </p:nvSpPr>
        <p:spPr bwMode="auto">
          <a:xfrm>
            <a:off x="1915668" y="352898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9" name="Rectangle: Rounded Corners 98">
            <a:extLst>
              <a:ext uri="{FF2B5EF4-FFF2-40B4-BE49-F238E27FC236}">
                <a16:creationId xmlns:a16="http://schemas.microsoft.com/office/drawing/2014/main" id="{2433DBEF-EAC1-82F7-94E0-75A34369BC5F}"/>
              </a:ext>
              <a:ext uri="{C183D7F6-B498-43B3-948B-1728B52AA6E4}">
                <adec:decorative xmlns:adec="http://schemas.microsoft.com/office/drawing/2017/decorative" val="1"/>
              </a:ext>
            </a:extLst>
          </p:cNvPr>
          <p:cNvSpPr/>
          <p:nvPr/>
        </p:nvSpPr>
        <p:spPr bwMode="auto">
          <a:xfrm>
            <a:off x="1915668" y="422748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 name="Rectangle: Rounded Corners 4">
            <a:extLst>
              <a:ext uri="{FF2B5EF4-FFF2-40B4-BE49-F238E27FC236}">
                <a16:creationId xmlns:a16="http://schemas.microsoft.com/office/drawing/2014/main" id="{164F12FA-E86E-B6DD-50A8-51152968CF14}"/>
              </a:ext>
              <a:ext uri="{C183D7F6-B498-43B3-948B-1728B52AA6E4}">
                <adec:decorative xmlns:adec="http://schemas.microsoft.com/office/drawing/2017/decorative" val="1"/>
              </a:ext>
            </a:extLst>
          </p:cNvPr>
          <p:cNvSpPr/>
          <p:nvPr/>
        </p:nvSpPr>
        <p:spPr bwMode="auto">
          <a:xfrm>
            <a:off x="9306341" y="118496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 name="Rectangle: Rounded Corners 5">
            <a:extLst>
              <a:ext uri="{FF2B5EF4-FFF2-40B4-BE49-F238E27FC236}">
                <a16:creationId xmlns:a16="http://schemas.microsoft.com/office/drawing/2014/main" id="{563E3BDF-92DD-A3FD-7FE6-87C82E10E262}"/>
              </a:ext>
              <a:ext uri="{C183D7F6-B498-43B3-948B-1728B52AA6E4}">
                <adec:decorative xmlns:adec="http://schemas.microsoft.com/office/drawing/2017/decorative" val="1"/>
              </a:ext>
            </a:extLst>
          </p:cNvPr>
          <p:cNvSpPr/>
          <p:nvPr/>
        </p:nvSpPr>
        <p:spPr bwMode="auto">
          <a:xfrm>
            <a:off x="9306341" y="154394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 name="Rectangle: Rounded Corners 6">
            <a:extLst>
              <a:ext uri="{FF2B5EF4-FFF2-40B4-BE49-F238E27FC236}">
                <a16:creationId xmlns:a16="http://schemas.microsoft.com/office/drawing/2014/main" id="{A26B57F3-CE04-25AA-CCB0-323854CA406A}"/>
              </a:ext>
              <a:ext uri="{C183D7F6-B498-43B3-948B-1728B52AA6E4}">
                <adec:decorative xmlns:adec="http://schemas.microsoft.com/office/drawing/2017/decorative" val="1"/>
              </a:ext>
            </a:extLst>
          </p:cNvPr>
          <p:cNvSpPr/>
          <p:nvPr/>
        </p:nvSpPr>
        <p:spPr bwMode="auto">
          <a:xfrm>
            <a:off x="9306341" y="211304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 name="Rectangle: Rounded Corners 7">
            <a:extLst>
              <a:ext uri="{FF2B5EF4-FFF2-40B4-BE49-F238E27FC236}">
                <a16:creationId xmlns:a16="http://schemas.microsoft.com/office/drawing/2014/main" id="{6C2FB07D-9A4F-0968-DAFF-BBF411B25D64}"/>
              </a:ext>
              <a:ext uri="{C183D7F6-B498-43B3-948B-1728B52AA6E4}">
                <adec:decorative xmlns:adec="http://schemas.microsoft.com/office/drawing/2017/decorative" val="1"/>
              </a:ext>
            </a:extLst>
          </p:cNvPr>
          <p:cNvSpPr/>
          <p:nvPr/>
        </p:nvSpPr>
        <p:spPr bwMode="auto">
          <a:xfrm>
            <a:off x="9306341" y="255576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2" name="Rectangle: Rounded Corners 11">
            <a:extLst>
              <a:ext uri="{FF2B5EF4-FFF2-40B4-BE49-F238E27FC236}">
                <a16:creationId xmlns:a16="http://schemas.microsoft.com/office/drawing/2014/main" id="{F143EF1C-A9E9-30F1-60B2-ADE41DCA8C62}"/>
              </a:ext>
              <a:ext uri="{C183D7F6-B498-43B3-948B-1728B52AA6E4}">
                <adec:decorative xmlns:adec="http://schemas.microsoft.com/office/drawing/2017/decorative" val="1"/>
              </a:ext>
            </a:extLst>
          </p:cNvPr>
          <p:cNvSpPr/>
          <p:nvPr/>
        </p:nvSpPr>
        <p:spPr bwMode="auto">
          <a:xfrm>
            <a:off x="9306341" y="332725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19" name="Group 18">
            <a:extLst>
              <a:ext uri="{FF2B5EF4-FFF2-40B4-BE49-F238E27FC236}">
                <a16:creationId xmlns:a16="http://schemas.microsoft.com/office/drawing/2014/main" id="{00A8C6D9-D798-2591-FE8C-3E448E5D8387}"/>
              </a:ext>
              <a:ext uri="{C183D7F6-B498-43B3-948B-1728B52AA6E4}">
                <adec:decorative xmlns:adec="http://schemas.microsoft.com/office/drawing/2017/decorative" val="1"/>
              </a:ext>
            </a:extLst>
          </p:cNvPr>
          <p:cNvGrpSpPr/>
          <p:nvPr/>
        </p:nvGrpSpPr>
        <p:grpSpPr>
          <a:xfrm>
            <a:off x="1915668" y="2851127"/>
            <a:ext cx="2291208" cy="219122"/>
            <a:chOff x="1915668" y="2851127"/>
            <a:chExt cx="2291208" cy="219122"/>
          </a:xfrm>
        </p:grpSpPr>
        <p:sp>
          <p:nvSpPr>
            <p:cNvPr id="97" name="Rectangle: Rounded Corners 96">
              <a:extLst>
                <a:ext uri="{FF2B5EF4-FFF2-40B4-BE49-F238E27FC236}">
                  <a16:creationId xmlns:a16="http://schemas.microsoft.com/office/drawing/2014/main" id="{ABF6B0BE-3A3F-AC8A-52BF-D8AD15EA2A27}"/>
                </a:ext>
                <a:ext uri="{C183D7F6-B498-43B3-948B-1728B52AA6E4}">
                  <adec:decorative xmlns:adec="http://schemas.microsoft.com/office/drawing/2017/decorative" val="1"/>
                </a:ext>
              </a:extLst>
            </p:cNvPr>
            <p:cNvSpPr/>
            <p:nvPr/>
          </p:nvSpPr>
          <p:spPr bwMode="auto">
            <a:xfrm>
              <a:off x="1915668" y="285112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45" name="Straight Connector 44">
              <a:extLst>
                <a:ext uri="{FF2B5EF4-FFF2-40B4-BE49-F238E27FC236}">
                  <a16:creationId xmlns:a16="http://schemas.microsoft.com/office/drawing/2014/main" id="{E5A5C0C5-0077-97C8-03AC-3C998EA4C335}"/>
                </a:ext>
              </a:extLst>
            </p:cNvPr>
            <p:cNvCxnSpPr>
              <a:cxnSpLocks/>
            </p:cNvCxnSpPr>
            <p:nvPr/>
          </p:nvCxnSpPr>
          <p:spPr>
            <a:xfrm flipH="1">
              <a:off x="1943100" y="2960688"/>
              <a:ext cx="2263776"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D656CBB6-511A-5E71-C592-C4BDF38BEF0B}"/>
              </a:ext>
              <a:ext uri="{C183D7F6-B498-43B3-948B-1728B52AA6E4}">
                <adec:decorative xmlns:adec="http://schemas.microsoft.com/office/drawing/2017/decorative" val="1"/>
              </a:ext>
            </a:extLst>
          </p:cNvPr>
          <p:cNvCxnSpPr>
            <a:cxnSpLocks/>
          </p:cNvCxnSpPr>
          <p:nvPr/>
        </p:nvCxnSpPr>
        <p:spPr>
          <a:xfrm flipH="1">
            <a:off x="1943100" y="3638550"/>
            <a:ext cx="2266950"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2B971AB-5A95-C8C5-29B1-161089FC91CB}"/>
              </a:ext>
              <a:ext uri="{C183D7F6-B498-43B3-948B-1728B52AA6E4}">
                <adec:decorative xmlns:adec="http://schemas.microsoft.com/office/drawing/2017/decorative" val="1"/>
              </a:ext>
            </a:extLst>
          </p:cNvPr>
          <p:cNvCxnSpPr>
            <a:cxnSpLocks/>
          </p:cNvCxnSpPr>
          <p:nvPr/>
        </p:nvCxnSpPr>
        <p:spPr>
          <a:xfrm flipH="1">
            <a:off x="1943100" y="4337050"/>
            <a:ext cx="2273787"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FC8AD5A-5D15-B03C-C4FC-F0F22F2A8370}"/>
              </a:ext>
              <a:ext uri="{C183D7F6-B498-43B3-948B-1728B52AA6E4}">
                <adec:decorative xmlns:adec="http://schemas.microsoft.com/office/drawing/2017/decorative" val="1"/>
              </a:ext>
            </a:extLst>
          </p:cNvPr>
          <p:cNvGrpSpPr/>
          <p:nvPr/>
        </p:nvGrpSpPr>
        <p:grpSpPr>
          <a:xfrm>
            <a:off x="6191541" y="2109651"/>
            <a:ext cx="219456" cy="523533"/>
            <a:chOff x="6191541" y="2109651"/>
            <a:chExt cx="219456" cy="523533"/>
          </a:xfrm>
        </p:grpSpPr>
        <p:sp>
          <p:nvSpPr>
            <p:cNvPr id="36" name="Rectangle: Rounded Corners 35">
              <a:extLst>
                <a:ext uri="{FF2B5EF4-FFF2-40B4-BE49-F238E27FC236}">
                  <a16:creationId xmlns:a16="http://schemas.microsoft.com/office/drawing/2014/main" id="{22419D22-7B9C-E4F3-D5B8-A52F97FA0351}"/>
                </a:ext>
              </a:extLst>
            </p:cNvPr>
            <p:cNvSpPr/>
            <p:nvPr/>
          </p:nvSpPr>
          <p:spPr bwMode="auto">
            <a:xfrm>
              <a:off x="6191541" y="2109651"/>
              <a:ext cx="219456" cy="27432"/>
            </a:xfrm>
            <a:prstGeom prst="roundRect">
              <a:avLst>
                <a:gd name="adj" fmla="val 50000"/>
              </a:avLst>
            </a:prstGeom>
            <a:gradFill flip="none" rotWithShape="1">
              <a:gsLst>
                <a:gs pos="35000">
                  <a:srgbClr val="0078D4"/>
                </a:gs>
                <a:gs pos="100000">
                  <a:srgbClr val="C03BC4"/>
                </a:gs>
              </a:gsLst>
              <a:lin ang="5400000" scaled="1"/>
              <a:tileRect/>
            </a:gradFill>
            <a:effectLst/>
          </p:spPr>
          <p:txBody>
            <a:bodyPr vert="horz" wrap="square" lIns="0" tIns="0" rIns="0" bIns="0" rtlCol="0" anchor="ctr" anchorCtr="0">
              <a:normAutofit fontScale="25000" lnSpcReduction="20000"/>
            </a:bodyPr>
            <a:lstStyle/>
            <a:p>
              <a:pPr defTabSz="932742">
                <a:spcBef>
                  <a:spcPct val="20000"/>
                </a:spcBef>
                <a:buSzPct val="90000"/>
              </a:pPr>
              <a:endParaRPr lang="en-IN" sz="1200" b="1" err="1">
                <a:solidFill>
                  <a:srgbClr val="FFFFFF"/>
                </a:solidFill>
                <a:latin typeface="Segoe UI Semibold" panose="020B0502040204020203" pitchFamily="34" charset="0"/>
                <a:cs typeface="Segoe UI Semibold" panose="020B0502040204020203" pitchFamily="34" charset="0"/>
              </a:endParaRPr>
            </a:p>
          </p:txBody>
        </p:sp>
        <p:cxnSp>
          <p:nvCxnSpPr>
            <p:cNvPr id="41" name="Straight Connector 40">
              <a:extLst>
                <a:ext uri="{FF2B5EF4-FFF2-40B4-BE49-F238E27FC236}">
                  <a16:creationId xmlns:a16="http://schemas.microsoft.com/office/drawing/2014/main" id="{F1DFEF99-3A65-73EF-9B25-454BD80DDCE6}"/>
                </a:ext>
              </a:extLst>
            </p:cNvPr>
            <p:cNvCxnSpPr>
              <a:cxnSpLocks/>
              <a:stCxn id="36" idx="2"/>
              <a:endCxn id="32" idx="0"/>
            </p:cNvCxnSpPr>
            <p:nvPr/>
          </p:nvCxnSpPr>
          <p:spPr>
            <a:xfrm>
              <a:off x="6301269" y="2137083"/>
              <a:ext cx="0" cy="496101"/>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85A55425-2CF6-A9E3-7A5B-3B091019EF07}"/>
              </a:ext>
              <a:ext uri="{C183D7F6-B498-43B3-948B-1728B52AA6E4}">
                <adec:decorative xmlns:adec="http://schemas.microsoft.com/office/drawing/2017/decorative" val="0"/>
              </a:ext>
            </a:extLst>
          </p:cNvPr>
          <p:cNvSpPr>
            <a:spLocks noGrp="1"/>
          </p:cNvSpPr>
          <p:nvPr>
            <p:ph type="title"/>
          </p:nvPr>
        </p:nvSpPr>
        <p:spPr>
          <a:xfrm>
            <a:off x="588963" y="585788"/>
            <a:ext cx="11010900" cy="554037"/>
          </a:xfrm>
        </p:spPr>
        <p:txBody>
          <a:bodyPr>
            <a:normAutofit/>
          </a:bodyPr>
          <a:lstStyle/>
          <a:p>
            <a:r>
              <a:rPr lang="en-US"/>
              <a:t>Accessing Meeting Recap</a:t>
            </a:r>
          </a:p>
        </p:txBody>
      </p:sp>
      <p:sp>
        <p:nvSpPr>
          <p:cNvPr id="3" name="Rectangle 2" descr="Screen capture of Teams meeting recap for “Product Roadmap Discussion,” with red outlines highlighting the date/time (“Jan 21, 2023 10:00 AM - 11:00 AM”), Recap tab, video player, speakers timeline, recap toolbar (“Video recap,” “Audio recap,” “Share,” “Watch in browser,” “Copilot”), files (“Product Roadmap Q4 report.pptx,” “Marketing budget.docx”), and tabs (“Notes,” “AI summary,” “Custom summary,” “Mentions (3),” “Transcript”).">
            <a:extLst>
              <a:ext uri="{FF2B5EF4-FFF2-40B4-BE49-F238E27FC236}">
                <a16:creationId xmlns:a16="http://schemas.microsoft.com/office/drawing/2014/main" id="{11CDCEF1-B9AA-10AE-FDDD-BA6E50B670B7}"/>
              </a:ext>
              <a:ext uri="{C183D7F6-B498-43B3-948B-1728B52AA6E4}">
                <adec:decorative xmlns:adec="http://schemas.microsoft.com/office/drawing/2017/decorative" val="0"/>
              </a:ext>
            </a:extLst>
          </p:cNvPr>
          <p:cNvSpPr/>
          <p:nvPr/>
        </p:nvSpPr>
        <p:spPr bwMode="auto">
          <a:xfrm>
            <a:off x="584200" y="1288905"/>
            <a:ext cx="177800" cy="167567"/>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Rounded Corners 26">
            <a:extLst>
              <a:ext uri="{FF2B5EF4-FFF2-40B4-BE49-F238E27FC236}">
                <a16:creationId xmlns:a16="http://schemas.microsoft.com/office/drawing/2014/main" id="{01E4782A-38E3-4F5E-F62B-780314C11708}"/>
              </a:ext>
              <a:ext uri="{C183D7F6-B498-43B3-948B-1728B52AA6E4}">
                <adec:decorative xmlns:adec="http://schemas.microsoft.com/office/drawing/2017/decorative" val="0"/>
              </a:ext>
            </a:extLst>
          </p:cNvPr>
          <p:cNvSpPr/>
          <p:nvPr/>
        </p:nvSpPr>
        <p:spPr bwMode="auto">
          <a:xfrm>
            <a:off x="588963" y="2652911"/>
            <a:ext cx="1232217"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spcBef>
                <a:spcPts val="600"/>
              </a:spcBef>
              <a:buClrTx/>
              <a:buSzTx/>
              <a:buFontTx/>
              <a:buNone/>
              <a:tabLst/>
              <a:defRPr/>
            </a:pP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Date selection</a:t>
            </a:r>
            <a:b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br>
            <a:r>
              <a:rPr lang="en-US" sz="1000">
                <a:solidFill>
                  <a:schemeClr val="tx1"/>
                </a:solidFill>
                <a:cs typeface="Segoe UI Semibold" panose="020B0702040204020203" pitchFamily="34" charset="0"/>
              </a:rPr>
              <a:t>Select the date you want to recap for recurring meetings</a:t>
            </a:r>
          </a:p>
        </p:txBody>
      </p:sp>
      <p:sp>
        <p:nvSpPr>
          <p:cNvPr id="11" name="Rectangle: Rounded Corners 26">
            <a:extLst>
              <a:ext uri="{FF2B5EF4-FFF2-40B4-BE49-F238E27FC236}">
                <a16:creationId xmlns:a16="http://schemas.microsoft.com/office/drawing/2014/main" id="{45C5E8E6-2063-4A66-0024-392DFDE33B24}"/>
              </a:ext>
              <a:ext uri="{C183D7F6-B498-43B3-948B-1728B52AA6E4}">
                <adec:decorative xmlns:adec="http://schemas.microsoft.com/office/drawing/2017/decorative" val="0"/>
              </a:ext>
            </a:extLst>
          </p:cNvPr>
          <p:cNvSpPr/>
          <p:nvPr/>
        </p:nvSpPr>
        <p:spPr bwMode="auto">
          <a:xfrm>
            <a:off x="588963" y="3484661"/>
            <a:ext cx="1232217"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spcBef>
                <a:spcPts val="600"/>
              </a:spcBef>
              <a:buClrTx/>
              <a:buSzTx/>
              <a:buFontTx/>
              <a:buNone/>
              <a:tabLst/>
              <a:defRPr/>
            </a:pPr>
            <a:r>
              <a:rPr lang="en-US" sz="1000">
                <a:solidFill>
                  <a:schemeClr val="tx1"/>
                </a:solidFill>
                <a:latin typeface="+mj-lt"/>
                <a:cs typeface="Segoe UI Semibold" panose="020B0702040204020203" pitchFamily="34" charset="0"/>
              </a:rPr>
              <a:t>Video recording</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Watch the video</a:t>
            </a:r>
          </a:p>
        </p:txBody>
      </p:sp>
      <p:sp>
        <p:nvSpPr>
          <p:cNvPr id="13" name="Rectangle: Rounded Corners 26">
            <a:extLst>
              <a:ext uri="{FF2B5EF4-FFF2-40B4-BE49-F238E27FC236}">
                <a16:creationId xmlns:a16="http://schemas.microsoft.com/office/drawing/2014/main" id="{0F7A35C5-0760-CD18-EC6A-4C63E71802B7}"/>
              </a:ext>
              <a:ext uri="{C183D7F6-B498-43B3-948B-1728B52AA6E4}">
                <adec:decorative xmlns:adec="http://schemas.microsoft.com/office/drawing/2017/decorative" val="0"/>
              </a:ext>
            </a:extLst>
          </p:cNvPr>
          <p:cNvSpPr/>
          <p:nvPr/>
        </p:nvSpPr>
        <p:spPr bwMode="auto">
          <a:xfrm>
            <a:off x="588963" y="4029273"/>
            <a:ext cx="1232217"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spcBef>
                <a:spcPts val="600"/>
              </a:spcBef>
              <a:buClrTx/>
              <a:buSzTx/>
              <a:buFontTx/>
              <a:buNone/>
              <a:tabLst/>
              <a:defRPr/>
            </a:pPr>
            <a:r>
              <a:rPr lang="en-US" sz="1000">
                <a:solidFill>
                  <a:schemeClr val="tx1"/>
                </a:solidFill>
                <a:latin typeface="+mj-lt"/>
                <a:cs typeface="Segoe UI Semibold" panose="020B0702040204020203" pitchFamily="34" charset="0"/>
              </a:rPr>
              <a:t>Video info</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See information on the video by speaker, topic, or chapter</a:t>
            </a:r>
          </a:p>
        </p:txBody>
      </p:sp>
      <p:sp>
        <p:nvSpPr>
          <p:cNvPr id="33" name="Rectangle: Rounded Corners 26">
            <a:extLst>
              <a:ext uri="{FF2B5EF4-FFF2-40B4-BE49-F238E27FC236}">
                <a16:creationId xmlns:a16="http://schemas.microsoft.com/office/drawing/2014/main" id="{3637D1DB-4898-97B9-750E-9C6C859C5FA9}"/>
              </a:ext>
              <a:ext uri="{C183D7F6-B498-43B3-948B-1728B52AA6E4}">
                <adec:decorative xmlns:adec="http://schemas.microsoft.com/office/drawing/2017/decorative" val="0"/>
              </a:ext>
            </a:extLst>
          </p:cNvPr>
          <p:cNvSpPr/>
          <p:nvPr/>
        </p:nvSpPr>
        <p:spPr bwMode="auto">
          <a:xfrm>
            <a:off x="5703178" y="1449530"/>
            <a:ext cx="1196182"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367" rtl="0" eaLnBrk="1" fontAlgn="auto" latinLnBrk="0" hangingPunct="1">
              <a:buClrTx/>
              <a:buSzTx/>
              <a:buFontTx/>
              <a:buNone/>
              <a:tabLst/>
              <a:defRPr/>
            </a:pP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Recap tab</a:t>
            </a:r>
            <a:b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Select the recap tab to see meeting recap content</a:t>
            </a:r>
          </a:p>
        </p:txBody>
      </p:sp>
      <p:sp>
        <p:nvSpPr>
          <p:cNvPr id="18" name="Rectangle: Rounded Corners 26">
            <a:extLst>
              <a:ext uri="{FF2B5EF4-FFF2-40B4-BE49-F238E27FC236}">
                <a16:creationId xmlns:a16="http://schemas.microsoft.com/office/drawing/2014/main" id="{0AE5AD30-FD8D-59A5-6FF2-13089654087D}"/>
              </a:ext>
              <a:ext uri="{C183D7F6-B498-43B3-948B-1728B52AA6E4}">
                <adec:decorative xmlns:adec="http://schemas.microsoft.com/office/drawing/2017/decorative" val="0"/>
              </a:ext>
            </a:extLst>
          </p:cNvPr>
          <p:cNvSpPr/>
          <p:nvPr/>
        </p:nvSpPr>
        <p:spPr bwMode="auto">
          <a:xfrm>
            <a:off x="9689306" y="762005"/>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Control options</a:t>
            </a:r>
          </a:p>
        </p:txBody>
      </p:sp>
      <p:sp>
        <p:nvSpPr>
          <p:cNvPr id="20" name="Rectangle: Rounded Corners 26">
            <a:extLst>
              <a:ext uri="{FF2B5EF4-FFF2-40B4-BE49-F238E27FC236}">
                <a16:creationId xmlns:a16="http://schemas.microsoft.com/office/drawing/2014/main" id="{FEBB3706-3C3D-AFCD-0E94-DE7C5109D178}"/>
              </a:ext>
              <a:ext uri="{C183D7F6-B498-43B3-948B-1728B52AA6E4}">
                <adec:decorative xmlns:adec="http://schemas.microsoft.com/office/drawing/2017/decorative" val="0"/>
              </a:ext>
            </a:extLst>
          </p:cNvPr>
          <p:cNvSpPr/>
          <p:nvPr/>
        </p:nvSpPr>
        <p:spPr bwMode="auto">
          <a:xfrm>
            <a:off x="10140084" y="1140641"/>
            <a:ext cx="1459932"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Short, AI-generated  video recap</a:t>
            </a:r>
          </a:p>
        </p:txBody>
      </p:sp>
      <p:sp>
        <p:nvSpPr>
          <p:cNvPr id="22" name="Rectangle: Rounded Corners 26">
            <a:extLst>
              <a:ext uri="{FF2B5EF4-FFF2-40B4-BE49-F238E27FC236}">
                <a16:creationId xmlns:a16="http://schemas.microsoft.com/office/drawing/2014/main" id="{F5794C0F-A428-96AB-1EDD-4D34FE2C09EB}"/>
              </a:ext>
              <a:ext uri="{C183D7F6-B498-43B3-948B-1728B52AA6E4}">
                <adec:decorative xmlns:adec="http://schemas.microsoft.com/office/drawing/2017/decorative" val="0"/>
              </a:ext>
            </a:extLst>
          </p:cNvPr>
          <p:cNvSpPr/>
          <p:nvPr/>
        </p:nvSpPr>
        <p:spPr bwMode="auto">
          <a:xfrm>
            <a:off x="10140084" y="1562063"/>
            <a:ext cx="1459932"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fontAlgn="b"/>
            <a:r>
              <a:rPr lang="en-US" sz="1000" u="sng">
                <a:solidFill>
                  <a:srgbClr val="0070C0"/>
                </a:solidFill>
                <a:hlinkClick r:id="rId5">
                  <a:extLst>
                    <a:ext uri="{A12FA001-AC4F-418D-AE19-62706E023703}">
                      <ahyp:hlinkClr xmlns:ahyp="http://schemas.microsoft.com/office/drawing/2018/hyperlinkcolor" val="tx"/>
                    </a:ext>
                  </a:extLst>
                </a:hlinkClick>
              </a:rPr>
              <a:t>Listen to audio recaps of your meetings - Microsoft Support</a:t>
            </a:r>
            <a:endParaRPr lang="en-US" sz="1000" u="sng">
              <a:solidFill>
                <a:srgbClr val="0070C0"/>
              </a:solidFill>
            </a:endParaRPr>
          </a:p>
        </p:txBody>
      </p:sp>
      <p:sp>
        <p:nvSpPr>
          <p:cNvPr id="87" name="Rectangle: Rounded Corners 26">
            <a:extLst>
              <a:ext uri="{FF2B5EF4-FFF2-40B4-BE49-F238E27FC236}">
                <a16:creationId xmlns:a16="http://schemas.microsoft.com/office/drawing/2014/main" id="{771CD07E-148B-5843-E9B9-F227464DC3D8}"/>
              </a:ext>
              <a:ext uri="{C183D7F6-B498-43B3-948B-1728B52AA6E4}">
                <adec:decorative xmlns:adec="http://schemas.microsoft.com/office/drawing/2017/decorative" val="0"/>
              </a:ext>
            </a:extLst>
          </p:cNvPr>
          <p:cNvSpPr/>
          <p:nvPr/>
        </p:nvSpPr>
        <p:spPr bwMode="auto">
          <a:xfrm>
            <a:off x="10020300" y="2137374"/>
            <a:ext cx="1579562"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defTabSz="914367">
              <a:spcAft>
                <a:spcPts val="600"/>
              </a:spcAft>
              <a:defRPr/>
            </a:pPr>
            <a:r>
              <a:rPr lang="en-US" sz="1000">
                <a:solidFill>
                  <a:schemeClr val="tx1"/>
                </a:solidFill>
                <a:cs typeface="Segoe UI" panose="020B0502040204020203" pitchFamily="34" charset="0"/>
              </a:rPr>
              <a:t>Share recap with others</a:t>
            </a:r>
          </a:p>
        </p:txBody>
      </p:sp>
      <p:sp>
        <p:nvSpPr>
          <p:cNvPr id="88" name="Rectangle: Rounded Corners 26">
            <a:extLst>
              <a:ext uri="{FF2B5EF4-FFF2-40B4-BE49-F238E27FC236}">
                <a16:creationId xmlns:a16="http://schemas.microsoft.com/office/drawing/2014/main" id="{EA88F083-8018-DAA7-B982-0C037C62E633}"/>
              </a:ext>
              <a:ext uri="{C183D7F6-B498-43B3-948B-1728B52AA6E4}">
                <adec:decorative xmlns:adec="http://schemas.microsoft.com/office/drawing/2017/decorative" val="0"/>
              </a:ext>
            </a:extLst>
          </p:cNvPr>
          <p:cNvSpPr/>
          <p:nvPr/>
        </p:nvSpPr>
        <p:spPr bwMode="auto">
          <a:xfrm>
            <a:off x="10280650" y="2558796"/>
            <a:ext cx="1319212"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defTabSz="914367">
              <a:spcAft>
                <a:spcPts val="600"/>
              </a:spcAft>
              <a:defRPr/>
            </a:pPr>
            <a:r>
              <a:rPr lang="en-US" sz="1000">
                <a:solidFill>
                  <a:schemeClr val="tx1"/>
                </a:solidFill>
                <a:cs typeface="Segoe UI" panose="020B0502040204020203" pitchFamily="34" charset="0"/>
              </a:rPr>
              <a:t>Open the video in a browser</a:t>
            </a:r>
          </a:p>
        </p:txBody>
      </p:sp>
      <p:sp>
        <p:nvSpPr>
          <p:cNvPr id="89" name="Rectangle: Rounded Corners 26">
            <a:extLst>
              <a:ext uri="{FF2B5EF4-FFF2-40B4-BE49-F238E27FC236}">
                <a16:creationId xmlns:a16="http://schemas.microsoft.com/office/drawing/2014/main" id="{BD954433-D253-862F-36B9-D928134A53D5}"/>
              </a:ext>
              <a:ext uri="{C183D7F6-B498-43B3-948B-1728B52AA6E4}">
                <adec:decorative xmlns:adec="http://schemas.microsoft.com/office/drawing/2017/decorative" val="0"/>
              </a:ext>
            </a:extLst>
          </p:cNvPr>
          <p:cNvSpPr/>
          <p:nvPr/>
        </p:nvSpPr>
        <p:spPr bwMode="auto">
          <a:xfrm>
            <a:off x="10027678" y="3343844"/>
            <a:ext cx="1572184"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defTabSz="914367">
              <a:spcAft>
                <a:spcPts val="600"/>
              </a:spcAft>
              <a:defRPr/>
            </a:pPr>
            <a:r>
              <a:rPr lang="en-US" sz="1000">
                <a:solidFill>
                  <a:schemeClr val="tx1"/>
                </a:solidFill>
                <a:cs typeface="Segoe UI" panose="020B0502040204020203" pitchFamily="34" charset="0"/>
              </a:rPr>
              <a:t>Open the Copilot sidebar to ask questions about the meeting</a:t>
            </a:r>
          </a:p>
        </p:txBody>
      </p:sp>
      <p:sp>
        <p:nvSpPr>
          <p:cNvPr id="28" name="Rectangle: Rounded Corners 26">
            <a:extLst>
              <a:ext uri="{FF2B5EF4-FFF2-40B4-BE49-F238E27FC236}">
                <a16:creationId xmlns:a16="http://schemas.microsoft.com/office/drawing/2014/main" id="{2B3F1BBB-9592-C503-A0E1-E574E3C227F8}"/>
              </a:ext>
              <a:ext uri="{C183D7F6-B498-43B3-948B-1728B52AA6E4}">
                <adec:decorative xmlns:adec="http://schemas.microsoft.com/office/drawing/2017/decorative" val="0"/>
              </a:ext>
            </a:extLst>
          </p:cNvPr>
          <p:cNvSpPr/>
          <p:nvPr/>
        </p:nvSpPr>
        <p:spPr bwMode="auto">
          <a:xfrm>
            <a:off x="9697754" y="4162220"/>
            <a:ext cx="1902109"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Content</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Open files shared in the chat</a:t>
            </a:r>
          </a:p>
        </p:txBody>
      </p:sp>
      <p:sp>
        <p:nvSpPr>
          <p:cNvPr id="31" name="Rectangle: Rounded Corners 26">
            <a:extLst>
              <a:ext uri="{FF2B5EF4-FFF2-40B4-BE49-F238E27FC236}">
                <a16:creationId xmlns:a16="http://schemas.microsoft.com/office/drawing/2014/main" id="{9C9D3D3D-A1DB-843F-E261-C4964391B2BA}"/>
              </a:ext>
              <a:ext uri="{C183D7F6-B498-43B3-948B-1728B52AA6E4}">
                <adec:decorative xmlns:adec="http://schemas.microsoft.com/office/drawing/2017/decorative" val="0"/>
              </a:ext>
            </a:extLst>
          </p:cNvPr>
          <p:cNvSpPr/>
          <p:nvPr/>
        </p:nvSpPr>
        <p:spPr bwMode="auto">
          <a:xfrm>
            <a:off x="9683116" y="5255892"/>
            <a:ext cx="1916747"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Content info</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Select the information about the meeting to view</a:t>
            </a:r>
          </a:p>
        </p:txBody>
      </p:sp>
      <p:sp>
        <p:nvSpPr>
          <p:cNvPr id="9" name="TextBox 8">
            <a:extLst>
              <a:ext uri="{FF2B5EF4-FFF2-40B4-BE49-F238E27FC236}">
                <a16:creationId xmlns:a16="http://schemas.microsoft.com/office/drawing/2014/main" id="{3889186E-D28F-E465-8FAF-2BADBB73CD82}"/>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72271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7AC37-E380-75DB-7E81-B90726D09DFA}"/>
            </a:ext>
          </a:extLst>
        </p:cNvPr>
        <p:cNvGrpSpPr/>
        <p:nvPr/>
      </p:nvGrpSpPr>
      <p:grpSpPr>
        <a:xfrm>
          <a:off x="0" y="0"/>
          <a:ext cx="0" cy="0"/>
          <a:chOff x="0" y="0"/>
          <a:chExt cx="0" cy="0"/>
        </a:xfrm>
      </p:grpSpPr>
      <p:pic>
        <p:nvPicPr>
          <p:cNvPr id="9" name="!Copilot">
            <a:extLst>
              <a:ext uri="{FF2B5EF4-FFF2-40B4-BE49-F238E27FC236}">
                <a16:creationId xmlns:a16="http://schemas.microsoft.com/office/drawing/2014/main" id="{65030213-06DB-BD1B-18C6-D08CE9ADEF9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7472" y="4954492"/>
            <a:ext cx="225370" cy="225370"/>
          </a:xfrm>
          <a:prstGeom prst="rect">
            <a:avLst/>
          </a:prstGeom>
          <a:noFill/>
          <a:ln>
            <a:noFill/>
            <a:headEnd type="none" w="med" len="med"/>
            <a:tailEnd type="none" w="med" len="med"/>
          </a:ln>
          <a:effectLst/>
        </p:spPr>
      </p:pic>
      <p:sp>
        <p:nvSpPr>
          <p:cNvPr id="2" name="Title 1">
            <a:extLst>
              <a:ext uri="{FF2B5EF4-FFF2-40B4-BE49-F238E27FC236}">
                <a16:creationId xmlns:a16="http://schemas.microsoft.com/office/drawing/2014/main" id="{2A5982D7-FE8F-27A2-CAE4-9B2C925161BE}"/>
              </a:ext>
            </a:extLst>
          </p:cNvPr>
          <p:cNvSpPr>
            <a:spLocks noGrp="1"/>
          </p:cNvSpPr>
          <p:nvPr>
            <p:ph type="title"/>
          </p:nvPr>
        </p:nvSpPr>
        <p:spPr/>
        <p:txBody>
          <a:bodyPr/>
          <a:lstStyle/>
          <a:p>
            <a:r>
              <a:rPr lang="en-US"/>
              <a:t>During a meeting</a:t>
            </a:r>
          </a:p>
        </p:txBody>
      </p:sp>
      <p:sp>
        <p:nvSpPr>
          <p:cNvPr id="7" name="Text Placeholder 6">
            <a:extLst>
              <a:ext uri="{FF2B5EF4-FFF2-40B4-BE49-F238E27FC236}">
                <a16:creationId xmlns:a16="http://schemas.microsoft.com/office/drawing/2014/main" id="{4009C5DC-5098-1BBB-1321-51899E211F05}"/>
              </a:ext>
            </a:extLst>
          </p:cNvPr>
          <p:cNvSpPr>
            <a:spLocks noGrp="1"/>
          </p:cNvSpPr>
          <p:nvPr>
            <p:ph type="body" sz="quarter" idx="12"/>
          </p:nvPr>
        </p:nvSpPr>
        <p:spPr>
          <a:xfrm>
            <a:off x="582043" y="4215828"/>
            <a:ext cx="4584317" cy="1231106"/>
          </a:xfrm>
        </p:spPr>
        <p:txBody>
          <a:bodyPr wrap="square" lIns="0" tIns="0" rIns="0" bIns="0">
            <a:noAutofit/>
          </a:bodyPr>
          <a:lstStyle/>
          <a:p>
            <a:r>
              <a:rPr lang="en-US"/>
              <a:t>Copilot helps you stay on track by reasoning over the discussion and meeting chat to answer to your questions about the meeting. Select      </a:t>
            </a:r>
            <a:r>
              <a:rPr lang="en-US">
                <a:latin typeface="+mj-lt"/>
              </a:rPr>
              <a:t>Copilot</a:t>
            </a:r>
            <a:r>
              <a:rPr lang="en-US"/>
              <a:t> from the meeting controls to start your private chat with Copilot.</a:t>
            </a:r>
          </a:p>
        </p:txBody>
      </p:sp>
    </p:spTree>
    <p:extLst>
      <p:ext uri="{BB962C8B-B14F-4D97-AF65-F5344CB8AC3E}">
        <p14:creationId xmlns:p14="http://schemas.microsoft.com/office/powerpoint/2010/main" val="375128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815D9-8E23-C2B7-D21D-82B36261677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ABB6093-1E51-2F8F-E356-1FD0B96F1176}"/>
              </a:ext>
              <a:ext uri="{C183D7F6-B498-43B3-948B-1728B52AA6E4}">
                <adec:decorative xmlns:adec="http://schemas.microsoft.com/office/drawing/2017/decorative" val="1"/>
              </a:ext>
            </a:extLst>
          </p:cNvPr>
          <p:cNvPicPr>
            <a:picLocks noChangeAspect="1"/>
          </p:cNvPicPr>
          <p:nvPr/>
        </p:nvPicPr>
        <p:blipFill rotWithShape="1">
          <a:blip r:embed="rId3"/>
          <a:srcRect l="-12335" t="139" r="-12335" b="139"/>
          <a:stretch>
            <a:fillRect/>
          </a:stretch>
        </p:blipFill>
        <p:spPr>
          <a:xfrm>
            <a:off x="3609975" y="2019300"/>
            <a:ext cx="4771702" cy="4196079"/>
          </a:xfrm>
          <a:prstGeom prst="roundRect">
            <a:avLst>
              <a:gd name="adj" fmla="val 2029"/>
            </a:avLst>
          </a:prstGeom>
          <a:solidFill>
            <a:srgbClr val="F5F5F5"/>
          </a:solidFill>
        </p:spPr>
      </p:pic>
      <p:sp>
        <p:nvSpPr>
          <p:cNvPr id="23" name="Rectangle: Rounded Corners 22">
            <a:extLst>
              <a:ext uri="{FF2B5EF4-FFF2-40B4-BE49-F238E27FC236}">
                <a16:creationId xmlns:a16="http://schemas.microsoft.com/office/drawing/2014/main" id="{D486915B-FB98-5795-A15B-C774E28D6810}"/>
              </a:ext>
              <a:ext uri="{C183D7F6-B498-43B3-948B-1728B52AA6E4}">
                <adec:decorative xmlns:adec="http://schemas.microsoft.com/office/drawing/2017/decorative" val="1"/>
              </a:ext>
            </a:extLst>
          </p:cNvPr>
          <p:cNvSpPr/>
          <p:nvPr/>
        </p:nvSpPr>
        <p:spPr bwMode="auto">
          <a:xfrm>
            <a:off x="5924550" y="2538050"/>
            <a:ext cx="1965325" cy="219438"/>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Rectangle: Rounded Corners 23">
            <a:extLst>
              <a:ext uri="{FF2B5EF4-FFF2-40B4-BE49-F238E27FC236}">
                <a16:creationId xmlns:a16="http://schemas.microsoft.com/office/drawing/2014/main" id="{8DE28F7A-C942-8A1A-4C35-F911F92F8B18}"/>
              </a:ext>
              <a:ext uri="{C183D7F6-B498-43B3-948B-1728B52AA6E4}">
                <adec:decorative xmlns:adec="http://schemas.microsoft.com/office/drawing/2017/decorative" val="1"/>
              </a:ext>
            </a:extLst>
          </p:cNvPr>
          <p:cNvSpPr/>
          <p:nvPr/>
        </p:nvSpPr>
        <p:spPr bwMode="auto">
          <a:xfrm>
            <a:off x="5710238" y="2538050"/>
            <a:ext cx="184150" cy="219438"/>
          </a:xfrm>
          <a:prstGeom prst="roundRect">
            <a:avLst>
              <a:gd name="adj" fmla="val 27012"/>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Rounded Corners 24">
            <a:extLst>
              <a:ext uri="{FF2B5EF4-FFF2-40B4-BE49-F238E27FC236}">
                <a16:creationId xmlns:a16="http://schemas.microsoft.com/office/drawing/2014/main" id="{2A103791-473D-8077-63D7-03EE2BC44343}"/>
              </a:ext>
              <a:ext uri="{C183D7F6-B498-43B3-948B-1728B52AA6E4}">
                <adec:decorative xmlns:adec="http://schemas.microsoft.com/office/drawing/2017/decorative" val="1"/>
              </a:ext>
            </a:extLst>
          </p:cNvPr>
          <p:cNvSpPr/>
          <p:nvPr/>
        </p:nvSpPr>
        <p:spPr bwMode="auto">
          <a:xfrm>
            <a:off x="5750718" y="2019300"/>
            <a:ext cx="284955" cy="268232"/>
          </a:xfrm>
          <a:prstGeom prst="roundRect">
            <a:avLst>
              <a:gd name="adj" fmla="val 16359"/>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Rectangle: Rounded Corners 26">
            <a:extLst>
              <a:ext uri="{FF2B5EF4-FFF2-40B4-BE49-F238E27FC236}">
                <a16:creationId xmlns:a16="http://schemas.microsoft.com/office/drawing/2014/main" id="{4E3FEF74-23A5-718D-5A29-A2C37A69F226}"/>
              </a:ext>
              <a:ext uri="{C183D7F6-B498-43B3-948B-1728B52AA6E4}">
                <adec:decorative xmlns:adec="http://schemas.microsoft.com/office/drawing/2017/decorative" val="1"/>
              </a:ext>
            </a:extLst>
          </p:cNvPr>
          <p:cNvSpPr/>
          <p:nvPr/>
        </p:nvSpPr>
        <p:spPr bwMode="auto">
          <a:xfrm>
            <a:off x="5657586" y="3993356"/>
            <a:ext cx="2133864" cy="164307"/>
          </a:xfrm>
          <a:prstGeom prst="roundRect">
            <a:avLst>
              <a:gd name="adj" fmla="val 2793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Rounded Corners 28">
            <a:extLst>
              <a:ext uri="{FF2B5EF4-FFF2-40B4-BE49-F238E27FC236}">
                <a16:creationId xmlns:a16="http://schemas.microsoft.com/office/drawing/2014/main" id="{548D14AC-EC74-2319-F688-F668E48D7D6A}"/>
              </a:ext>
              <a:ext uri="{C183D7F6-B498-43B3-948B-1728B52AA6E4}">
                <adec:decorative xmlns:adec="http://schemas.microsoft.com/office/drawing/2017/decorative" val="1"/>
              </a:ext>
            </a:extLst>
          </p:cNvPr>
          <p:cNvSpPr/>
          <p:nvPr/>
        </p:nvSpPr>
        <p:spPr bwMode="auto">
          <a:xfrm>
            <a:off x="5657586" y="4187827"/>
            <a:ext cx="2133864" cy="155574"/>
          </a:xfrm>
          <a:prstGeom prst="roundRect">
            <a:avLst>
              <a:gd name="adj" fmla="val 30443"/>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Rectangle: Rounded Corners 29">
            <a:extLst>
              <a:ext uri="{FF2B5EF4-FFF2-40B4-BE49-F238E27FC236}">
                <a16:creationId xmlns:a16="http://schemas.microsoft.com/office/drawing/2014/main" id="{797803C3-4DD6-7D83-F700-6CBD7D97F4F3}"/>
              </a:ext>
              <a:ext uri="{C183D7F6-B498-43B3-948B-1728B52AA6E4}">
                <adec:decorative xmlns:adec="http://schemas.microsoft.com/office/drawing/2017/decorative" val="1"/>
              </a:ext>
            </a:extLst>
          </p:cNvPr>
          <p:cNvSpPr/>
          <p:nvPr/>
        </p:nvSpPr>
        <p:spPr bwMode="auto">
          <a:xfrm>
            <a:off x="5619750" y="4474368"/>
            <a:ext cx="2214563" cy="981075"/>
          </a:xfrm>
          <a:prstGeom prst="roundRect">
            <a:avLst>
              <a:gd name="adj" fmla="val 6710"/>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1" name="Picture 30">
            <a:extLst>
              <a:ext uri="{FF2B5EF4-FFF2-40B4-BE49-F238E27FC236}">
                <a16:creationId xmlns:a16="http://schemas.microsoft.com/office/drawing/2014/main" id="{408AA211-1A5F-2922-549D-A0D2D231BF4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56316" y="3851785"/>
            <a:ext cx="996030" cy="1518538"/>
          </a:xfrm>
          <a:prstGeom prst="roundRect">
            <a:avLst>
              <a:gd name="adj" fmla="val 5455"/>
            </a:avLst>
          </a:prstGeom>
        </p:spPr>
      </p:pic>
      <p:cxnSp>
        <p:nvCxnSpPr>
          <p:cNvPr id="37" name="Connector: Elbow 36">
            <a:extLst>
              <a:ext uri="{FF2B5EF4-FFF2-40B4-BE49-F238E27FC236}">
                <a16:creationId xmlns:a16="http://schemas.microsoft.com/office/drawing/2014/main" id="{4018C954-2430-42B4-AE4E-0AD7FAC01C28}"/>
              </a:ext>
              <a:ext uri="{C183D7F6-B498-43B3-948B-1728B52AA6E4}">
                <adec:decorative xmlns:adec="http://schemas.microsoft.com/office/drawing/2017/decorative" val="1"/>
              </a:ext>
            </a:extLst>
          </p:cNvPr>
          <p:cNvCxnSpPr>
            <a:stCxn id="25" idx="3"/>
            <a:endCxn id="34" idx="1"/>
          </p:cNvCxnSpPr>
          <p:nvPr/>
        </p:nvCxnSpPr>
        <p:spPr>
          <a:xfrm flipV="1">
            <a:off x="6035673" y="1557541"/>
            <a:ext cx="918014" cy="595875"/>
          </a:xfrm>
          <a:prstGeom prst="bentConnector3">
            <a:avLst>
              <a:gd name="adj1" fmla="val 29249"/>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BCE4F7-EF25-7AF3-86D4-9E92D3CDD437}"/>
              </a:ext>
              <a:ext uri="{C183D7F6-B498-43B3-948B-1728B52AA6E4}">
                <adec:decorative xmlns:adec="http://schemas.microsoft.com/office/drawing/2017/decorative" val="1"/>
              </a:ext>
            </a:extLst>
          </p:cNvPr>
          <p:cNvCxnSpPr>
            <a:cxnSpLocks/>
          </p:cNvCxnSpPr>
          <p:nvPr/>
        </p:nvCxnSpPr>
        <p:spPr>
          <a:xfrm>
            <a:off x="1821180" y="4075510"/>
            <a:ext cx="3836406"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B56DEFE-B399-C8A3-D3CB-35440258C133}"/>
              </a:ext>
              <a:ext uri="{C183D7F6-B498-43B3-948B-1728B52AA6E4}">
                <adec:decorative xmlns:adec="http://schemas.microsoft.com/office/drawing/2017/decorative" val="1"/>
              </a:ext>
            </a:extLst>
          </p:cNvPr>
          <p:cNvCxnSpPr>
            <a:cxnSpLocks/>
          </p:cNvCxnSpPr>
          <p:nvPr/>
        </p:nvCxnSpPr>
        <p:spPr>
          <a:xfrm>
            <a:off x="1821180" y="2647769"/>
            <a:ext cx="3889058"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F614220-6242-1BE4-0D88-618772393103}"/>
              </a:ext>
              <a:ext uri="{C183D7F6-B498-43B3-948B-1728B52AA6E4}">
                <adec:decorative xmlns:adec="http://schemas.microsoft.com/office/drawing/2017/decorative" val="1"/>
              </a:ext>
            </a:extLst>
          </p:cNvPr>
          <p:cNvCxnSpPr>
            <a:cxnSpLocks/>
          </p:cNvCxnSpPr>
          <p:nvPr/>
        </p:nvCxnSpPr>
        <p:spPr>
          <a:xfrm>
            <a:off x="1821180" y="4964906"/>
            <a:ext cx="3798570"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EBD9EA63-C5A8-D758-88F3-022929C160E3}"/>
              </a:ext>
              <a:ext uri="{C183D7F6-B498-43B3-948B-1728B52AA6E4}">
                <adec:decorative xmlns:adec="http://schemas.microsoft.com/office/drawing/2017/decorative" val="1"/>
              </a:ext>
            </a:extLst>
          </p:cNvPr>
          <p:cNvGrpSpPr/>
          <p:nvPr/>
        </p:nvGrpSpPr>
        <p:grpSpPr>
          <a:xfrm>
            <a:off x="9333096" y="1122765"/>
            <a:ext cx="231750" cy="219122"/>
            <a:chOff x="9276581" y="520705"/>
            <a:chExt cx="231750" cy="219122"/>
          </a:xfrm>
        </p:grpSpPr>
        <p:sp>
          <p:nvSpPr>
            <p:cNvPr id="70" name="Rectangle: Rounded Corners 69">
              <a:extLst>
                <a:ext uri="{FF2B5EF4-FFF2-40B4-BE49-F238E27FC236}">
                  <a16:creationId xmlns:a16="http://schemas.microsoft.com/office/drawing/2014/main" id="{B5A20D34-A95F-D0D7-7ACF-9038EDE668C2}"/>
                </a:ext>
              </a:extLst>
            </p:cNvPr>
            <p:cNvSpPr/>
            <p:nvPr/>
          </p:nvSpPr>
          <p:spPr bwMode="auto">
            <a:xfrm>
              <a:off x="9276581" y="520705"/>
              <a:ext cx="231750" cy="219122"/>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1" name="Picture 70">
              <a:extLst>
                <a:ext uri="{FF2B5EF4-FFF2-40B4-BE49-F238E27FC236}">
                  <a16:creationId xmlns:a16="http://schemas.microsoft.com/office/drawing/2014/main" id="{51AFA5DE-9F2C-F8E5-35F3-E2E7CDED1D14}"/>
                </a:ext>
              </a:extLst>
            </p:cNvPr>
            <p:cNvPicPr>
              <a:picLocks noChangeAspect="1"/>
            </p:cNvPicPr>
            <p:nvPr/>
          </p:nvPicPr>
          <p:blipFill>
            <a:blip r:embed="rId5"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88487" y="531377"/>
              <a:ext cx="207938" cy="197778"/>
            </a:xfrm>
            <a:prstGeom prst="roundRect">
              <a:avLst/>
            </a:prstGeom>
          </p:spPr>
        </p:pic>
      </p:grpSp>
      <p:grpSp>
        <p:nvGrpSpPr>
          <p:cNvPr id="72" name="Group 71">
            <a:extLst>
              <a:ext uri="{FF2B5EF4-FFF2-40B4-BE49-F238E27FC236}">
                <a16:creationId xmlns:a16="http://schemas.microsoft.com/office/drawing/2014/main" id="{8A0535A0-BF6D-43CC-27B4-3D97729FA818}"/>
              </a:ext>
              <a:ext uri="{C183D7F6-B498-43B3-948B-1728B52AA6E4}">
                <adec:decorative xmlns:adec="http://schemas.microsoft.com/office/drawing/2017/decorative" val="1"/>
              </a:ext>
            </a:extLst>
          </p:cNvPr>
          <p:cNvGrpSpPr/>
          <p:nvPr/>
        </p:nvGrpSpPr>
        <p:grpSpPr>
          <a:xfrm>
            <a:off x="9386695" y="2939779"/>
            <a:ext cx="231750" cy="219122"/>
            <a:chOff x="9276581" y="2319482"/>
            <a:chExt cx="231750" cy="219122"/>
          </a:xfrm>
        </p:grpSpPr>
        <p:sp>
          <p:nvSpPr>
            <p:cNvPr id="73" name="Rectangle: Rounded Corners 72">
              <a:extLst>
                <a:ext uri="{FF2B5EF4-FFF2-40B4-BE49-F238E27FC236}">
                  <a16:creationId xmlns:a16="http://schemas.microsoft.com/office/drawing/2014/main" id="{C8779FC4-FA42-D0AE-797E-D6B5BE4495F2}"/>
                </a:ext>
              </a:extLst>
            </p:cNvPr>
            <p:cNvSpPr/>
            <p:nvPr/>
          </p:nvSpPr>
          <p:spPr bwMode="auto">
            <a:xfrm>
              <a:off x="9276581" y="2319482"/>
              <a:ext cx="231750" cy="219122"/>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5" name="Picture 74">
              <a:extLst>
                <a:ext uri="{FF2B5EF4-FFF2-40B4-BE49-F238E27FC236}">
                  <a16:creationId xmlns:a16="http://schemas.microsoft.com/office/drawing/2014/main" id="{DC0B83A3-0375-E839-A779-EBDDD53A7A86}"/>
                </a:ext>
              </a:extLst>
            </p:cNvPr>
            <p:cNvPicPr>
              <a:picLocks noChangeAspect="1"/>
            </p:cNvPicPr>
            <p:nvPr/>
          </p:nvPicPr>
          <p:blipFill>
            <a:blip r:embed="rId6"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oundRect">
              <a:avLst/>
            </a:prstGeom>
          </p:spPr>
        </p:pic>
      </p:grpSp>
      <p:grpSp>
        <p:nvGrpSpPr>
          <p:cNvPr id="76" name="Group 75">
            <a:extLst>
              <a:ext uri="{FF2B5EF4-FFF2-40B4-BE49-F238E27FC236}">
                <a16:creationId xmlns:a16="http://schemas.microsoft.com/office/drawing/2014/main" id="{AE6758B9-749B-CD6D-F112-EC517294E07F}"/>
              </a:ext>
              <a:ext uri="{C183D7F6-B498-43B3-948B-1728B52AA6E4}">
                <adec:decorative xmlns:adec="http://schemas.microsoft.com/office/drawing/2017/decorative" val="1"/>
              </a:ext>
            </a:extLst>
          </p:cNvPr>
          <p:cNvGrpSpPr/>
          <p:nvPr/>
        </p:nvGrpSpPr>
        <p:grpSpPr>
          <a:xfrm>
            <a:off x="9386695" y="3351140"/>
            <a:ext cx="231750" cy="219122"/>
            <a:chOff x="9276581" y="2611048"/>
            <a:chExt cx="231750" cy="219122"/>
          </a:xfrm>
        </p:grpSpPr>
        <p:sp>
          <p:nvSpPr>
            <p:cNvPr id="78" name="Rectangle: Rounded Corners 77">
              <a:extLst>
                <a:ext uri="{FF2B5EF4-FFF2-40B4-BE49-F238E27FC236}">
                  <a16:creationId xmlns:a16="http://schemas.microsoft.com/office/drawing/2014/main" id="{2924EAF3-A18D-C36E-61E1-77B99976F8FB}"/>
                </a:ext>
              </a:extLst>
            </p:cNvPr>
            <p:cNvSpPr/>
            <p:nvPr/>
          </p:nvSpPr>
          <p:spPr bwMode="auto">
            <a:xfrm>
              <a:off x="9276581" y="2611048"/>
              <a:ext cx="231750" cy="219122"/>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9" name="Picture 78">
              <a:extLst>
                <a:ext uri="{FF2B5EF4-FFF2-40B4-BE49-F238E27FC236}">
                  <a16:creationId xmlns:a16="http://schemas.microsoft.com/office/drawing/2014/main" id="{3DF451B8-807A-D1CF-E001-E7EB27BC99AA}"/>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32883" y="2655479"/>
              <a:ext cx="119146" cy="130260"/>
            </a:xfrm>
            <a:prstGeom prst="roundRect">
              <a:avLst/>
            </a:prstGeom>
          </p:spPr>
        </p:pic>
      </p:grpSp>
      <p:pic>
        <p:nvPicPr>
          <p:cNvPr id="80" name="Picture 79">
            <a:extLst>
              <a:ext uri="{FF2B5EF4-FFF2-40B4-BE49-F238E27FC236}">
                <a16:creationId xmlns:a16="http://schemas.microsoft.com/office/drawing/2014/main" id="{5C298902-5496-B7AE-A70D-81932B14626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156364" y="1764957"/>
            <a:ext cx="469404" cy="234702"/>
          </a:xfrm>
          <a:prstGeom prst="roundRect">
            <a:avLst/>
          </a:prstGeom>
        </p:spPr>
      </p:pic>
      <p:pic>
        <p:nvPicPr>
          <p:cNvPr id="81" name="Picture 80">
            <a:extLst>
              <a:ext uri="{FF2B5EF4-FFF2-40B4-BE49-F238E27FC236}">
                <a16:creationId xmlns:a16="http://schemas.microsoft.com/office/drawing/2014/main" id="{4C6EE1E0-26BF-778D-AF69-9C4ECEDF3636}"/>
              </a:ext>
              <a:ext uri="{C183D7F6-B498-43B3-948B-1728B52AA6E4}">
                <adec:decorative xmlns:adec="http://schemas.microsoft.com/office/drawing/2017/decorative" val="1"/>
              </a:ext>
            </a:extLst>
          </p:cNvPr>
          <p:cNvPicPr>
            <a:picLocks noChangeAspect="1"/>
          </p:cNvPicPr>
          <p:nvPr/>
        </p:nvPicPr>
        <p:blipFill>
          <a:blip r:embed="rId9"/>
          <a:srcRect l="7492" t="14547" r="5883" b="7704"/>
          <a:stretch>
            <a:fillRect/>
          </a:stretch>
        </p:blipFill>
        <p:spPr>
          <a:xfrm>
            <a:off x="9198769" y="2557019"/>
            <a:ext cx="354806" cy="161925"/>
          </a:xfrm>
          <a:prstGeom prst="roundRect">
            <a:avLst/>
          </a:prstGeom>
        </p:spPr>
      </p:pic>
      <p:cxnSp>
        <p:nvCxnSpPr>
          <p:cNvPr id="82" name="Straight Connector 81">
            <a:extLst>
              <a:ext uri="{FF2B5EF4-FFF2-40B4-BE49-F238E27FC236}">
                <a16:creationId xmlns:a16="http://schemas.microsoft.com/office/drawing/2014/main" id="{AC9E45F1-F5F0-1488-983F-607A4194B678}"/>
              </a:ext>
              <a:ext uri="{C183D7F6-B498-43B3-948B-1728B52AA6E4}">
                <adec:decorative xmlns:adec="http://schemas.microsoft.com/office/drawing/2017/decorative" val="1"/>
              </a:ext>
            </a:extLst>
          </p:cNvPr>
          <p:cNvCxnSpPr>
            <a:cxnSpLocks/>
          </p:cNvCxnSpPr>
          <p:nvPr/>
        </p:nvCxnSpPr>
        <p:spPr>
          <a:xfrm>
            <a:off x="9743786" y="1056090"/>
            <a:ext cx="0" cy="2577698"/>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84" name="Rectangle: Rounded Corners 83">
            <a:extLst>
              <a:ext uri="{FF2B5EF4-FFF2-40B4-BE49-F238E27FC236}">
                <a16:creationId xmlns:a16="http://schemas.microsoft.com/office/drawing/2014/main" id="{249C74D4-CC18-BA8E-3CD6-678630F72CFD}"/>
              </a:ext>
              <a:ext uri="{C183D7F6-B498-43B3-948B-1728B52AA6E4}">
                <adec:decorative xmlns:adec="http://schemas.microsoft.com/office/drawing/2017/decorative" val="1"/>
              </a:ext>
            </a:extLst>
          </p:cNvPr>
          <p:cNvSpPr/>
          <p:nvPr/>
        </p:nvSpPr>
        <p:spPr bwMode="auto">
          <a:xfrm>
            <a:off x="9730070" y="335114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6" name="Rectangle: Rounded Corners 85">
            <a:extLst>
              <a:ext uri="{FF2B5EF4-FFF2-40B4-BE49-F238E27FC236}">
                <a16:creationId xmlns:a16="http://schemas.microsoft.com/office/drawing/2014/main" id="{DD6B1F75-502A-FBF5-DEB8-F6D27E03781E}"/>
              </a:ext>
              <a:ext uri="{C183D7F6-B498-43B3-948B-1728B52AA6E4}">
                <adec:decorative xmlns:adec="http://schemas.microsoft.com/office/drawing/2017/decorative" val="1"/>
              </a:ext>
            </a:extLst>
          </p:cNvPr>
          <p:cNvSpPr/>
          <p:nvPr/>
        </p:nvSpPr>
        <p:spPr bwMode="auto">
          <a:xfrm>
            <a:off x="9730070" y="289545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7" name="Rectangle: Rounded Corners 86">
            <a:extLst>
              <a:ext uri="{FF2B5EF4-FFF2-40B4-BE49-F238E27FC236}">
                <a16:creationId xmlns:a16="http://schemas.microsoft.com/office/drawing/2014/main" id="{F9192ED4-790B-0AC9-14D1-C618A60B7AD4}"/>
              </a:ext>
              <a:ext uri="{C183D7F6-B498-43B3-948B-1728B52AA6E4}">
                <adec:decorative xmlns:adec="http://schemas.microsoft.com/office/drawing/2017/decorative" val="1"/>
              </a:ext>
            </a:extLst>
          </p:cNvPr>
          <p:cNvSpPr/>
          <p:nvPr/>
        </p:nvSpPr>
        <p:spPr bwMode="auto">
          <a:xfrm>
            <a:off x="9730070" y="252842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8" name="Rectangle: Rounded Corners 87">
            <a:extLst>
              <a:ext uri="{FF2B5EF4-FFF2-40B4-BE49-F238E27FC236}">
                <a16:creationId xmlns:a16="http://schemas.microsoft.com/office/drawing/2014/main" id="{3087AA75-74E6-C115-95C6-D72B2EDF1924}"/>
              </a:ext>
              <a:ext uri="{C183D7F6-B498-43B3-948B-1728B52AA6E4}">
                <adec:decorative xmlns:adec="http://schemas.microsoft.com/office/drawing/2017/decorative" val="1"/>
              </a:ext>
            </a:extLst>
          </p:cNvPr>
          <p:cNvSpPr/>
          <p:nvPr/>
        </p:nvSpPr>
        <p:spPr bwMode="auto">
          <a:xfrm>
            <a:off x="9730070" y="17649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0" name="Rectangle: Rounded Corners 89">
            <a:extLst>
              <a:ext uri="{FF2B5EF4-FFF2-40B4-BE49-F238E27FC236}">
                <a16:creationId xmlns:a16="http://schemas.microsoft.com/office/drawing/2014/main" id="{AF20E8C0-AAFE-2DA6-DD8C-620C3A4F962C}"/>
              </a:ext>
              <a:ext uri="{C183D7F6-B498-43B3-948B-1728B52AA6E4}">
                <adec:decorative xmlns:adec="http://schemas.microsoft.com/office/drawing/2017/decorative" val="1"/>
              </a:ext>
            </a:extLst>
          </p:cNvPr>
          <p:cNvSpPr/>
          <p:nvPr/>
        </p:nvSpPr>
        <p:spPr bwMode="auto">
          <a:xfrm>
            <a:off x="9730070" y="112276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93" name="Connector: Elbow 92">
            <a:extLst>
              <a:ext uri="{FF2B5EF4-FFF2-40B4-BE49-F238E27FC236}">
                <a16:creationId xmlns:a16="http://schemas.microsoft.com/office/drawing/2014/main" id="{AFFB269D-9E6E-19EE-74FA-D879032DB0F7}"/>
              </a:ext>
              <a:ext uri="{C183D7F6-B498-43B3-948B-1728B52AA6E4}">
                <adec:decorative xmlns:adec="http://schemas.microsoft.com/office/drawing/2017/decorative" val="1"/>
              </a:ext>
            </a:extLst>
          </p:cNvPr>
          <p:cNvCxnSpPr>
            <a:endCxn id="31" idx="1"/>
          </p:cNvCxnSpPr>
          <p:nvPr/>
        </p:nvCxnSpPr>
        <p:spPr>
          <a:xfrm>
            <a:off x="7791450" y="4265614"/>
            <a:ext cx="864866" cy="345440"/>
          </a:xfrm>
          <a:prstGeom prst="bentConnector3">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D633324B-54EB-78DF-96C6-3B7DA7AFC0FF}"/>
              </a:ext>
              <a:ext uri="{C183D7F6-B498-43B3-948B-1728B52AA6E4}">
                <adec:decorative xmlns:adec="http://schemas.microsoft.com/office/drawing/2017/decorative" val="1"/>
              </a:ext>
            </a:extLst>
          </p:cNvPr>
          <p:cNvSpPr/>
          <p:nvPr/>
        </p:nvSpPr>
        <p:spPr bwMode="auto">
          <a:xfrm>
            <a:off x="1821180" y="253820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6" name="Rectangle: Rounded Corners 95">
            <a:extLst>
              <a:ext uri="{FF2B5EF4-FFF2-40B4-BE49-F238E27FC236}">
                <a16:creationId xmlns:a16="http://schemas.microsoft.com/office/drawing/2014/main" id="{411D296D-12A7-70D8-1851-0A840C2E35C8}"/>
              </a:ext>
              <a:ext uri="{C183D7F6-B498-43B3-948B-1728B52AA6E4}">
                <adec:decorative xmlns:adec="http://schemas.microsoft.com/office/drawing/2017/decorative" val="1"/>
              </a:ext>
            </a:extLst>
          </p:cNvPr>
          <p:cNvSpPr/>
          <p:nvPr/>
        </p:nvSpPr>
        <p:spPr bwMode="auto">
          <a:xfrm>
            <a:off x="1821180" y="396594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7" name="Rectangle: Rounded Corners 96">
            <a:extLst>
              <a:ext uri="{FF2B5EF4-FFF2-40B4-BE49-F238E27FC236}">
                <a16:creationId xmlns:a16="http://schemas.microsoft.com/office/drawing/2014/main" id="{6C3ED829-66FD-E5C2-1A13-9D6F3C756678}"/>
              </a:ext>
              <a:ext uri="{C183D7F6-B498-43B3-948B-1728B52AA6E4}">
                <adec:decorative xmlns:adec="http://schemas.microsoft.com/office/drawing/2017/decorative" val="1"/>
              </a:ext>
            </a:extLst>
          </p:cNvPr>
          <p:cNvSpPr/>
          <p:nvPr/>
        </p:nvSpPr>
        <p:spPr bwMode="auto">
          <a:xfrm>
            <a:off x="1821180" y="485534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100" name="Connector: Elbow 99">
            <a:extLst>
              <a:ext uri="{FF2B5EF4-FFF2-40B4-BE49-F238E27FC236}">
                <a16:creationId xmlns:a16="http://schemas.microsoft.com/office/drawing/2014/main" id="{83B4C2C1-D004-006C-4E98-C9BE5FC8EB95}"/>
              </a:ext>
              <a:ext uri="{C183D7F6-B498-43B3-948B-1728B52AA6E4}">
                <adec:decorative xmlns:adec="http://schemas.microsoft.com/office/drawing/2017/decorative" val="1"/>
              </a:ext>
            </a:extLst>
          </p:cNvPr>
          <p:cNvCxnSpPr>
            <a:cxnSpLocks/>
            <a:stCxn id="23" idx="3"/>
          </p:cNvCxnSpPr>
          <p:nvPr/>
        </p:nvCxnSpPr>
        <p:spPr>
          <a:xfrm>
            <a:off x="7889875" y="2647769"/>
            <a:ext cx="1853911" cy="173728"/>
          </a:xfrm>
          <a:prstGeom prst="bentConnector3">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876871B-70CB-65E0-85EB-B5F643820340}"/>
              </a:ext>
            </a:extLst>
          </p:cNvPr>
          <p:cNvSpPr>
            <a:spLocks noGrp="1"/>
          </p:cNvSpPr>
          <p:nvPr>
            <p:ph type="title"/>
          </p:nvPr>
        </p:nvSpPr>
        <p:spPr>
          <a:xfrm>
            <a:off x="588261" y="585216"/>
            <a:ext cx="11011601" cy="553998"/>
          </a:xfrm>
        </p:spPr>
        <p:txBody>
          <a:bodyPr>
            <a:normAutofit/>
          </a:bodyPr>
          <a:lstStyle/>
          <a:p>
            <a:r>
              <a:rPr lang="en-US"/>
              <a:t>Accessing Meeting Recap </a:t>
            </a:r>
          </a:p>
        </p:txBody>
      </p:sp>
      <p:sp>
        <p:nvSpPr>
          <p:cNvPr id="2" name="Rectangle 1" descr="Screen capture of Microsoft Teams meeting screen with Copilot panel open on the right, showing “What can I help with?” with a “Message Copilot” input box and suggestions: “Recap the meeting so far,” “Create an agenda for this meeting,” and “Highlights from meeting chat.”">
            <a:extLst>
              <a:ext uri="{FF2B5EF4-FFF2-40B4-BE49-F238E27FC236}">
                <a16:creationId xmlns:a16="http://schemas.microsoft.com/office/drawing/2014/main" id="{A96CDD2D-4B02-D155-6C63-BF716F68D12F}"/>
              </a:ext>
              <a:ext uri="{C183D7F6-B498-43B3-948B-1728B52AA6E4}">
                <adec:decorative xmlns:adec="http://schemas.microsoft.com/office/drawing/2017/decorative" val="0"/>
              </a:ext>
            </a:extLst>
          </p:cNvPr>
          <p:cNvSpPr/>
          <p:nvPr/>
        </p:nvSpPr>
        <p:spPr bwMode="auto">
          <a:xfrm>
            <a:off x="584200" y="1288905"/>
            <a:ext cx="177800" cy="167567"/>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Rounded Corners 26">
            <a:extLst>
              <a:ext uri="{FF2B5EF4-FFF2-40B4-BE49-F238E27FC236}">
                <a16:creationId xmlns:a16="http://schemas.microsoft.com/office/drawing/2014/main" id="{56A32DA5-BD2A-D4A4-B114-33B092A1FA21}"/>
              </a:ext>
            </a:extLst>
          </p:cNvPr>
          <p:cNvSpPr/>
          <p:nvPr/>
        </p:nvSpPr>
        <p:spPr bwMode="auto">
          <a:xfrm>
            <a:off x="588963" y="2416936"/>
            <a:ext cx="1232217"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spcBef>
                <a:spcPts val="600"/>
              </a:spcBef>
              <a:buClrTx/>
              <a:buSzTx/>
              <a:buFontTx/>
              <a:buNone/>
              <a:tabLst/>
              <a:defRPr/>
            </a:pP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Navigation panel</a:t>
            </a:r>
            <a:b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Access agents and conversation history</a:t>
            </a:r>
          </a:p>
        </p:txBody>
      </p:sp>
      <p:sp>
        <p:nvSpPr>
          <p:cNvPr id="21" name="Rectangle: Rounded Corners 26">
            <a:extLst>
              <a:ext uri="{FF2B5EF4-FFF2-40B4-BE49-F238E27FC236}">
                <a16:creationId xmlns:a16="http://schemas.microsoft.com/office/drawing/2014/main" id="{465A9F41-953D-3B96-8864-E1445B92A09C}"/>
              </a:ext>
            </a:extLst>
          </p:cNvPr>
          <p:cNvSpPr/>
          <p:nvPr/>
        </p:nvSpPr>
        <p:spPr bwMode="auto">
          <a:xfrm>
            <a:off x="588963" y="3921621"/>
            <a:ext cx="1232217"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spcBef>
                <a:spcPts val="600"/>
              </a:spcBef>
              <a:buClrTx/>
              <a:buSzTx/>
              <a:buFontTx/>
              <a:buNone/>
              <a:tabLst/>
              <a:defRPr/>
            </a:pPr>
            <a:r>
              <a:rPr lang="en-US" sz="1000">
                <a:solidFill>
                  <a:schemeClr val="tx1"/>
                </a:solidFill>
                <a:latin typeface="+mj-lt"/>
                <a:cs typeface="Segoe UI Semibold" panose="020B0702040204020203" pitchFamily="34" charset="0"/>
              </a:rPr>
              <a:t>Prompt Box</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Start your chat here</a:t>
            </a:r>
          </a:p>
        </p:txBody>
      </p:sp>
      <p:sp>
        <p:nvSpPr>
          <p:cNvPr id="22" name="Rectangle: Rounded Corners 26">
            <a:extLst>
              <a:ext uri="{FF2B5EF4-FFF2-40B4-BE49-F238E27FC236}">
                <a16:creationId xmlns:a16="http://schemas.microsoft.com/office/drawing/2014/main" id="{B4E2AB2F-ECD3-86B4-55B3-6A08CC97824D}"/>
              </a:ext>
            </a:extLst>
          </p:cNvPr>
          <p:cNvSpPr/>
          <p:nvPr/>
        </p:nvSpPr>
        <p:spPr bwMode="auto">
          <a:xfrm>
            <a:off x="588963" y="4503241"/>
            <a:ext cx="1232217"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spcBef>
                <a:spcPts val="600"/>
              </a:spcBef>
              <a:buClrTx/>
              <a:buSzTx/>
              <a:buFontTx/>
              <a:buNone/>
              <a:tabLst/>
              <a:defRPr/>
            </a:pPr>
            <a:r>
              <a:rPr lang="en-US" sz="1000">
                <a:solidFill>
                  <a:schemeClr val="tx1"/>
                </a:solidFill>
                <a:latin typeface="+mj-lt"/>
                <a:cs typeface="Segoe UI Semibold" panose="020B0702040204020203" pitchFamily="34" charset="0"/>
              </a:rPr>
              <a:t>Sample prompts</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Suggested prompts that are tailored to your document with option to expand and see more</a:t>
            </a:r>
          </a:p>
        </p:txBody>
      </p:sp>
      <p:sp>
        <p:nvSpPr>
          <p:cNvPr id="34" name="Rectangle: Rounded Corners 26">
            <a:extLst>
              <a:ext uri="{FF2B5EF4-FFF2-40B4-BE49-F238E27FC236}">
                <a16:creationId xmlns:a16="http://schemas.microsoft.com/office/drawing/2014/main" id="{0A14BDB5-8B48-530C-AC7D-5BAC53B77C82}"/>
              </a:ext>
            </a:extLst>
          </p:cNvPr>
          <p:cNvSpPr/>
          <p:nvPr/>
        </p:nvSpPr>
        <p:spPr bwMode="auto">
          <a:xfrm>
            <a:off x="6953687" y="1326708"/>
            <a:ext cx="1333064"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buClrTx/>
              <a:buSzTx/>
              <a:buFontTx/>
              <a:buNone/>
              <a:tabLst/>
              <a:defRPr/>
            </a:pP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Copilot</a:t>
            </a:r>
            <a:b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Open Copilot Chat from the ribbon</a:t>
            </a:r>
          </a:p>
        </p:txBody>
      </p:sp>
      <p:sp>
        <p:nvSpPr>
          <p:cNvPr id="60" name="Rectangle: Rounded Corners 26">
            <a:extLst>
              <a:ext uri="{FF2B5EF4-FFF2-40B4-BE49-F238E27FC236}">
                <a16:creationId xmlns:a16="http://schemas.microsoft.com/office/drawing/2014/main" id="{076DDCE9-CDA2-50BC-D501-4C13B024C7F1}"/>
              </a:ext>
            </a:extLst>
          </p:cNvPr>
          <p:cNvSpPr/>
          <p:nvPr/>
        </p:nvSpPr>
        <p:spPr bwMode="auto">
          <a:xfrm>
            <a:off x="9869128" y="1122765"/>
            <a:ext cx="1730734"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Enterprise data protection </a:t>
            </a:r>
            <a:b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shield </a:t>
            </a: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 indicates your data is protected</a:t>
            </a:r>
          </a:p>
        </p:txBody>
      </p:sp>
      <p:sp>
        <p:nvSpPr>
          <p:cNvPr id="67" name="Rectangle: Rounded Corners 26">
            <a:extLst>
              <a:ext uri="{FF2B5EF4-FFF2-40B4-BE49-F238E27FC236}">
                <a16:creationId xmlns:a16="http://schemas.microsoft.com/office/drawing/2014/main" id="{D56BD678-145F-82A1-C816-D82020D0365B}"/>
              </a:ext>
            </a:extLst>
          </p:cNvPr>
          <p:cNvSpPr/>
          <p:nvPr/>
        </p:nvSpPr>
        <p:spPr bwMode="auto">
          <a:xfrm>
            <a:off x="9869128" y="1764957"/>
            <a:ext cx="1730734"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Work/Web  </a:t>
            </a:r>
            <a:r>
              <a:rPr kumimoji="0" lang="en-US" sz="1000" b="0" i="0" u="none" strike="noStrike" kern="1200" cap="none" spc="0" normalizeH="0" baseline="0" noProof="0">
                <a:ln>
                  <a:noFill/>
                </a:ln>
                <a:solidFill>
                  <a:schemeClr val="tx1"/>
                </a:solidFill>
                <a:effectLst/>
                <a:uLnTx/>
                <a:uFillTx/>
                <a:ea typeface="+mn-ea"/>
                <a:cs typeface="Segoe UI"/>
              </a:rPr>
              <a:t>– Choose whether you want Copilot to base responses on your Work data or use the web</a:t>
            </a:r>
          </a:p>
        </p:txBody>
      </p:sp>
      <p:sp>
        <p:nvSpPr>
          <p:cNvPr id="62" name="Rectangle: Rounded Corners 26">
            <a:extLst>
              <a:ext uri="{FF2B5EF4-FFF2-40B4-BE49-F238E27FC236}">
                <a16:creationId xmlns:a16="http://schemas.microsoft.com/office/drawing/2014/main" id="{9157AEDD-AC77-AD2A-907E-90A3A7BC9790}"/>
              </a:ext>
            </a:extLst>
          </p:cNvPr>
          <p:cNvSpPr/>
          <p:nvPr/>
        </p:nvSpPr>
        <p:spPr bwMode="auto">
          <a:xfrm>
            <a:off x="9869128" y="2561037"/>
            <a:ext cx="1730734"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Start a new chat</a:t>
            </a:r>
          </a:p>
        </p:txBody>
      </p:sp>
      <p:sp>
        <p:nvSpPr>
          <p:cNvPr id="64" name="Rectangle: Rounded Corners 26">
            <a:extLst>
              <a:ext uri="{FF2B5EF4-FFF2-40B4-BE49-F238E27FC236}">
                <a16:creationId xmlns:a16="http://schemas.microsoft.com/office/drawing/2014/main" id="{D8A176B0-110A-A1E0-B1BB-A4B804DF6A64}"/>
              </a:ext>
            </a:extLst>
          </p:cNvPr>
          <p:cNvSpPr/>
          <p:nvPr/>
        </p:nvSpPr>
        <p:spPr bwMode="auto">
          <a:xfrm>
            <a:off x="9869128" y="2895452"/>
            <a:ext cx="1730734"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More options </a:t>
            </a: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 feedback and controls options</a:t>
            </a:r>
          </a:p>
        </p:txBody>
      </p:sp>
      <p:sp>
        <p:nvSpPr>
          <p:cNvPr id="66" name="Rectangle: Rounded Corners 26">
            <a:extLst>
              <a:ext uri="{FF2B5EF4-FFF2-40B4-BE49-F238E27FC236}">
                <a16:creationId xmlns:a16="http://schemas.microsoft.com/office/drawing/2014/main" id="{7DF3A555-8130-90AE-92D6-29C2DD7D1E71}"/>
              </a:ext>
            </a:extLst>
          </p:cNvPr>
          <p:cNvSpPr/>
          <p:nvPr/>
        </p:nvSpPr>
        <p:spPr bwMode="auto">
          <a:xfrm>
            <a:off x="9869128" y="3383757"/>
            <a:ext cx="1730734"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Close Copilot Chat</a:t>
            </a:r>
          </a:p>
        </p:txBody>
      </p:sp>
      <p:sp>
        <p:nvSpPr>
          <p:cNvPr id="5" name="Rectangle: Rounded Corners 26">
            <a:extLst>
              <a:ext uri="{FF2B5EF4-FFF2-40B4-BE49-F238E27FC236}">
                <a16:creationId xmlns:a16="http://schemas.microsoft.com/office/drawing/2014/main" id="{B2F23EF2-AFAD-9F8B-E54B-DBD174BFF72F}"/>
              </a:ext>
            </a:extLst>
          </p:cNvPr>
          <p:cNvSpPr/>
          <p:nvPr/>
        </p:nvSpPr>
        <p:spPr bwMode="auto">
          <a:xfrm>
            <a:off x="9820275" y="3851785"/>
            <a:ext cx="1464945"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Add content</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cs typeface="Segoe UI Semibold" panose="020B0702040204020203" pitchFamily="34" charset="0"/>
              </a:rPr>
              <a:t>Add files and images to the prompt</a:t>
            </a:r>
          </a:p>
        </p:txBody>
      </p:sp>
      <p:sp>
        <p:nvSpPr>
          <p:cNvPr id="7" name="TextBox 6">
            <a:extLst>
              <a:ext uri="{FF2B5EF4-FFF2-40B4-BE49-F238E27FC236}">
                <a16:creationId xmlns:a16="http://schemas.microsoft.com/office/drawing/2014/main" id="{25802559-9AF8-68F1-E2D6-823E29353676}"/>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78054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82955-9E55-DA91-D119-C4546667B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58616-9900-4B63-C62B-79B2091F39DA}"/>
              </a:ext>
            </a:extLst>
          </p:cNvPr>
          <p:cNvSpPr>
            <a:spLocks noGrp="1"/>
          </p:cNvSpPr>
          <p:nvPr>
            <p:ph type="title"/>
          </p:nvPr>
        </p:nvSpPr>
        <p:spPr>
          <a:xfrm>
            <a:off x="569911" y="3384610"/>
            <a:ext cx="4989641" cy="615553"/>
          </a:xfrm>
        </p:spPr>
        <p:txBody>
          <a:bodyPr/>
          <a:lstStyle/>
          <a:p>
            <a:r>
              <a:rPr lang="en-US"/>
              <a:t>Including Copilot in your meeting</a:t>
            </a:r>
          </a:p>
        </p:txBody>
      </p:sp>
    </p:spTree>
    <p:extLst>
      <p:ext uri="{BB962C8B-B14F-4D97-AF65-F5344CB8AC3E}">
        <p14:creationId xmlns:p14="http://schemas.microsoft.com/office/powerpoint/2010/main" val="288418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051E-5122-93B1-21A3-9FA4D5F71050}"/>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DC6DA4CD-47E2-5541-2597-8B45066D7962}"/>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550151"/>
            <a:ext cx="11013862" cy="4354333"/>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8" name="Rectangle: Rounded Corners 17">
            <a:extLst>
              <a:ext uri="{FF2B5EF4-FFF2-40B4-BE49-F238E27FC236}">
                <a16:creationId xmlns:a16="http://schemas.microsoft.com/office/drawing/2014/main" id="{B6438042-93A5-4D82-B02B-0EA8CC938FEA}"/>
              </a:ext>
              <a:ext uri="{C183D7F6-B498-43B3-948B-1728B52AA6E4}">
                <adec:decorative xmlns:adec="http://schemas.microsoft.com/office/drawing/2017/decorative" val="1"/>
              </a:ext>
            </a:extLst>
          </p:cNvPr>
          <p:cNvSpPr>
            <a:spLocks/>
          </p:cNvSpPr>
          <p:nvPr/>
        </p:nvSpPr>
        <p:spPr bwMode="auto">
          <a:xfrm>
            <a:off x="680509" y="1641590"/>
            <a:ext cx="5415491" cy="4171453"/>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16" name="Title 2">
            <a:extLst>
              <a:ext uri="{FF2B5EF4-FFF2-40B4-BE49-F238E27FC236}">
                <a16:creationId xmlns:a16="http://schemas.microsoft.com/office/drawing/2014/main" id="{EBBD1C87-1E9D-5C56-3655-8F84456A0158}"/>
              </a:ext>
            </a:extLst>
          </p:cNvPr>
          <p:cNvSpPr txBox="1">
            <a:spLocks noGrp="1"/>
          </p:cNvSpPr>
          <p:nvPr>
            <p:ph type="title" idx="4294967295"/>
          </p:nvPr>
        </p:nvSpPr>
        <p:spPr>
          <a:xfrm>
            <a:off x="588261" y="585216"/>
            <a:ext cx="11011601"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w="3175">
                  <a:noFill/>
                </a:ln>
                <a:solidFill>
                  <a:schemeClr val="tx1"/>
                </a:solidFill>
                <a:effectLst/>
                <a:uLnTx/>
                <a:uFillTx/>
                <a:latin typeface="+mj-lt"/>
                <a:ea typeface="+mn-ea"/>
                <a:cs typeface="Segoe UI Semibold" panose="020B0502040204020203" pitchFamily="34" charset="0"/>
              </a:rPr>
              <a:t>Settings to enable Copilot in a meeting – recording and transcription	</a:t>
            </a:r>
          </a:p>
        </p:txBody>
      </p:sp>
      <p:graphicFrame>
        <p:nvGraphicFramePr>
          <p:cNvPr id="7" name="Table 6">
            <a:extLst>
              <a:ext uri="{FF2B5EF4-FFF2-40B4-BE49-F238E27FC236}">
                <a16:creationId xmlns:a16="http://schemas.microsoft.com/office/drawing/2014/main" id="{5B92D5E5-E90C-9974-2DD1-CD7E5EF06719}"/>
              </a:ext>
            </a:extLst>
          </p:cNvPr>
          <p:cNvGraphicFramePr>
            <a:graphicFrameLocks noGrp="1"/>
          </p:cNvGraphicFramePr>
          <p:nvPr>
            <p:extLst>
              <p:ext uri="{D42A27DB-BD31-4B8C-83A1-F6EECF244321}">
                <p14:modId xmlns:p14="http://schemas.microsoft.com/office/powerpoint/2010/main" val="180635015"/>
              </p:ext>
            </p:extLst>
          </p:nvPr>
        </p:nvGraphicFramePr>
        <p:xfrm>
          <a:off x="680508" y="1641590"/>
          <a:ext cx="5415492" cy="4171454"/>
        </p:xfrm>
        <a:graphic>
          <a:graphicData uri="http://schemas.openxmlformats.org/drawingml/2006/table">
            <a:tbl>
              <a:tblPr firstRow="1" bandRow="1">
                <a:tableStyleId>{5C22544A-7EE6-4342-B048-85BDC9FD1C3A}</a:tableStyleId>
              </a:tblPr>
              <a:tblGrid>
                <a:gridCol w="1742651">
                  <a:extLst>
                    <a:ext uri="{9D8B030D-6E8A-4147-A177-3AD203B41FA5}">
                      <a16:colId xmlns:a16="http://schemas.microsoft.com/office/drawing/2014/main" val="3968982220"/>
                    </a:ext>
                  </a:extLst>
                </a:gridCol>
                <a:gridCol w="3672841">
                  <a:extLst>
                    <a:ext uri="{9D8B030D-6E8A-4147-A177-3AD203B41FA5}">
                      <a16:colId xmlns:a16="http://schemas.microsoft.com/office/drawing/2014/main" val="2868375018"/>
                    </a:ext>
                  </a:extLst>
                </a:gridCol>
              </a:tblGrid>
              <a:tr h="660498">
                <a:tc>
                  <a:txBody>
                    <a:bodyPr/>
                    <a:lstStyle/>
                    <a:p>
                      <a:pPr marL="0" algn="l" defTabSz="932742" rtl="0" eaLnBrk="1" latinLnBrk="0" hangingPunct="1">
                        <a:spcAft>
                          <a:spcPts val="600"/>
                        </a:spcAft>
                      </a:pPr>
                      <a:r>
                        <a:rPr lang="en-US" sz="1400" b="1" kern="1200">
                          <a:gradFill>
                            <a:gsLst>
                              <a:gs pos="50000">
                                <a:srgbClr val="8661C5"/>
                              </a:gs>
                              <a:gs pos="0">
                                <a:srgbClr val="0078D4"/>
                              </a:gs>
                              <a:gs pos="100000">
                                <a:srgbClr val="C73ECC"/>
                              </a:gs>
                            </a:gsLst>
                            <a:lin ang="2700000" scaled="1"/>
                          </a:gradFill>
                          <a:latin typeface="+mj-lt"/>
                          <a:ea typeface="+mn-ea"/>
                          <a:cs typeface="+mn-cs"/>
                        </a:rPr>
                        <a:t>Meeting option</a:t>
                      </a:r>
                    </a:p>
                  </a:txBody>
                  <a:tcPr marT="91440" marB="9144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600"/>
                        </a:spcAft>
                        <a:buClrTx/>
                        <a:buSzTx/>
                        <a:buFontTx/>
                        <a:buNone/>
                        <a:tabLst/>
                        <a:defRPr/>
                      </a:pPr>
                      <a:r>
                        <a:rPr lang="en-US" sz="1400" b="1" kern="1200">
                          <a:gradFill>
                            <a:gsLst>
                              <a:gs pos="50000">
                                <a:srgbClr val="8661C5"/>
                              </a:gs>
                              <a:gs pos="0">
                                <a:srgbClr val="0078D4"/>
                              </a:gs>
                              <a:gs pos="100000">
                                <a:srgbClr val="C73ECC"/>
                              </a:gs>
                            </a:gsLst>
                            <a:lin ang="2700000" scaled="1"/>
                          </a:gradFill>
                          <a:latin typeface="+mj-lt"/>
                          <a:ea typeface="+mn-ea"/>
                          <a:cs typeface="+mn-cs"/>
                        </a:rPr>
                        <a:t>Relationship to Copilot</a:t>
                      </a:r>
                    </a:p>
                  </a:txBody>
                  <a:tcPr marT="91440" marB="9144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551687"/>
                  </a:ext>
                </a:extLst>
              </a:tr>
              <a:tr h="16287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Record and transcribe automatically</a:t>
                      </a:r>
                      <a:endParaRPr lang="en-US" sz="1200">
                        <a:solidFill>
                          <a:schemeClr val="tx1"/>
                        </a:solidFill>
                        <a:latin typeface="+mn-lt"/>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a:solidFill>
                            <a:schemeClr val="tx1"/>
                          </a:solidFill>
                          <a:effectLst/>
                          <a:latin typeface="+mn-lt"/>
                          <a:ea typeface="+mn-ea"/>
                          <a:cs typeface="+mn-cs"/>
                        </a:rPr>
                        <a:t>If you have permission to transcribe, this will start Copilot automatically. If Copilot is set to “Only during the meeting” and you have permission to transcribe, a transcript will begin and override the “Only during the meeting” setting.</a:t>
                      </a:r>
                      <a:endParaRPr lang="en-US" sz="1200" baseline="30000">
                        <a:solidFill>
                          <a:schemeClr val="tx1"/>
                        </a:solidFill>
                        <a:latin typeface="+mn-lt"/>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809710"/>
                  </a:ext>
                </a:extLst>
              </a:tr>
              <a:tr h="1882162">
                <a:tc>
                  <a:txBody>
                    <a:bodyPr/>
                    <a:lstStyle/>
                    <a:p>
                      <a:r>
                        <a:rPr lang="en-US" sz="1200" kern="1200">
                          <a:solidFill>
                            <a:schemeClr val="tx1"/>
                          </a:solidFill>
                          <a:effectLst/>
                          <a:latin typeface="+mn-lt"/>
                          <a:ea typeface="+mn-ea"/>
                          <a:cs typeface="+mn-cs"/>
                        </a:rPr>
                        <a:t>Who can record and transcribe</a:t>
                      </a:r>
                      <a:endParaRPr lang="en-US" sz="1200" baseline="30000">
                        <a:solidFill>
                          <a:schemeClr val="tx1"/>
                        </a:solidFill>
                        <a:latin typeface="+mn-lt"/>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a:solidFill>
                            <a:schemeClr val="tx1"/>
                          </a:solidFill>
                          <a:effectLst/>
                          <a:latin typeface="+mn-lt"/>
                          <a:ea typeface="+mn-ea"/>
                          <a:cs typeface="+mn-cs"/>
                        </a:rPr>
                        <a:t>If Allow Copilot is set to “Only during the meeting”, this can be set to “no one” to prevent anyone from starting a recording or transcript. If Allow Copilot is set to “During and after the meeting”, the “no one” option is unavailable. If Allow Copilot is “Off”, this is set to “no one” and locked. </a:t>
                      </a:r>
                      <a:endParaRPr lang="en-US" sz="1200" baseline="30000" dirty="0">
                        <a:solidFill>
                          <a:schemeClr val="tx1"/>
                        </a:solidFill>
                        <a:latin typeface="+mn-lt"/>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0037116"/>
                  </a:ext>
                </a:extLst>
              </a:tr>
            </a:tbl>
          </a:graphicData>
        </a:graphic>
      </p:graphicFrame>
      <p:grpSp>
        <p:nvGrpSpPr>
          <p:cNvPr id="2" name="Group 1" descr="Screen capture of Microsoft Teams “Meeting options” under “Recording &amp; transcription,” with a red outline highlighting the “Record and transcribe automatically” section and the dropdown labeled “Record and transcribe.”">
            <a:extLst>
              <a:ext uri="{FF2B5EF4-FFF2-40B4-BE49-F238E27FC236}">
                <a16:creationId xmlns:a16="http://schemas.microsoft.com/office/drawing/2014/main" id="{B65DAA8F-A028-0EF3-8DB1-EDCB2BB70839}"/>
              </a:ext>
            </a:extLst>
          </p:cNvPr>
          <p:cNvGrpSpPr/>
          <p:nvPr/>
        </p:nvGrpSpPr>
        <p:grpSpPr>
          <a:xfrm>
            <a:off x="6187440" y="1641590"/>
            <a:ext cx="5324051" cy="4171454"/>
            <a:chOff x="6187440" y="1641590"/>
            <a:chExt cx="5324051" cy="4171454"/>
          </a:xfrm>
        </p:grpSpPr>
        <p:pic>
          <p:nvPicPr>
            <p:cNvPr id="6" name="Picture 5">
              <a:extLst>
                <a:ext uri="{FF2B5EF4-FFF2-40B4-BE49-F238E27FC236}">
                  <a16:creationId xmlns:a16="http://schemas.microsoft.com/office/drawing/2014/main" id="{BC4FBCE2-220B-4500-F875-54D94249DC0F}"/>
                </a:ext>
              </a:extLst>
            </p:cNvPr>
            <p:cNvPicPr>
              <a:picLocks noChangeAspect="1"/>
            </p:cNvPicPr>
            <p:nvPr/>
          </p:nvPicPr>
          <p:blipFill rotWithShape="1">
            <a:blip r:embed="rId5"/>
            <a:srcRect l="469" t="-1503" r="469" b="-1503"/>
            <a:stretch>
              <a:fillRect/>
            </a:stretch>
          </p:blipFill>
          <p:spPr>
            <a:xfrm>
              <a:off x="6187440" y="1641590"/>
              <a:ext cx="5324051" cy="4171454"/>
            </a:xfrm>
            <a:prstGeom prst="roundRect">
              <a:avLst>
                <a:gd name="adj" fmla="val 2427"/>
              </a:avLst>
            </a:prstGeom>
            <a:solidFill>
              <a:srgbClr val="FFFFFF"/>
            </a:solidFill>
          </p:spPr>
        </p:pic>
        <p:sp>
          <p:nvSpPr>
            <p:cNvPr id="11" name="Rectangle: Rounded Corners 10">
              <a:extLst>
                <a:ext uri="{FF2B5EF4-FFF2-40B4-BE49-F238E27FC236}">
                  <a16:creationId xmlns:a16="http://schemas.microsoft.com/office/drawing/2014/main" id="{2532752D-F446-19DD-D8D5-915E961B5899}"/>
                </a:ext>
              </a:extLst>
            </p:cNvPr>
            <p:cNvSpPr/>
            <p:nvPr/>
          </p:nvSpPr>
          <p:spPr bwMode="auto">
            <a:xfrm>
              <a:off x="7764780" y="2531327"/>
              <a:ext cx="3611880" cy="776287"/>
            </a:xfrm>
            <a:prstGeom prst="roundRect">
              <a:avLst>
                <a:gd name="adj" fmla="val 8576"/>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2" name="TextBox 21">
            <a:extLst>
              <a:ext uri="{FF2B5EF4-FFF2-40B4-BE49-F238E27FC236}">
                <a16:creationId xmlns:a16="http://schemas.microsoft.com/office/drawing/2014/main" id="{D091B5BB-FC0D-C3CF-E17F-018272FF123C}"/>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76697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5b262c6-3135-4102-9fd1-8cc793b35eee}" enabled="0" method="" siteId="{25b262c6-3135-4102-9fd1-8cc793b35eee}" removed="1"/>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2184</Words>
  <Application>Microsoft Office PowerPoint</Application>
  <PresentationFormat>Widescreen</PresentationFormat>
  <Paragraphs>158</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Segoe UI</vt:lpstr>
      <vt:lpstr>Segoe UI Semibold</vt:lpstr>
      <vt:lpstr>Wingdings</vt:lpstr>
      <vt:lpstr>1_LIGHT MODE</vt:lpstr>
      <vt:lpstr>Get started with Microsoft 365 Copilot in Teams</vt:lpstr>
      <vt:lpstr>Copilot for meetings</vt:lpstr>
      <vt:lpstr>Copilot in Teams Meetings overview</vt:lpstr>
      <vt:lpstr>Meeting recap</vt:lpstr>
      <vt:lpstr>Accessing Meeting Recap</vt:lpstr>
      <vt:lpstr>During a meeting</vt:lpstr>
      <vt:lpstr>Accessing Meeting Recap </vt:lpstr>
      <vt:lpstr>Including Copilot in your meeting</vt:lpstr>
      <vt:lpstr>Settings to enable Copilot in a meeting – recording and transcription </vt:lpstr>
      <vt:lpstr>Settings to enable Copilot in a meeting – Allow Copilot and Facilitator</vt:lpstr>
      <vt:lpstr>Scenario #1: I want to use Copilot during and after the meeting </vt:lpstr>
      <vt:lpstr>Scenario #2: I want to use Copilot during my meeting without keeping anything afterward</vt:lpstr>
      <vt:lpstr>Scenario #3: I want Copilot to recognize me when I am speaking in a Teams meeting room</vt:lpstr>
      <vt:lpstr>Support articles</vt:lpstr>
      <vt:lpstr>Chat in Teams</vt:lpstr>
      <vt:lpstr>Copilot in Teams Chat overview</vt:lpstr>
      <vt:lpstr>Getting started</vt:lpstr>
      <vt:lpstr>Try it out</vt:lpstr>
      <vt:lpstr>Support articles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2026-05-25T15:42:20Z</dcterms:created>
  <dcterms:modified xsi:type="dcterms:W3CDTF">2026-05-25T15:42:32Z</dcterms:modified>
</cp:coreProperties>
</file>