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47" r:id="rId4"/>
  </p:sldMasterIdLst>
  <p:notesMasterIdLst>
    <p:notesMasterId r:id="rId55"/>
  </p:notesMasterIdLst>
  <p:sldIdLst>
    <p:sldId id="257" r:id="rId5"/>
    <p:sldId id="2147482428" r:id="rId6"/>
    <p:sldId id="2147482385" r:id="rId7"/>
    <p:sldId id="2147482419" r:id="rId8"/>
    <p:sldId id="2147482436" r:id="rId9"/>
    <p:sldId id="2147482386" r:id="rId10"/>
    <p:sldId id="272" r:id="rId11"/>
    <p:sldId id="2147482420" r:id="rId12"/>
    <p:sldId id="2147482368" r:id="rId13"/>
    <p:sldId id="8496" r:id="rId14"/>
    <p:sldId id="2147482369" r:id="rId15"/>
    <p:sldId id="2147482390" r:id="rId16"/>
    <p:sldId id="2147482422" r:id="rId17"/>
    <p:sldId id="2147482424" r:id="rId18"/>
    <p:sldId id="2147482397" r:id="rId19"/>
    <p:sldId id="2147482423" r:id="rId20"/>
    <p:sldId id="2147482412" r:id="rId21"/>
    <p:sldId id="2147482411" r:id="rId22"/>
    <p:sldId id="2147482399" r:id="rId23"/>
    <p:sldId id="2147482425" r:id="rId24"/>
    <p:sldId id="2147482429" r:id="rId25"/>
    <p:sldId id="2147482376" r:id="rId26"/>
    <p:sldId id="2147482396" r:id="rId27"/>
    <p:sldId id="2147482426" r:id="rId28"/>
    <p:sldId id="2147482375" r:id="rId29"/>
    <p:sldId id="2147482404" r:id="rId30"/>
    <p:sldId id="2147482407" r:id="rId31"/>
    <p:sldId id="2147482372" r:id="rId32"/>
    <p:sldId id="2147482430" r:id="rId33"/>
    <p:sldId id="8674" r:id="rId34"/>
    <p:sldId id="8518" r:id="rId35"/>
    <p:sldId id="599" r:id="rId36"/>
    <p:sldId id="2147482378" r:id="rId37"/>
    <p:sldId id="2020" r:id="rId38"/>
    <p:sldId id="2147482379" r:id="rId39"/>
    <p:sldId id="2147482415" r:id="rId40"/>
    <p:sldId id="2147482380" r:id="rId41"/>
    <p:sldId id="2147482416" r:id="rId42"/>
    <p:sldId id="2147482402" r:id="rId43"/>
    <p:sldId id="2147482431" r:id="rId44"/>
    <p:sldId id="2147482409" r:id="rId45"/>
    <p:sldId id="2147482408" r:id="rId46"/>
    <p:sldId id="2147482433" r:id="rId47"/>
    <p:sldId id="2147482427" r:id="rId48"/>
    <p:sldId id="2147482392" r:id="rId49"/>
    <p:sldId id="2147482391" r:id="rId50"/>
    <p:sldId id="2147482393" r:id="rId51"/>
    <p:sldId id="2147482395" r:id="rId52"/>
    <p:sldId id="2147482432" r:id="rId53"/>
    <p:sldId id="214748243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1BE0311-052E-4A07-8C47-240173926549}">
          <p14:sldIdLst>
            <p14:sldId id="257"/>
            <p14:sldId id="2147482428"/>
            <p14:sldId id="2147482385"/>
            <p14:sldId id="2147482419"/>
            <p14:sldId id="2147482436"/>
            <p14:sldId id="2147482386"/>
          </p14:sldIdLst>
        </p14:section>
        <p14:section name="Business case overview" id="{C9F873AC-A447-467E-885A-D3A19A37B02C}">
          <p14:sldIdLst>
            <p14:sldId id="272"/>
            <p14:sldId id="2147482420"/>
            <p14:sldId id="2147482368"/>
            <p14:sldId id="8496"/>
            <p14:sldId id="2147482369"/>
            <p14:sldId id="2147482390"/>
            <p14:sldId id="2147482422"/>
            <p14:sldId id="2147482424"/>
            <p14:sldId id="2147482397"/>
            <p14:sldId id="2147482423"/>
            <p14:sldId id="2147482412"/>
            <p14:sldId id="2147482411"/>
            <p14:sldId id="2147482399"/>
            <p14:sldId id="2147482425"/>
          </p14:sldIdLst>
        </p14:section>
        <p14:section name="Compliance &amp; Security" id="{F363009E-90CD-4461-8C01-7905CFA7EE84}">
          <p14:sldIdLst>
            <p14:sldId id="2147482429"/>
            <p14:sldId id="2147482376"/>
            <p14:sldId id="2147482396"/>
            <p14:sldId id="2147482426"/>
            <p14:sldId id="2147482375"/>
            <p14:sldId id="2147482404"/>
            <p14:sldId id="2147482407"/>
            <p14:sldId id="2147482372"/>
          </p14:sldIdLst>
        </p14:section>
        <p14:section name="Privacy" id="{7291F557-D64F-4835-8E21-08DAA757DD3E}">
          <p14:sldIdLst>
            <p14:sldId id="2147482430"/>
            <p14:sldId id="8674"/>
            <p14:sldId id="8518"/>
            <p14:sldId id="599"/>
            <p14:sldId id="2147482378"/>
            <p14:sldId id="2020"/>
            <p14:sldId id="2147482379"/>
            <p14:sldId id="2147482415"/>
            <p14:sldId id="2147482380"/>
            <p14:sldId id="2147482416"/>
            <p14:sldId id="2147482402"/>
          </p14:sldIdLst>
        </p14:section>
        <p14:section name="Works council" id="{E8468259-487D-4F7E-B234-FB2887C843E6}">
          <p14:sldIdLst>
            <p14:sldId id="2147482431"/>
            <p14:sldId id="2147482409"/>
            <p14:sldId id="2147482408"/>
            <p14:sldId id="2147482433"/>
            <p14:sldId id="2147482427"/>
            <p14:sldId id="2147482392"/>
            <p14:sldId id="2147482391"/>
            <p14:sldId id="2147482393"/>
            <p14:sldId id="2147482395"/>
          </p14:sldIdLst>
        </p14:section>
        <p14:section name="Resources" id="{15C577D1-D755-401E-B70B-FF53847DB9DF}">
          <p14:sldIdLst>
            <p14:sldId id="2147482432"/>
            <p14:sldId id="214748243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4E1F2F-D814-282C-FFCB-EEE24659B25C}" name="Shailendra Hegde" initials="SH" userId="S::shahegde@microsoft.com::0947920a-c94d-4246-90d4-bdd31da02ffe" providerId="AD"/>
  <p188:author id="{F672333B-CB2C-C699-E9C5-7AE25699628F}" name="Shane O'Sullivan (FREEMIND SEATTLE LLC)" initials="SO" userId="S::v-shaneos@microsoft.com::af5a4f81-cfbf-4105-bb4b-00b81fb7601a" providerId="AD"/>
  <p188:author id="{97220A45-1416-9BF9-70DC-C47FD44E4C77}" name="Matthew Pentz (Unify Consulting LLC)" initials="MP" userId="S::v-matpentz@microsoft.com::8295c90f-e9b5-4da9-a278-b2e547be2f53" providerId="AD"/>
  <p188:author id="{592F2046-F95E-BD13-D756-D9CB961A5868}" name="Veselin Stanchev" initials="VS" userId="S::vstanchev@microsoft.com::cacdfce3-7c6a-4bb5-ad76-8a7962bb6aeb" providerId="AD"/>
  <p188:author id="{5606764A-D18A-1B7D-2374-B572FB43857E}" name="Masha Reutovski (KFORCE INC)" initials="MI" userId="S::v-mreutovski@microsoft.com::f54dff3f-b48b-40ef-a5a3-a438215f99bb" providerId="AD"/>
  <p188:author id="{0BA77E5C-18A9-E17A-24B2-58C8B2C4BDF2}" name="Rudy Gajadhar (Unify Consulting LLC)" initials="" userId="S::v-rgajadhar@microsoft.com::d5ab1523-1f02-45fa-84ee-dd76ac393265" providerId="AD"/>
  <p188:author id="{D8119568-C6CA-A74F-8EFB-1DA870765438}" name="Juliana Chen (CELA)" initials="JC" userId="Juliana Chen (CELA)" providerId="None"/>
  <p188:author id="{C3B28A72-849D-B51B-3A3A-EFC6D12485D9}" name="Anudeep Singh" initials="AS" userId="S::anudeepsingh@microsoft.com::8f8671d9-f0ef-4353-bfa7-9790ef231268" providerId="AD"/>
  <p188:author id="{86072697-CBF6-ED9A-B939-7223CFDE7D7E}" name="Bapayya Vallabhaneni" initials="" userId="S::bapayyav@microsoft.com::940923b1-2bc8-4ef2-9298-f3f6d783fe8c" providerId="AD"/>
  <p188:author id="{41BE0EBC-4CE2-6DEE-DA09-DDA6415359B6}" name="Microsoft" initials="MS" userId="Microsoft" providerId="None"/>
  <p188:author id="{B5EC44BE-0813-C98D-D80D-DB0708393550}" name="Parama Paramasivam" initials="" userId="S::pparama@microsoft.com::2627fcc1-3205-4434-bb87-3eda84a3cd25" providerId="AD"/>
  <p188:author id="{6D13D0D0-C22A-76C1-ABDF-81725BFD646F}" name="Terra Chang (NAYAMODE INC)" initials="TC" userId="S::v-terrachang@microsoft.com::e2071f83-608d-4f59-b6cd-cbd7d4841c04" providerId="AD"/>
  <p188:author id="{82FAF2DA-85FA-BD87-7C54-9BED05C10E32}" name="Rick Pollak" initials="RP" userId="S::rickpollak@microsoft.com::dad354ad-c757-4e44-9ac0-c24b6ea0ca3d" providerId="AD"/>
  <p188:author id="{E34C9EF3-E1E3-BFEC-B934-904079844908}" name="Natasha Chornesky" initials="NC" userId="S::nacho@microsoft.com::c9c0feb4-b2cb-4bea-a721-0953709c3cef" providerId="AD"/>
  <p188:author id="{9EC259FE-7DCD-636E-521F-92E6FB2A4DEF}" name="Samer Baroudi" initials="SB" userId="S::samerbaroudi@microsoft.com::4fe9f403-e326-4d42-ae8f-f06ef9096e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A7D9F0"/>
    <a:srgbClr val="1C628B"/>
    <a:srgbClr val="9FBCD5"/>
    <a:srgbClr val="7F4A8F"/>
    <a:srgbClr val="FCFAF9"/>
    <a:srgbClr val="005A9F"/>
    <a:srgbClr val="D4D1CA"/>
    <a:srgbClr val="EEA987"/>
    <a:srgbClr val="8B8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E5113-D559-4F4E-8A68-E75EF7070FD0}" v="136" dt="2025-03-11T22:22:44.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3-66FA-4680-9A29-7E8E9E6C3A51}"/>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4-66FA-4680-9A29-7E8E9E6C3A51}"/>
              </c:ext>
            </c:extLst>
          </c:dPt>
          <c:cat>
            <c:strRef>
              <c:f>Sheet1!$A$2:$A$3</c:f>
              <c:strCache>
                <c:ptCount val="2"/>
                <c:pt idx="0">
                  <c:v>Low</c:v>
                </c:pt>
                <c:pt idx="1">
                  <c:v>High</c:v>
                </c:pt>
              </c:strCache>
            </c:strRef>
          </c:cat>
          <c:val>
            <c:numRef>
              <c:f>Sheet1!$B$2:$B$3</c:f>
              <c:numCache>
                <c:formatCode>General</c:formatCode>
                <c:ptCount val="2"/>
                <c:pt idx="0">
                  <c:v>4</c:v>
                </c:pt>
                <c:pt idx="1">
                  <c:v>7</c:v>
                </c:pt>
              </c:numCache>
            </c:numRef>
          </c:val>
          <c:extLst>
            <c:ext xmlns:c16="http://schemas.microsoft.com/office/drawing/2014/chart" uri="{C3380CC4-5D6E-409C-BE32-E72D297353CC}">
              <c16:uniqueId val="{00000000-66FA-4680-9A29-7E8E9E6C3A51}"/>
            </c:ext>
          </c:extLst>
        </c:ser>
        <c:dLbls>
          <c:showLegendKey val="0"/>
          <c:showVal val="0"/>
          <c:showCatName val="0"/>
          <c:showSerName val="0"/>
          <c:showPercent val="0"/>
          <c:showBubbleSize val="0"/>
        </c:dLbls>
        <c:gapWidth val="219"/>
        <c:overlap val="-27"/>
        <c:axId val="976408031"/>
        <c:axId val="976408511"/>
      </c:barChart>
      <c:catAx>
        <c:axId val="97640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6408511"/>
        <c:crosses val="autoZero"/>
        <c:auto val="1"/>
        <c:lblAlgn val="ctr"/>
        <c:lblOffset val="100"/>
        <c:noMultiLvlLbl val="0"/>
      </c:catAx>
      <c:valAx>
        <c:axId val="976408511"/>
        <c:scaling>
          <c:orientation val="minMax"/>
        </c:scaling>
        <c:delete val="1"/>
        <c:axPos val="l"/>
        <c:numFmt formatCode="General" sourceLinked="1"/>
        <c:majorTickMark val="none"/>
        <c:minorTickMark val="none"/>
        <c:tickLblPos val="nextTo"/>
        <c:crossAx val="976408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9205F-2E67-4BD1-87D5-6B166AC94A0B}"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A5F44-E64C-40BC-B462-8A6D0CA76483}" type="slidenum">
              <a:rPr lang="en-US" smtClean="0"/>
              <a:t>‹#›</a:t>
            </a:fld>
            <a:endParaRPr lang="en-US"/>
          </a:p>
        </p:txBody>
      </p:sp>
    </p:spTree>
    <p:extLst>
      <p:ext uri="{BB962C8B-B14F-4D97-AF65-F5344CB8AC3E}">
        <p14:creationId xmlns:p14="http://schemas.microsoft.com/office/powerpoint/2010/main" val="1646545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9EA07-9D86-873A-AEB0-10E8C957B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EF80B-3784-538B-2290-1BD97D1CA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39505-F664-AEC2-CDC2-5F1DAA8CD7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50DE91-38C2-167D-C1D1-7957E02A4B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822C4-89B1-4111-A784-9925AFC40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19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how Copilot is being used in your organization is critical for unlocking its full value. Copilot Analytics helps you deepen your understanding of the change and value it brings </a:t>
            </a:r>
          </a:p>
          <a:p>
            <a:r>
              <a:rPr lang="en-US" b="1"/>
              <a:t>You might first start with:</a:t>
            </a:r>
          </a:p>
          <a:p>
            <a:r>
              <a:rPr lang="en-US" b="1"/>
              <a:t>1. Basics of adoption</a:t>
            </a:r>
            <a:r>
              <a:rPr lang="en-US"/>
              <a:t>:</a:t>
            </a:r>
          </a:p>
          <a:p>
            <a:pPr>
              <a:buFont typeface="Arial" panose="020B0604020202020204" pitchFamily="34" charset="0"/>
              <a:buChar char="•"/>
            </a:pPr>
            <a:r>
              <a:rPr lang="en-US"/>
              <a:t>How many people are using it?</a:t>
            </a:r>
          </a:p>
          <a:p>
            <a:pPr>
              <a:buFont typeface="Arial" panose="020B0604020202020204" pitchFamily="34" charset="0"/>
              <a:buChar char="•"/>
            </a:pPr>
            <a:r>
              <a:rPr lang="en-US"/>
              <a:t>How often are they using it?</a:t>
            </a:r>
          </a:p>
          <a:p>
            <a:pPr>
              <a:buFont typeface="Arial" panose="020B0604020202020204" pitchFamily="34" charset="0"/>
              <a:buChar char="•"/>
            </a:pPr>
            <a:r>
              <a:rPr lang="en-US"/>
              <a:t>And what tasks are they leveraging Copilot for?</a:t>
            </a:r>
          </a:p>
          <a:p>
            <a:r>
              <a:rPr lang="en-US"/>
              <a:t>Metrics like active users, Copilot actions across various surfaces, and prompt types give us actionable insights into how Copilot fits into daily workflows. These metrics can be segmented by organization or region for tailored analysis."</a:t>
            </a:r>
          </a:p>
          <a:p>
            <a:r>
              <a:rPr lang="en-US" b="1"/>
              <a:t>Next, you might be curious about </a:t>
            </a:r>
          </a:p>
          <a:p>
            <a:r>
              <a:rPr lang="en-US" b="1"/>
              <a:t>2. What’s the impact of Copilot?</a:t>
            </a:r>
            <a:br>
              <a:rPr lang="en-US"/>
            </a:br>
            <a:r>
              <a:rPr lang="en-US"/>
              <a:t>Which KPIs are being influenced by Copilot usage?</a:t>
            </a:r>
          </a:p>
          <a:p>
            <a:pPr>
              <a:buFont typeface="Arial" panose="020B0604020202020204" pitchFamily="34" charset="0"/>
              <a:buChar char="•"/>
            </a:pPr>
            <a:r>
              <a:rPr lang="en-US"/>
              <a:t>Are we seeing a level of usage that drives measurable business outcomes?</a:t>
            </a:r>
          </a:p>
          <a:p>
            <a:pPr>
              <a:buFont typeface="Arial" panose="020B0604020202020204" pitchFamily="34" charset="0"/>
              <a:buChar char="•"/>
            </a:pPr>
            <a:r>
              <a:rPr lang="en-US"/>
              <a:t>And, critically, what is the ROI?</a:t>
            </a:r>
          </a:p>
          <a:p>
            <a:r>
              <a:rPr lang="en-US"/>
              <a:t>Depending on your function and role, you might bring outcome data such as leads created, or quota attainment to help tie Copilot's impact to business success.</a:t>
            </a:r>
          </a:p>
          <a:p>
            <a:r>
              <a:rPr lang="en-US" b="1"/>
              <a:t>And finally, as Copilot will likely change work itself. Analytics can give you early signals on </a:t>
            </a:r>
            <a:endParaRPr lang="en-US"/>
          </a:p>
          <a:p>
            <a:pPr>
              <a:buFont typeface="Arial" panose="020B0604020202020204" pitchFamily="34" charset="0"/>
              <a:buChar char="•"/>
            </a:pPr>
            <a:r>
              <a:rPr lang="en-US"/>
              <a:t>How is collaboration evolving?</a:t>
            </a:r>
          </a:p>
          <a:p>
            <a:pPr>
              <a:buFont typeface="Arial" panose="020B0604020202020204" pitchFamily="34" charset="0"/>
              <a:buChar char="•"/>
            </a:pPr>
            <a:r>
              <a:rPr lang="en-US"/>
              <a:t>What’s the employee experience impact?</a:t>
            </a:r>
          </a:p>
          <a:p>
            <a:pPr>
              <a:buFont typeface="Arial" panose="020B0604020202020204" pitchFamily="34" charset="0"/>
              <a:buChar char="•"/>
            </a:pPr>
            <a:r>
              <a:rPr lang="en-US"/>
              <a:t>And are users happy with Copilot?</a:t>
            </a:r>
          </a:p>
          <a:p>
            <a:r>
              <a:rPr lang="en-US"/>
              <a:t>Here, we examine metrics like collaboration hours, network activity, and Copilot actions, along with engagement scores. This gives us a clearer picture of how Copilot is reshaping the work environment and improving team dynamics."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8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Using Copilot analytics allows us to go beyond simple adoption metrics and provides actionable insights into critical areas for maximizing its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buFont typeface="+mj-lt"/>
              <a:buAutoNum type="arabicPeriod"/>
            </a:pPr>
            <a:r>
              <a:rPr lang="en-US" b="1"/>
              <a:t>Identify Training Opportunities</a:t>
            </a:r>
            <a:br>
              <a:rPr lang="en-US"/>
            </a:br>
            <a:r>
              <a:rPr lang="en-US"/>
              <a:t>"By analyzing usage patterns, we can pinpoint where to focus our enablement efforts to drive adoption. This ensures that training is targeted and addresses the most significant gaps."</a:t>
            </a:r>
          </a:p>
          <a:p>
            <a:pPr>
              <a:buFont typeface="+mj-lt"/>
              <a:buAutoNum type="arabicPeriod"/>
            </a:pPr>
            <a:r>
              <a:rPr lang="en-US" b="1"/>
              <a:t>Optimize Rollout Plans</a:t>
            </a:r>
            <a:br>
              <a:rPr lang="en-US"/>
            </a:br>
            <a:r>
              <a:rPr lang="en-US"/>
              <a:t>“Data might guide you that some teams have a more urgent need than others. It can also shape communications around the roll out based on team readiness, usage trends, and feedback."</a:t>
            </a:r>
          </a:p>
          <a:p>
            <a:pPr>
              <a:buFont typeface="+mj-lt"/>
              <a:buAutoNum type="arabicPeriod"/>
            </a:pPr>
            <a:r>
              <a:rPr lang="en-US" b="1"/>
              <a:t>Identify Best Practices for Change Management</a:t>
            </a:r>
            <a:br>
              <a:rPr lang="en-US"/>
            </a:br>
            <a:r>
              <a:rPr lang="en-US"/>
              <a:t>"Understanding the employee experience with Copilot gives us insights into what’s working and where adjustments are needed. This helps us manage change and share best practices across teams."</a:t>
            </a:r>
          </a:p>
          <a:p>
            <a:pPr>
              <a:buFont typeface="+mj-lt"/>
              <a:buAutoNum type="arabicPeriod"/>
            </a:pPr>
            <a:r>
              <a:rPr lang="en-US" b="1"/>
              <a:t>Reimagine Workflows</a:t>
            </a:r>
            <a:br>
              <a:rPr lang="en-US"/>
            </a:br>
            <a:r>
              <a:rPr lang="en-US"/>
              <a:t>"Analytics highlight specific groups or functions where there’s potential for process innovation. These insights enable us to redesign workflows and enhance efficiency."</a:t>
            </a:r>
          </a:p>
          <a:p>
            <a:pPr>
              <a:buFont typeface="+mj-lt"/>
              <a:buAutoNum type="arabicPeriod"/>
            </a:pPr>
            <a:r>
              <a:rPr lang="en-US" b="1"/>
              <a:t>Maximize Return on Investment</a:t>
            </a:r>
            <a:br>
              <a:rPr lang="en-US"/>
            </a:br>
            <a:r>
              <a:rPr lang="en-US"/>
              <a:t>"Ultimately, these insights help unlock the full potential of Copilot usage, ensuring broad adoption and improved ROI across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79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BC846-364B-3805-BF02-6BEAF361D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D22F4-A0AB-6D3A-DDF2-FF55A1C73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ECA02-D222-8BC2-7369-34C044AA4879}"/>
              </a:ext>
            </a:extLst>
          </p:cNvPr>
          <p:cNvSpPr>
            <a:spLocks noGrp="1"/>
          </p:cNvSpPr>
          <p:nvPr>
            <p:ph type="body" idx="1"/>
          </p:nvPr>
        </p:nvSpPr>
        <p:spPr/>
        <p:txBody>
          <a:bodyPr/>
          <a:lstStyle/>
          <a:p>
            <a:r>
              <a:rPr lang="en-US" dirty="0"/>
              <a:t>To ensure Copilot Analytics delivers meaningful value, it’s important to understand the different personas that interact with the platform, what access they have, how they obtain it, and what they use it for. Let me walk you through the key personas:"</a:t>
            </a:r>
          </a:p>
          <a:p>
            <a:pPr>
              <a:buFont typeface="+mj-lt"/>
              <a:buAutoNum type="arabicPeriod"/>
            </a:pPr>
            <a:r>
              <a:rPr lang="en-US" b="1" dirty="0"/>
              <a:t>Senior Leaders</a:t>
            </a:r>
            <a:br>
              <a:rPr lang="en-US" dirty="0"/>
            </a:br>
            <a:r>
              <a:rPr lang="en-US" dirty="0"/>
              <a:t>"Senior leaders, typically within the top three levels of the organization, have automatic access to the Copilot Dashboard across Teams and the web. Their primary focus is on understanding macro trends to inform strategic decisions."</a:t>
            </a:r>
          </a:p>
          <a:p>
            <a:pPr>
              <a:buFont typeface="+mj-lt"/>
              <a:buAutoNum type="arabicPeriod"/>
            </a:pPr>
            <a:r>
              <a:rPr lang="en-US" b="1" dirty="0"/>
              <a:t>Global Admins</a:t>
            </a:r>
            <a:br>
              <a:rPr lang="en-US" dirty="0"/>
            </a:br>
            <a:r>
              <a:rPr lang="en-US" dirty="0"/>
              <a:t>"Global Admins also have auto-enabled access to the Copilot Dashboard. They play a dual role—understanding macro trends and enabling access for other personas across the organization."</a:t>
            </a:r>
          </a:p>
          <a:p>
            <a:pPr>
              <a:buFont typeface="+mj-lt"/>
              <a:buAutoNum type="arabicPeriod"/>
            </a:pPr>
            <a:r>
              <a:rPr lang="en-US" b="1" dirty="0"/>
              <a:t>Delegates</a:t>
            </a:r>
            <a:br>
              <a:rPr lang="en-US" dirty="0"/>
            </a:br>
            <a:r>
              <a:rPr lang="en-US" dirty="0"/>
              <a:t>"Delegates, such as assistants or team members acting on behalf of a leader, are granted access to the Copilot Dashboard by an existing user, like a senior leader. Their role is to help operationalize the leader’s priorities."</a:t>
            </a:r>
          </a:p>
          <a:p>
            <a:pPr>
              <a:buFont typeface="+mj-lt"/>
              <a:buAutoNum type="arabicPeriod"/>
            </a:pPr>
            <a:r>
              <a:rPr lang="en-US" b="1" dirty="0"/>
              <a:t>Specific Users</a:t>
            </a:r>
            <a:br>
              <a:rPr lang="en-US" dirty="0"/>
            </a:br>
            <a:r>
              <a:rPr lang="en-US" dirty="0"/>
              <a:t>"Specific users, including department heads or project leaders, gain access to the Copilot Dashboard through permissions granted by global admins. They use it to gain insights into macro trends relevant to their specific areas."</a:t>
            </a:r>
          </a:p>
          <a:p>
            <a:pPr>
              <a:buFont typeface="+mj-lt"/>
              <a:buAutoNum type="arabicPeriod"/>
            </a:pPr>
            <a:r>
              <a:rPr lang="en-US" b="1" dirty="0"/>
              <a:t>Analysts</a:t>
            </a:r>
            <a:br>
              <a:rPr lang="en-US" dirty="0"/>
            </a:br>
            <a:r>
              <a:rPr lang="en-US" dirty="0"/>
              <a:t>"Analysts are provided access to the advanced insights capabilities through the web, also granted by global admins. They focus on deep analytics and advanced scenarios, offering granular insights to support decision-making."</a:t>
            </a:r>
          </a:p>
          <a:p>
            <a:endParaRPr lang="en-US" dirty="0"/>
          </a:p>
        </p:txBody>
      </p:sp>
      <p:sp>
        <p:nvSpPr>
          <p:cNvPr id="4" name="Slide Number Placeholder 3">
            <a:extLst>
              <a:ext uri="{FF2B5EF4-FFF2-40B4-BE49-F238E27FC236}">
                <a16:creationId xmlns:a16="http://schemas.microsoft.com/office/drawing/2014/main" id="{47F171FB-7BE3-5877-53E7-3D764681554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99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FE19B-4BC0-20B4-77E7-EF06D3C3C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2D46E-35DB-580B-5C6C-7BD00F519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760C5-4C20-4A6B-733C-0AF993D9407C}"/>
              </a:ext>
            </a:extLst>
          </p:cNvPr>
          <p:cNvSpPr>
            <a:spLocks noGrp="1"/>
          </p:cNvSpPr>
          <p:nvPr>
            <p:ph type="body" idx="1"/>
          </p:nvPr>
        </p:nvSpPr>
        <p:spPr/>
        <p:txBody>
          <a:bodyPr/>
          <a:lstStyle/>
          <a:p>
            <a:r>
              <a:rPr lang="en-US"/>
              <a:t>You may be wondering how and when each of these roles start experiencing these features. It’s natural to have questions like whether employees will be startled by new features popping up. </a:t>
            </a:r>
          </a:p>
          <a:p>
            <a:r>
              <a:rPr lang="en-US"/>
              <a:t>First of all, there are 2 roles for whom Copilot Dashboards are auto enabled.</a:t>
            </a:r>
          </a:p>
          <a:p>
            <a:r>
              <a:rPr lang="en-US"/>
              <a:t>Very senior leader, with an emphasis on very, and Global Admins.</a:t>
            </a:r>
          </a:p>
          <a:p>
            <a:r>
              <a:rPr lang="en-US"/>
              <a:t>If you are in the top 3 levels of a company and have a significant number of people reporting to you, CPD is auto enabled for you. But a Global Admin can disable auto assignment capability.</a:t>
            </a:r>
          </a:p>
          <a:p>
            <a:endParaRPr lang="en-US"/>
          </a:p>
        </p:txBody>
      </p:sp>
      <p:sp>
        <p:nvSpPr>
          <p:cNvPr id="4" name="Slide Number Placeholder 3">
            <a:extLst>
              <a:ext uri="{FF2B5EF4-FFF2-40B4-BE49-F238E27FC236}">
                <a16:creationId xmlns:a16="http://schemas.microsoft.com/office/drawing/2014/main" id="{C66D47C0-F266-1DAD-D887-9F21566224F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2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 Admin can also enable access to specific users by searching and adding from the list.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228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A26C-642D-8D1B-2BFD-36CE85CF1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EDFC2-0B80-E591-27D1-6D7444417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91C7A-AEB7-8977-B0B6-5916D28AC39A}"/>
              </a:ext>
            </a:extLst>
          </p:cNvPr>
          <p:cNvSpPr>
            <a:spLocks noGrp="1"/>
          </p:cNvSpPr>
          <p:nvPr>
            <p:ph type="body" idx="1"/>
          </p:nvPr>
        </p:nvSpPr>
        <p:spPr/>
        <p:txBody>
          <a:bodyPr/>
          <a:lstStyle/>
          <a:p>
            <a:r>
              <a:rPr lang="en-US" dirty="0"/>
              <a:t>And any existing user can delegate access to another user by going to Settings and using the delegate access option. The user with delegate access will see the same view as the person who granted delegate access</a:t>
            </a:r>
          </a:p>
        </p:txBody>
      </p:sp>
      <p:sp>
        <p:nvSpPr>
          <p:cNvPr id="4" name="Slide Number Placeholder 3">
            <a:extLst>
              <a:ext uri="{FF2B5EF4-FFF2-40B4-BE49-F238E27FC236}">
                <a16:creationId xmlns:a16="http://schemas.microsoft.com/office/drawing/2014/main" id="{5E66B1D8-0835-CFBA-C34F-1746231DF2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719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Analyst is also explicitly provisioned. First the Microsoft 365 Admin assigns you the Analyst role.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Then separately, if you want to delimit the data set, then the Viva Insights admin can create a data partition and then explicitly assign that partition.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would you do this? Suppose you have multiple subsidiaries and you want to have analysts from one sub see data only for that sub.  </a:t>
            </a:r>
          </a:p>
          <a:p>
            <a:endParaRPr lang="en-US"/>
          </a:p>
          <a:p>
            <a:r>
              <a:rPr lang="en-US"/>
              <a:t>This is a separate URI. It’s not on Teams. It comes with a bunch of pre configured PBI reports with charts on key metrics. It also comes with querying capabilities.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couple of additional features that aren’t essential to turn Copilot Analytics on. </a:t>
            </a:r>
          </a:p>
          <a:p>
            <a:r>
              <a:rPr lang="en-US"/>
              <a:t>Personal insights are insights about you as an individual. In order to receive this, the Microsoft 365 Admin needs to turn these on. </a:t>
            </a:r>
          </a:p>
          <a:p>
            <a:r>
              <a:rPr lang="en-US"/>
              <a:t>There are granular controls around what experiences get enabled. This helps you control the roll out and manage communications around it.</a:t>
            </a:r>
          </a:p>
          <a:p>
            <a:r>
              <a:rPr lang="en-US"/>
              <a:t>Note that individuals can opt-out of this feature. More on this later.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Note: As part of BB1 - March Release, the name of the control will be changed from Viva Insights Web Experience to ‘Personal and Organization Insights’. We will decouple the CDB from this control </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31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Manager features are made available only when the Insights Admin explicitly turns the feature ON to specific Managers. </a:t>
            </a:r>
          </a:p>
          <a:p>
            <a:r>
              <a:rPr lang="en-US"/>
              <a:t>Once again, a small number of Managers get access to this. They end up seeing aggregated insights of people in their own team hierarchy. </a:t>
            </a:r>
          </a:p>
          <a:p>
            <a:r>
              <a:rPr lang="en-US"/>
              <a:t>Although any Manager can be a candidate, only those that have 10 or more in their team see Manager insights. </a:t>
            </a:r>
          </a:p>
          <a:p>
            <a:endParaRPr lang="en-US"/>
          </a:p>
          <a:p>
            <a:r>
              <a:rPr lang="en-US"/>
              <a:t>Revisit this in April: </a:t>
            </a:r>
            <a:r>
              <a:rPr lang="en-US" sz="1800">
                <a:effectLst/>
                <a:latin typeface="Segoe UI" panose="020B0502040204020203" pitchFamily="34" charset="0"/>
              </a:rPr>
              <a:t>Accurate statement as of Feb 2025. In future, we are adding scoped access to Copilot which will be granted to the GM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612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BA965-F06A-D7C2-BF37-124242CE2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78887-1BE1-6805-7CA4-26F3C97BC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C74AD-36AA-7B24-A161-6C49EF50FF77}"/>
              </a:ext>
            </a:extLst>
          </p:cNvPr>
          <p:cNvSpPr>
            <a:spLocks noGrp="1"/>
          </p:cNvSpPr>
          <p:nvPr>
            <p:ph type="body" idx="1"/>
          </p:nvPr>
        </p:nvSpPr>
        <p:spPr/>
        <p:txBody>
          <a:bodyPr/>
          <a:lstStyle/>
          <a:p>
            <a:r>
              <a:rPr lang="en-US" dirty="0"/>
              <a:t>Finally, you can control the rollout both in terms of experiences as well as licensed population.</a:t>
            </a:r>
          </a:p>
          <a:p>
            <a:r>
              <a:rPr lang="en-US" dirty="0"/>
              <a:t>You can turn on Copilot Analytics on all Copilot users. Or you can turn it on for everyone except an exclusion list.</a:t>
            </a:r>
          </a:p>
          <a:p>
            <a:endParaRPr lang="en-US" dirty="0"/>
          </a:p>
          <a:p>
            <a:r>
              <a:rPr lang="en-US" dirty="0"/>
              <a:t>In terms of experiences, you can turn on only Copilot Dashboard, only Advanced Insights, or both. </a:t>
            </a:r>
          </a:p>
          <a:p>
            <a:r>
              <a:rPr lang="en-US" dirty="0"/>
              <a:t>Note that Copilot Dashboard is default enabled for some very senior leaders but as a Global Admin, you can disable the auto assignment.</a:t>
            </a:r>
          </a:p>
          <a:p>
            <a:endParaRPr lang="en-US" dirty="0"/>
          </a:p>
        </p:txBody>
      </p:sp>
      <p:sp>
        <p:nvSpPr>
          <p:cNvPr id="4" name="Slide Number Placeholder 3">
            <a:extLst>
              <a:ext uri="{FF2B5EF4-FFF2-40B4-BE49-F238E27FC236}">
                <a16:creationId xmlns:a16="http://schemas.microsoft.com/office/drawing/2014/main" id="{488AC2B5-0371-1D99-82C9-DDD32581A4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04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072DC8-D49D-432C-9D46-A7718B5F5490}"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3/11/2025 3:30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46009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that we are handling sensitive data here, we want to touch upon this shared responsibility model.</a:t>
            </a:r>
          </a:p>
          <a:p>
            <a:r>
              <a:rPr lang="en-US"/>
              <a:t>You are the controller of the data which means you configure and determine the use of data.</a:t>
            </a:r>
          </a:p>
          <a:p>
            <a:r>
              <a:rPr lang="en-US"/>
              <a:t>We are the processor of this data and we provide certain assurances such as security, compliance and privacy. All of these are governed under OST and DPA – your existing documentation.</a:t>
            </a:r>
          </a:p>
          <a:p>
            <a:r>
              <a:rPr lang="en-US"/>
              <a:t>The key point here is that we both have specific responsibilities here.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
          </p:nvPr>
        </p:nvSpPr>
        <p:spPr/>
        <p:txBody>
          <a:bodyPr/>
          <a:lstStyle/>
          <a:p>
            <a:fld id="{82CF976D-8EE9-4CD5-9BC1-DD2574CDBF06}" type="datetime8">
              <a:rPr lang="en-US" smtClean="0"/>
              <a:t>3/11/2025 3:31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944494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i="0" kern="1200">
                <a:solidFill>
                  <a:schemeClr val="tx1"/>
                </a:solidFill>
                <a:latin typeface="+mn-lt"/>
                <a:ea typeface="+mn-ea"/>
                <a:cs typeface="+mn-cs"/>
              </a:rPr>
              <a:t>This is the high level arch.</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i="0" kern="1200">
                <a:solidFill>
                  <a:schemeClr val="tx1"/>
                </a:solidFill>
                <a:latin typeface="+mn-lt"/>
                <a:ea typeface="+mn-ea"/>
                <a:cs typeface="+mn-cs"/>
              </a:rPr>
              <a:t>We start from the bottom here. Our sources of data are Microsoft 365 activities. These are contextualized with org data that you provide us, and if necessary 3P activities.</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i="0" kern="1200">
                <a:solidFill>
                  <a:schemeClr val="tx1"/>
                </a:solidFill>
                <a:latin typeface="+mn-lt"/>
                <a:ea typeface="+mn-ea"/>
                <a:cs typeface="+mn-cs"/>
              </a:rPr>
              <a:t>These are extracted via various ETL pipelines. We also use file ingestion for customer org data.</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i="0" kern="1200">
                <a:solidFill>
                  <a:schemeClr val="tx1"/>
                </a:solidFill>
                <a:latin typeface="+mn-lt"/>
                <a:ea typeface="+mn-ea"/>
                <a:cs typeface="+mn-cs"/>
              </a:rPr>
              <a:t>To process this data we have two kinds of infra – one a personal insights engine and aggregate insights engine. The first one is about you, and the second one is deidentified information about the org.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i="0" kern="1200">
                <a:solidFill>
                  <a:schemeClr val="tx1"/>
                </a:solidFill>
                <a:latin typeface="+mn-lt"/>
                <a:ea typeface="+mn-ea"/>
                <a:cs typeface="+mn-cs"/>
              </a:rPr>
              <a:t>These engines enable the computation of metrics – personal metrics, and org metrics and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i="0" kern="1200">
                <a:solidFill>
                  <a:schemeClr val="tx1"/>
                </a:solidFill>
                <a:latin typeface="+mn-lt"/>
                <a:ea typeface="+mn-ea"/>
                <a:cs typeface="+mn-cs"/>
              </a:rPr>
              <a:t>And finally, these metrics power the various experiences across our properties.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i="0" kern="1200">
                <a:solidFill>
                  <a:schemeClr val="tx1"/>
                </a:solidFill>
                <a:latin typeface="+mn-lt"/>
                <a:ea typeface="+mn-ea"/>
                <a:cs typeface="+mn-cs"/>
              </a:rPr>
              <a:t>Note that in the compute, infra and ETL layer, our security, compliance, and EDP play a critical role while in the experiences layer, we rely on human centered privacy. </a:t>
            </a:r>
            <a:r>
              <a:rPr lang="en-US" b="0" i="0">
                <a:solidFill>
                  <a:srgbClr val="242424"/>
                </a:solidFill>
                <a:effectLst/>
                <a:highlight>
                  <a:srgbClr val="FFFFFF"/>
                </a:highlight>
                <a:latin typeface="Segoe UI" panose="020B0502040204020203" pitchFamily="34" charset="0"/>
              </a:rPr>
              <a:t> It’s the approach of designing privacy mechanisms and systems with the end-user in mind, ensuring that they are easy to use, understand, and enable individuals to effectively protect their sensitive information online.</a:t>
            </a:r>
            <a:endParaRPr lang="en-US" sz="1200" b="0" i="0" kern="1200">
              <a:solidFill>
                <a:schemeClr val="tx1"/>
              </a:solidFill>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b="0" i="1" kern="1200">
              <a:solidFill>
                <a:schemeClr val="tx1"/>
              </a:solidFill>
              <a:latin typeface="+mn-lt"/>
              <a:ea typeface="+mn-ea"/>
              <a:cs typeface="+mn-cs"/>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27306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785EB-4182-D136-546A-2DF417653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3658E-110B-3B5E-885C-AD6F7C6D4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51635-2ABF-1F68-CD3B-B0EBDF96AFF7}"/>
              </a:ext>
            </a:extLst>
          </p:cNvPr>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a:t>Personal: Code runs in the same data center as your mailbox. Locality guarantees are ensured. Data isn’t moved anywhere.</a:t>
            </a:r>
          </a:p>
          <a:p>
            <a:pPr marL="0" marR="0" indent="0" algn="l" defTabSz="932742" rtl="0" eaLnBrk="1" fontAlgn="auto" latinLnBrk="0" hangingPunct="1">
              <a:lnSpc>
                <a:spcPct val="90000"/>
              </a:lnSpc>
              <a:spcBef>
                <a:spcPts val="0"/>
              </a:spcBef>
              <a:spcAft>
                <a:spcPts val="340"/>
              </a:spcAft>
              <a:buClrTx/>
              <a:buSzTx/>
              <a:buFontTx/>
              <a:buNone/>
              <a:tabLst/>
              <a:defRPr/>
            </a:pPr>
            <a:r>
              <a:rPr lang="en-US"/>
              <a:t>Org Insights: azure services that are approved for Microsoft 365 data. Can demonstrate compliance. Makes regional guarantees. Data doesn’t come to US and stays within the region.</a:t>
            </a:r>
          </a:p>
          <a:p>
            <a:pPr marL="0" marR="0" indent="0" algn="l" defTabSz="932742" rtl="0" eaLnBrk="1" fontAlgn="auto" latinLnBrk="0" hangingPunct="1">
              <a:lnSpc>
                <a:spcPct val="90000"/>
              </a:lnSpc>
              <a:spcBef>
                <a:spcPts val="0"/>
              </a:spcBef>
              <a:spcAft>
                <a:spcPts val="340"/>
              </a:spcAft>
              <a:buClrTx/>
              <a:buSzTx/>
              <a:buFontTx/>
              <a:buNone/>
              <a:tabLst/>
              <a:defRPr/>
            </a:pPr>
            <a:endParaRPr lang="en-US"/>
          </a:p>
          <a:p>
            <a:pPr>
              <a:lnSpc>
                <a:spcPct val="90000"/>
              </a:lnSpc>
              <a:spcAft>
                <a:spcPts val="600"/>
              </a:spcAft>
            </a:pPr>
            <a:r>
              <a:rPr lang="en-US" sz="1200" b="1">
                <a:solidFill>
                  <a:srgbClr val="0070C0"/>
                </a:solidFill>
              </a:rPr>
              <a:t>Data Residency</a:t>
            </a:r>
            <a:endParaRPr lang="en-US" sz="120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1200">
                <a:gradFill>
                  <a:gsLst>
                    <a:gs pos="2917">
                      <a:schemeClr val="tx1"/>
                    </a:gs>
                    <a:gs pos="30000">
                      <a:schemeClr val="tx1"/>
                    </a:gs>
                  </a:gsLst>
                  <a:lin ang="5400000" scaled="0"/>
                </a:gradFill>
              </a:rPr>
              <a:t>Personal insights - Processed and stored in the employee’s Exchange Online mailbox. Data residency is based on the employee's mailbox location.</a:t>
            </a:r>
          </a:p>
          <a:p>
            <a:pPr marL="342900" indent="-342900">
              <a:lnSpc>
                <a:spcPct val="90000"/>
              </a:lnSpc>
              <a:spcAft>
                <a:spcPts val="600"/>
              </a:spcAft>
              <a:buFont typeface="Arial" panose="020B0604020202020204" pitchFamily="34" charset="0"/>
              <a:buChar char="•"/>
            </a:pPr>
            <a:r>
              <a:rPr lang="en-US" sz="1200">
                <a:gradFill>
                  <a:gsLst>
                    <a:gs pos="2917">
                      <a:schemeClr val="tx1"/>
                    </a:gs>
                    <a:gs pos="30000">
                      <a:schemeClr val="tx1"/>
                    </a:gs>
                  </a:gsLst>
                  <a:lin ang="5400000" scaled="0"/>
                </a:gradFill>
              </a:rPr>
              <a:t>Manager/Leader/Advanced Insights - The data region for Manager/Leader and Advanced is determined by the Default Geography of the tenant, not individual users.</a:t>
            </a:r>
          </a:p>
          <a:p>
            <a:pPr marL="342900" indent="-342900">
              <a:lnSpc>
                <a:spcPct val="90000"/>
              </a:lnSpc>
              <a:spcAft>
                <a:spcPts val="600"/>
              </a:spcAft>
              <a:buFont typeface="Arial" panose="020B0604020202020204" pitchFamily="34" charset="0"/>
              <a:buChar char="•"/>
            </a:pPr>
            <a:r>
              <a:rPr lang="en-US" sz="1200">
                <a:gradFill>
                  <a:gsLst>
                    <a:gs pos="2917">
                      <a:schemeClr val="tx1"/>
                    </a:gs>
                    <a:gs pos="30000">
                      <a:schemeClr val="tx1"/>
                    </a:gs>
                  </a:gsLst>
                  <a:lin ang="5400000" scaled="0"/>
                </a:gradFill>
              </a:rPr>
              <a:t>Data at Rest (header info and metadata sourced from Exchange Online and Teams, but not message content or attachments) is stored in US, EU, EMEA, APAC based on central tenant location.</a:t>
            </a:r>
          </a:p>
          <a:p>
            <a:pPr marL="342900" indent="-342900">
              <a:lnSpc>
                <a:spcPct val="90000"/>
              </a:lnSpc>
              <a:spcAft>
                <a:spcPts val="600"/>
              </a:spcAft>
              <a:buFont typeface="Arial" panose="020B0604020202020204" pitchFamily="34" charset="0"/>
              <a:buChar char="•"/>
            </a:pPr>
            <a:endParaRPr lang="en-US" sz="12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1200">
                <a:gradFill>
                  <a:gsLst>
                    <a:gs pos="2917">
                      <a:schemeClr val="tx1"/>
                    </a:gs>
                    <a:gs pos="30000">
                      <a:schemeClr val="tx1"/>
                    </a:gs>
                  </a:gsLst>
                  <a:lin ang="5400000" scaled="0"/>
                </a:gradFill>
              </a:rPr>
              <a:t>In case of multi region replication, we default to the primary region. </a:t>
            </a:r>
          </a:p>
          <a:p>
            <a:pPr>
              <a:lnSpc>
                <a:spcPct val="90000"/>
              </a:lnSpc>
              <a:spcAft>
                <a:spcPts val="600"/>
              </a:spcAft>
            </a:pPr>
            <a:endParaRPr lang="en-US" sz="120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endParaRPr lang="en-US" sz="1200">
              <a:gradFill>
                <a:gsLst>
                  <a:gs pos="2917">
                    <a:schemeClr val="tx1"/>
                  </a:gs>
                  <a:gs pos="30000">
                    <a:schemeClr val="tx1"/>
                  </a:gs>
                </a:gsLst>
                <a:lin ang="5400000" scaled="0"/>
              </a:gradFill>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a:p>
          <a:p>
            <a:pPr marL="0" marR="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a:extLst>
              <a:ext uri="{FF2B5EF4-FFF2-40B4-BE49-F238E27FC236}">
                <a16:creationId xmlns:a16="http://schemas.microsoft.com/office/drawing/2014/main" id="{76F783B4-A8DE-B9A4-87F5-3DC7267A5268}"/>
              </a:ext>
            </a:extLst>
          </p:cNvPr>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846E8B2F-7A3A-E0C9-0D1C-1C7B5CD8A2F1}"/>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7A3AB32-F3A9-39BE-7EA5-0B5FC876BBF2}"/>
              </a:ext>
            </a:extLst>
          </p:cNvPr>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E29325D-363F-796F-1A29-0521237AE2B0}"/>
              </a:ext>
            </a:extLst>
          </p:cNvPr>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1190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a:t>Lastly from a compliance POV, we are SOC 2 Type 2 compliant.</a:t>
            </a:r>
          </a:p>
          <a:p>
            <a:pPr marL="0" marR="0" indent="0" algn="l" defTabSz="932742" rtl="0" eaLnBrk="1" fontAlgn="auto" latinLnBrk="0" hangingPunct="1">
              <a:lnSpc>
                <a:spcPct val="90000"/>
              </a:lnSpc>
              <a:spcBef>
                <a:spcPts val="0"/>
              </a:spcBef>
              <a:spcAft>
                <a:spcPts val="340"/>
              </a:spcAft>
              <a:buClrTx/>
              <a:buSzTx/>
              <a:buFontTx/>
              <a:buNone/>
              <a:tabLst/>
              <a:defRPr/>
            </a:pPr>
            <a:r>
              <a:rPr lang="en-US"/>
              <a:t>GDPR compliant. </a:t>
            </a:r>
          </a:p>
          <a:p>
            <a:pPr marL="0" marR="0" indent="0" algn="l" defTabSz="932742" rtl="0" eaLnBrk="1" fontAlgn="auto" latinLnBrk="0" hangingPunct="1">
              <a:lnSpc>
                <a:spcPct val="90000"/>
              </a:lnSpc>
              <a:spcBef>
                <a:spcPts val="0"/>
              </a:spcBef>
              <a:spcAft>
                <a:spcPts val="340"/>
              </a:spcAft>
              <a:buClrTx/>
              <a:buSzTx/>
              <a:buFontTx/>
              <a:buNone/>
              <a:tabLst/>
              <a:defRPr/>
            </a:pPr>
            <a:r>
              <a:rPr lang="en-US"/>
              <a:t>Support customer initiated Data subject request</a:t>
            </a:r>
          </a:p>
          <a:p>
            <a:pPr marL="0" marR="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5391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98221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9347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1412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main principles we apply</a:t>
            </a:r>
          </a:p>
          <a:p>
            <a:pPr marL="171450" indent="-171450">
              <a:buFontTx/>
              <a:buChar char="-"/>
            </a:pPr>
            <a:r>
              <a:rPr lang="en-US"/>
              <a:t>No new information is revealed. Let’s take an example, we might produce an insights that says, you spent 10 hours last week in meetings. Now you could technically go through your calendar and compute this for yourself. So we are just simplifying that process. But we will never show something that says, your friend spent 8 hours in meetings because that breaks our principle. </a:t>
            </a:r>
          </a:p>
          <a:p>
            <a:pPr marL="171450" indent="-171450">
              <a:buFontTx/>
              <a:buChar char="-"/>
            </a:pPr>
            <a:r>
              <a:rPr lang="en-US"/>
              <a:t>Managers and Leaders always see aggregate insights. </a:t>
            </a:r>
          </a:p>
          <a:p>
            <a:pPr marL="171450" indent="-171450">
              <a:buFontTx/>
              <a:buChar char="-"/>
            </a:pPr>
            <a:r>
              <a:rPr lang="en-US"/>
              <a:t>From these aggregate insights, we will prevent derivation of individual insights. </a:t>
            </a:r>
          </a:p>
          <a:p>
            <a:pPr marL="171450" indent="-171450">
              <a:buFontTx/>
              <a:buChar char="-"/>
            </a:pPr>
            <a:endParaRPr lang="en-US"/>
          </a:p>
          <a:p>
            <a:pPr marL="0" indent="0">
              <a:buFontTx/>
              <a:buNone/>
            </a:pPr>
            <a:r>
              <a:rPr lang="en-US"/>
              <a:t>The second principle is we put the customer in control</a:t>
            </a:r>
          </a:p>
          <a:p>
            <a:pPr marL="0" indent="0">
              <a:buFontTx/>
              <a:buNone/>
            </a:pPr>
            <a:r>
              <a:rPr lang="en-US"/>
              <a:t>You get to choose whose data, who gets access, what other 3p info to bring in, whether you want to opt out etc.</a:t>
            </a:r>
          </a:p>
          <a:p>
            <a:pPr marL="0" indent="0">
              <a:buFontTx/>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335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into the data sources now.</a:t>
            </a:r>
          </a:p>
          <a:p>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31</a:t>
            </a:fld>
            <a:endParaRPr lang="en-US"/>
          </a:p>
        </p:txBody>
      </p:sp>
    </p:spTree>
    <p:extLst>
      <p:ext uri="{BB962C8B-B14F-4D97-AF65-F5344CB8AC3E}">
        <p14:creationId xmlns:p14="http://schemas.microsoft.com/office/powerpoint/2010/main" val="1674446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282828"/>
                </a:solidFill>
                <a:latin typeface="Segoe UI"/>
              </a:rPr>
              <a:t>Viva Insights maps organizational data to the collaboration data from O365.</a:t>
            </a:r>
          </a:p>
          <a:p>
            <a:r>
              <a:rPr lang="en-US" sz="1200">
                <a:solidFill>
                  <a:srgbClr val="282828"/>
                </a:solidFill>
                <a:latin typeface="Segoe UI"/>
              </a:rPr>
              <a:t>We have 4 mandatory fields – the data for which the record is applicable, the person id, who is their manager, what’s their org. When you upload, the manager id and person id get deidentified.</a:t>
            </a:r>
          </a:p>
          <a:p>
            <a:r>
              <a:rPr lang="en-US" sz="1200">
                <a:solidFill>
                  <a:srgbClr val="282828"/>
                </a:solidFill>
                <a:latin typeface="Segoe UI"/>
              </a:rPr>
              <a:t>Along with mandatory ones, customers can bring optional attribute. This allows for a richer analysis.</a:t>
            </a:r>
          </a:p>
          <a:p>
            <a:r>
              <a:rPr lang="en-US" sz="1200">
                <a:solidFill>
                  <a:srgbClr val="282828"/>
                </a:solidFill>
                <a:latin typeface="Segoe UI"/>
              </a:rPr>
              <a:t>Here are some examples and why they are important. </a:t>
            </a:r>
          </a:p>
          <a:p>
            <a:r>
              <a:rPr lang="en-US" sz="1200">
                <a:solidFill>
                  <a:srgbClr val="282828"/>
                </a:solidFill>
                <a:latin typeface="Segoe UI"/>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908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Let’s first start with why it is safe to deploy Copilot Analytics</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Privacy was a core design principle. We want customers to get meaningful data without compromising user privacy. We achieve this through deidentification, differential privacy and other capabilities. </a:t>
            </a:r>
          </a:p>
          <a:p>
            <a:pPr marL="0" marR="0">
              <a:lnSpc>
                <a:spcPct val="115000"/>
              </a:lnSpc>
              <a:spcBef>
                <a:spcPts val="0"/>
              </a:spcBef>
              <a:spcAft>
                <a:spcPts val="800"/>
              </a:spcAft>
            </a:pPr>
            <a:r>
              <a:rPr lang="en-US" sz="2800"/>
              <a:t>Our dashboards are built to display only aggregated data, never individual usage. By leveraging differential privacy techniques, we ensure that no single user’s data can be isolated or identified.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r>
              <a:rPr lang="en-US"/>
              <a:t>This is part of the secure and trusted M365 ecosystem. You can confidently use the insights knowing that all data handling aligns with established privacy and security standards</a:t>
            </a:r>
            <a:br>
              <a:rPr lang="en-US"/>
            </a:br>
            <a:r>
              <a:rPr lang="en-US"/>
              <a:t>You have the flexibility to tailor analysis based on your needs. Whether it's excluding specific employees, teams, or even entire geographies, you remain in control of how data is used and interpreted.</a:t>
            </a:r>
          </a:p>
          <a:p>
            <a:r>
              <a:rPr lang="en-US"/>
              <a:t>And we also kept in mind that if you have ambitions to perform deep analytics, then we equip you with further advanced controls like applying analysis boundaries on data and suppressing certain results.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51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both these sources of data (Microsoft 365 and Org Data), you have the ability to apply certain controls</a:t>
            </a:r>
          </a:p>
          <a:p>
            <a:r>
              <a:rPr lang="en-US"/>
              <a:t>First, you can decide whose data you want to process.</a:t>
            </a:r>
          </a:p>
          <a:p>
            <a:r>
              <a:rPr lang="en-US"/>
              <a:t>Microsoft 365 Admins can choose to exclude certain people from license assignment. So their data is never processed</a:t>
            </a:r>
          </a:p>
          <a:p>
            <a:r>
              <a:rPr lang="en-US"/>
              <a:t>End users too can choose to opt out of personal and advanced insights via the opt-out.</a:t>
            </a:r>
          </a:p>
          <a:p>
            <a:endParaRPr lang="en-US"/>
          </a:p>
          <a:p>
            <a:r>
              <a:rPr lang="en-US"/>
              <a:t>Then you have content suppression. You can suppress certain content such as the ones that have ACP or Sensitive </a:t>
            </a:r>
          </a:p>
          <a:p>
            <a:endParaRPr lang="en-US"/>
          </a:p>
          <a:p>
            <a:r>
              <a:rPr lang="en-US"/>
              <a:t>Org attributes</a:t>
            </a:r>
          </a:p>
        </p:txBody>
      </p:sp>
      <p:sp>
        <p:nvSpPr>
          <p:cNvPr id="4" name="Slide Number Placeholder 3"/>
          <p:cNvSpPr>
            <a:spLocks noGrp="1"/>
          </p:cNvSpPr>
          <p:nvPr>
            <p:ph type="sldNum" sz="quarter" idx="5"/>
          </p:nvPr>
        </p:nvSpPr>
        <p:spPr/>
        <p:txBody>
          <a:bodyPr/>
          <a:lstStyle/>
          <a:p>
            <a:fld id="{D58EC849-57FA-451A-80E3-B3F4308E73D8}" type="slidenum">
              <a:rPr lang="en-US" smtClean="0"/>
              <a:t>33</a:t>
            </a:fld>
            <a:endParaRPr lang="en-US"/>
          </a:p>
        </p:txBody>
      </p:sp>
    </p:spTree>
    <p:extLst>
      <p:ext uri="{BB962C8B-B14F-4D97-AF65-F5344CB8AC3E}">
        <p14:creationId xmlns:p14="http://schemas.microsoft.com/office/powerpoint/2010/main" val="979340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2 types of outputs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Aggregated 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Deaggregated</a:t>
            </a:r>
            <a:r>
              <a:rPr lang="en-US"/>
              <a:t> CSV 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query output. As you can see, the unique identifier is de-identified. The metrics that are provided are aggregated and do not expose the metadata in the system.   </a:t>
            </a:r>
          </a:p>
          <a:p>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34</a:t>
            </a:fld>
            <a:endParaRPr lang="en-US"/>
          </a:p>
        </p:txBody>
      </p:sp>
    </p:spTree>
    <p:extLst>
      <p:ext uri="{BB962C8B-B14F-4D97-AF65-F5344CB8AC3E}">
        <p14:creationId xmlns:p14="http://schemas.microsoft.com/office/powerpoint/2010/main" val="4078107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number of system enforced controls and also controls that you can enforce.</a:t>
            </a:r>
          </a:p>
          <a:p>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35</a:t>
            </a:fld>
            <a:endParaRPr lang="en-US"/>
          </a:p>
        </p:txBody>
      </p:sp>
    </p:spTree>
    <p:extLst>
      <p:ext uri="{BB962C8B-B14F-4D97-AF65-F5344CB8AC3E}">
        <p14:creationId xmlns:p14="http://schemas.microsoft.com/office/powerpoint/2010/main" val="346722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query output. As you can see, the unique identifier is de-identified. The metrics that are provided are aggregated and do not expose the metadata in the system.   </a:t>
            </a:r>
          </a:p>
          <a:p>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36</a:t>
            </a:fld>
            <a:endParaRPr lang="en-US"/>
          </a:p>
        </p:txBody>
      </p:sp>
    </p:spTree>
    <p:extLst>
      <p:ext uri="{BB962C8B-B14F-4D97-AF65-F5344CB8AC3E}">
        <p14:creationId xmlns:p14="http://schemas.microsoft.com/office/powerpoint/2010/main" val="4193651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37</a:t>
            </a:fld>
            <a:endParaRPr lang="en-US"/>
          </a:p>
        </p:txBody>
      </p:sp>
    </p:spTree>
    <p:extLst>
      <p:ext uri="{BB962C8B-B14F-4D97-AF65-F5344CB8AC3E}">
        <p14:creationId xmlns:p14="http://schemas.microsoft.com/office/powerpoint/2010/main" val="1210667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Nuanced concept. Companies have different preferences and posture when it comes to opt out. Two steps here: the Viva Insights Admin determines whether individuals get to limit data from appearing in Advanced Insights.</a:t>
            </a:r>
            <a:br>
              <a:rPr lang="en-US"/>
            </a:br>
            <a:r>
              <a:rPr lang="en-US"/>
              <a:t>Individuals can then subsequently choose to retain or disable personal insights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714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39</a:t>
            </a:fld>
            <a:endParaRPr lang="en-US"/>
          </a:p>
        </p:txBody>
      </p:sp>
    </p:spTree>
    <p:extLst>
      <p:ext uri="{BB962C8B-B14F-4D97-AF65-F5344CB8AC3E}">
        <p14:creationId xmlns:p14="http://schemas.microsoft.com/office/powerpoint/2010/main" val="2113964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60A22-214B-4514-956B-1396857167BE}" type="slidenum">
              <a:rPr lang="en-US" smtClean="0"/>
              <a:t>41</a:t>
            </a:fld>
            <a:endParaRPr lang="en-US"/>
          </a:p>
        </p:txBody>
      </p:sp>
    </p:spTree>
    <p:extLst>
      <p:ext uri="{BB962C8B-B14F-4D97-AF65-F5344CB8AC3E}">
        <p14:creationId xmlns:p14="http://schemas.microsoft.com/office/powerpoint/2010/main" val="3234365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42</a:t>
            </a:fld>
            <a:endParaRPr lang="en-US"/>
          </a:p>
        </p:txBody>
      </p:sp>
    </p:spTree>
    <p:extLst>
      <p:ext uri="{BB962C8B-B14F-4D97-AF65-F5344CB8AC3E}">
        <p14:creationId xmlns:p14="http://schemas.microsoft.com/office/powerpoint/2010/main" val="2854869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t>Data use impact</a:t>
            </a:r>
            <a:b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br>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t>Transparency</a:t>
            </a:r>
            <a:b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br>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t>Stakeholders, </a:t>
            </a:r>
            <a:b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br>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t>Benefits and risks </a:t>
            </a:r>
            <a:b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br>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t>Mitigation</a:t>
            </a:r>
            <a:endParaRPr lang="en-US"/>
          </a:p>
        </p:txBody>
      </p:sp>
      <p:sp>
        <p:nvSpPr>
          <p:cNvPr id="4" name="Slide Number Placeholder 3"/>
          <p:cNvSpPr>
            <a:spLocks noGrp="1"/>
          </p:cNvSpPr>
          <p:nvPr>
            <p:ph type="sldNum" sz="quarter" idx="5"/>
          </p:nvPr>
        </p:nvSpPr>
        <p:spPr/>
        <p:txBody>
          <a:bodyPr/>
          <a:lstStyle/>
          <a:p>
            <a:fld id="{907A5F44-E64C-40BC-B462-8A6D0CA76483}" type="slidenum">
              <a:rPr lang="en-US" smtClean="0"/>
              <a:t>43</a:t>
            </a:fld>
            <a:endParaRPr lang="en-US"/>
          </a:p>
        </p:txBody>
      </p:sp>
    </p:spTree>
    <p:extLst>
      <p:ext uri="{BB962C8B-B14F-4D97-AF65-F5344CB8AC3E}">
        <p14:creationId xmlns:p14="http://schemas.microsoft.com/office/powerpoint/2010/main" val="1174137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3FD8D-3B67-F30D-170E-5CA61F677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8B954-0A03-95A9-38CE-ABE3EF382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CCA02-78E3-5A6A-9608-930996055FE8}"/>
              </a:ext>
            </a:extLst>
          </p:cNvPr>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first step in this journey involves getting the necessary approvals to roll out Copilot. Here are some of the roles you will likely work with. </a:t>
            </a:r>
          </a:p>
          <a:p>
            <a:pPr marL="342900" marR="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Business sponsor – typically CIO or Department Head who wants to understand Copilot Analytics adoption and impact</a:t>
            </a:r>
          </a:p>
          <a:p>
            <a:pPr marL="342900" marR="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HR / HRIT – To gain full benefits you will need periodic support in the form of uploading HR data. This is typically housed in HR given data sensitivity</a:t>
            </a:r>
          </a:p>
          <a:p>
            <a:pPr marL="342900" marR="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Info sec – As you are rolling this out for the first time, some security teams might have questions around compliance and audit, storage and retention. </a:t>
            </a:r>
          </a:p>
          <a:p>
            <a:pPr marL="342900" marR="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Privacy office – This group will determine the disclosures necessary, how the data that we are using aligns with existing company policies, what tweaks might be necessary etc.</a:t>
            </a:r>
          </a:p>
          <a:p>
            <a:pPr marL="342900" marR="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Employment Law – This group might be in the same division as DPO. They take into account things like what has the employee signed as part of their agreement etc.</a:t>
            </a:r>
          </a:p>
          <a:p>
            <a:pPr marL="342900" marR="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Works council – transparency and use of employee data</a:t>
            </a:r>
          </a:p>
          <a:p>
            <a:pPr marL="342900" marR="0" lvl="0" indent="-342900">
              <a:lnSpc>
                <a:spcPct val="115000"/>
              </a:lnSpc>
              <a:spcBef>
                <a:spcPts val="0"/>
              </a:spcBef>
              <a:spcAft>
                <a:spcPts val="800"/>
              </a:spcAft>
              <a:buFont typeface="Symbol" panose="05050102010706020507" pitchFamily="18" charset="2"/>
              <a:buChar cha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97936F96-F095-8898-1D0A-FE453C90942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37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5BF00-2796-837C-4149-731B2E443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05A03-F5EA-D721-2B2D-48333D2FD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2E8AB-85C5-8461-5449-CA8C04A3B1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404C5CA-0D7C-2FF6-2117-02F0AE348721}"/>
              </a:ext>
            </a:extLst>
          </p:cNvPr>
          <p:cNvSpPr>
            <a:spLocks noGrp="1"/>
          </p:cNvSpPr>
          <p:nvPr>
            <p:ph type="sldNum" sz="quarter" idx="5"/>
          </p:nvPr>
        </p:nvSpPr>
        <p:spPr/>
        <p:txBody>
          <a:bodyPr/>
          <a:lstStyle/>
          <a:p>
            <a:fld id="{D58EC849-57FA-451A-80E3-B3F4308E73D8}" type="slidenum">
              <a:rPr lang="en-US" smtClean="0"/>
              <a:t>44</a:t>
            </a:fld>
            <a:endParaRPr lang="en-US"/>
          </a:p>
        </p:txBody>
      </p:sp>
    </p:spTree>
    <p:extLst>
      <p:ext uri="{BB962C8B-B14F-4D97-AF65-F5344CB8AC3E}">
        <p14:creationId xmlns:p14="http://schemas.microsoft.com/office/powerpoint/2010/main" val="1142533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45</a:t>
            </a:fld>
            <a:endParaRPr lang="en-US"/>
          </a:p>
        </p:txBody>
      </p:sp>
    </p:spTree>
    <p:extLst>
      <p:ext uri="{BB962C8B-B14F-4D97-AF65-F5344CB8AC3E}">
        <p14:creationId xmlns:p14="http://schemas.microsoft.com/office/powerpoint/2010/main" val="3142652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46</a:t>
            </a:fld>
            <a:endParaRPr lang="en-US"/>
          </a:p>
        </p:txBody>
      </p:sp>
    </p:spTree>
    <p:extLst>
      <p:ext uri="{BB962C8B-B14F-4D97-AF65-F5344CB8AC3E}">
        <p14:creationId xmlns:p14="http://schemas.microsoft.com/office/powerpoint/2010/main" val="3533579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47</a:t>
            </a:fld>
            <a:endParaRPr lang="en-US"/>
          </a:p>
        </p:txBody>
      </p:sp>
    </p:spTree>
    <p:extLst>
      <p:ext uri="{BB962C8B-B14F-4D97-AF65-F5344CB8AC3E}">
        <p14:creationId xmlns:p14="http://schemas.microsoft.com/office/powerpoint/2010/main" val="1935919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58EC849-57FA-451A-80E3-B3F4308E73D8}" type="slidenum">
              <a:rPr lang="en-US" smtClean="0"/>
              <a:t>48</a:t>
            </a:fld>
            <a:endParaRPr lang="en-US"/>
          </a:p>
        </p:txBody>
      </p:sp>
    </p:spTree>
    <p:extLst>
      <p:ext uri="{BB962C8B-B14F-4D97-AF65-F5344CB8AC3E}">
        <p14:creationId xmlns:p14="http://schemas.microsoft.com/office/powerpoint/2010/main" val="1306452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7A5F44-E64C-40BC-B462-8A6D0CA76483}" type="slidenum">
              <a:rPr lang="en-US" smtClean="0"/>
              <a:t>49</a:t>
            </a:fld>
            <a:endParaRPr lang="en-US"/>
          </a:p>
        </p:txBody>
      </p:sp>
    </p:spTree>
    <p:extLst>
      <p:ext uri="{BB962C8B-B14F-4D97-AF65-F5344CB8AC3E}">
        <p14:creationId xmlns:p14="http://schemas.microsoft.com/office/powerpoint/2010/main" val="160809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FB917-F938-98E8-8218-5C6FB4ABD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A74AA-41B2-F576-57C7-7EA6F9B65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B4462-B804-E921-EB69-4B6A857E4F92}"/>
              </a:ext>
            </a:extLst>
          </p:cNvPr>
          <p:cNvSpPr>
            <a:spLocks noGrp="1"/>
          </p:cNvSpPr>
          <p:nvPr>
            <p:ph type="body" idx="1"/>
          </p:nvPr>
        </p:nvSpPr>
        <p:spPr/>
        <p:txBody>
          <a:bodyPr/>
          <a:lstStyle/>
          <a:p>
            <a:r>
              <a:rPr lang="en-US"/>
              <a:t>Given the different needs of these groups, engagement with the groups come at different times. So the different stages are </a:t>
            </a:r>
          </a:p>
          <a:p>
            <a:pPr marL="228600" indent="-228600">
              <a:buAutoNum type="arabicPeriod"/>
            </a:pPr>
            <a:r>
              <a:rPr lang="en-US"/>
              <a:t>You want to have alignment on Biz case/sponsorship with questions like who is using Copilot, how are they using it, what’s changing with Copilot usage, you need partnership with Business and potentially with HRIT</a:t>
            </a:r>
          </a:p>
          <a:p>
            <a:pPr marL="228600" indent="-228600">
              <a:buAutoNum type="arabicPeriod"/>
            </a:pPr>
            <a:r>
              <a:rPr lang="en-US"/>
              <a:t>For architecture and compliance related matters, where there are questions around GDPR, SOC2 compliance, where is the data stored etc. you will work with HSEC</a:t>
            </a:r>
          </a:p>
          <a:p>
            <a:pPr marL="228600" indent="-228600">
              <a:buAutoNum type="arabicPeriod"/>
            </a:pPr>
            <a:r>
              <a:rPr lang="en-US"/>
              <a:t>For Data Use and Privacy, and Confidentiality – where you are answering what data is used, what will it be used for, who has access – it will be the DPO</a:t>
            </a:r>
          </a:p>
          <a:p>
            <a:pPr marL="228600" indent="-228600">
              <a:buAutoNum type="arabicPeriod"/>
            </a:pPr>
            <a:r>
              <a:rPr lang="en-US"/>
              <a:t>Works council – rolling out in EU, risks etc. WC</a:t>
            </a:r>
          </a:p>
          <a:p>
            <a:pPr marL="228600" indent="-228600">
              <a:buAutoNum type="arabicPeriod"/>
            </a:pPr>
            <a:endParaRPr lang="en-US"/>
          </a:p>
          <a:p>
            <a:pPr marL="228600" indent="-228600">
              <a:buAutoNum type="arabicPeriod"/>
            </a:pPr>
            <a:r>
              <a:rPr lang="en-US"/>
              <a:t>Regardless of who you engage with, it is helpful to articulate what is the product, what are the different surfaces, what value does it add.</a:t>
            </a:r>
          </a:p>
        </p:txBody>
      </p:sp>
      <p:sp>
        <p:nvSpPr>
          <p:cNvPr id="4" name="Slide Number Placeholder 3">
            <a:extLst>
              <a:ext uri="{FF2B5EF4-FFF2-40B4-BE49-F238E27FC236}">
                <a16:creationId xmlns:a16="http://schemas.microsoft.com/office/drawing/2014/main" id="{8500ABC9-B49B-F57F-B4F1-7831E3E6485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17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rest of the deck goes into material that will fit into the categories we laid out earlier. We will cover the key elements, and controls that are available either in the form of system enforcements or with the administrator.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439D-EE24-4E96-A68D-7FE8E2992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41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91F15-1F49-9125-5465-D7C6EE192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FAE17-E59C-0BD2-0F84-27EC9CC5C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5E547-CB72-2ED9-963A-897FEE77B0A3}"/>
              </a:ext>
            </a:extLst>
          </p:cNvPr>
          <p:cNvSpPr>
            <a:spLocks noGrp="1"/>
          </p:cNvSpPr>
          <p:nvPr>
            <p:ph type="body" idx="1"/>
          </p:nvPr>
        </p:nvSpPr>
        <p:spPr/>
        <p:txBody>
          <a:bodyPr/>
          <a:lstStyle/>
          <a:p>
            <a:pPr marL="0" algn="l" defTabSz="914400" rtl="0" eaLnBrk="1" latinLnBrk="0" hangingPunct="1">
              <a:defRPr/>
            </a:pPr>
            <a:r>
              <a:rPr lang="en-US" sz="900" kern="1200">
                <a:solidFill>
                  <a:schemeClr val="tx1"/>
                </a:solidFill>
                <a:latin typeface="Segoe UI" panose="020B0502040204020203" pitchFamily="34" charset="0"/>
                <a:ea typeface="+mn-ea"/>
                <a:cs typeface="Segoe UI" panose="020B0502040204020203" pitchFamily="34" charset="0"/>
              </a:rPr>
              <a:t>If you think of a typical day, you are discovering new things, you are meeting people, you are creating content, you are learning and understanding, and you are sharing information.</a:t>
            </a:r>
          </a:p>
          <a:p>
            <a:pPr marL="0" algn="l" defTabSz="914400" rtl="0" eaLnBrk="1" latinLnBrk="0" hangingPunct="1">
              <a:defRPr/>
            </a:pPr>
            <a:r>
              <a:rPr lang="en-US" sz="900" kern="1200">
                <a:solidFill>
                  <a:schemeClr val="tx1"/>
                </a:solidFill>
                <a:latin typeface="Segoe UI" panose="020B0502040204020203" pitchFamily="34" charset="0"/>
                <a:ea typeface="+mn-ea"/>
                <a:cs typeface="Segoe UI" panose="020B0502040204020203" pitchFamily="34" charset="0"/>
              </a:rPr>
              <a:t>Copilot is infused into every one of these actions. </a:t>
            </a:r>
          </a:p>
          <a:p>
            <a:pPr marL="0" algn="l" defTabSz="914400" rtl="0" eaLnBrk="1" latinLnBrk="0" hangingPunct="1">
              <a:defRPr/>
            </a:pPr>
            <a:endParaRPr lang="en-US" sz="900" kern="1200">
              <a:solidFill>
                <a:schemeClr val="tx1"/>
              </a:solidFill>
              <a:latin typeface="Segoe UI" panose="020B0502040204020203" pitchFamily="34" charset="0"/>
              <a:ea typeface="+mn-ea"/>
              <a:cs typeface="Segoe UI" panose="020B0502040204020203" pitchFamily="34" charset="0"/>
            </a:endParaRPr>
          </a:p>
          <a:p>
            <a:pPr marL="0" algn="l" defTabSz="914400" rtl="0" eaLnBrk="1" latinLnBrk="0" hangingPunct="1">
              <a:defRPr/>
            </a:pPr>
            <a:r>
              <a:rPr lang="en-US" sz="900" kern="1200">
                <a:solidFill>
                  <a:schemeClr val="tx1"/>
                </a:solidFill>
                <a:latin typeface="Segoe UI" panose="020B0502040204020203" pitchFamily="34" charset="0"/>
                <a:ea typeface="+mn-ea"/>
                <a:cs typeface="Segoe UI" panose="020B0502040204020203" pitchFamily="34" charset="0"/>
              </a:rPr>
              <a:t>Copilot is a thought partner, it is an assistant that helps you keep track of action items and brings you up to speed; it is how we create and consume information. All these activities leave a digital footprint. </a:t>
            </a:r>
          </a:p>
        </p:txBody>
      </p:sp>
      <p:sp>
        <p:nvSpPr>
          <p:cNvPr id="4" name="Header Placeholder 3">
            <a:extLst>
              <a:ext uri="{FF2B5EF4-FFF2-40B4-BE49-F238E27FC236}">
                <a16:creationId xmlns:a16="http://schemas.microsoft.com/office/drawing/2014/main" id="{4AD2F075-0D77-9021-386D-E8190873761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B3EB5F1-9F9F-EF2B-4886-5DB9EB2390A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8EBB4ED-9A6B-225E-8154-8FDA5AAEBCC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C94D852-7612-6C4F-BDA6-7BC0EB75E09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7497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defRPr/>
            </a:pPr>
            <a:r>
              <a:rPr lang="en-US" sz="900" kern="1200">
                <a:solidFill>
                  <a:schemeClr val="tx1"/>
                </a:solidFill>
                <a:latin typeface="+mn-lt"/>
                <a:ea typeface="+mn-ea"/>
                <a:cs typeface="+mn-cs"/>
              </a:rPr>
              <a:t>By analyzing the event activity and aggregating it over time, organizations can understand how work itself is changing. </a:t>
            </a:r>
          </a:p>
          <a:p>
            <a:pPr marL="0" algn="l" defTabSz="914400" rtl="0" eaLnBrk="1" latinLnBrk="0" hangingPunct="1">
              <a:defRPr/>
            </a:pPr>
            <a:r>
              <a:rPr lang="en-US" sz="900" kern="1200">
                <a:solidFill>
                  <a:schemeClr val="tx1"/>
                </a:solidFill>
                <a:latin typeface="+mn-lt"/>
                <a:ea typeface="+mn-ea"/>
                <a:cs typeface="+mn-cs"/>
              </a:rPr>
              <a:t>We can then further unpack it by various surfaces and even actions. Ultimately, it will help you think about the impact Copilot is having on your organization. </a:t>
            </a:r>
          </a:p>
          <a:p>
            <a:pPr marL="0" algn="l" defTabSz="914400" rtl="0" eaLnBrk="1" latinLnBrk="0" hangingPunct="1">
              <a:defRPr/>
            </a:pPr>
            <a:endParaRPr lang="en-US" sz="900" kern="1200">
              <a:solidFill>
                <a:schemeClr val="tx1"/>
              </a:solidFill>
              <a:latin typeface="+mn-lt"/>
              <a:ea typeface="+mn-ea"/>
              <a:cs typeface="+mn-cs"/>
            </a:endParaRPr>
          </a:p>
          <a:p>
            <a:pPr marL="0" algn="l" defTabSz="914400" rtl="0" eaLnBrk="1" latinLnBrk="0" hangingPunct="1">
              <a:defRPr/>
            </a:pPr>
            <a:endParaRPr lang="en-US" sz="900" kern="1200">
              <a:solidFill>
                <a:schemeClr val="tx1"/>
              </a:solidFill>
              <a:latin typeface="+mn-lt"/>
              <a:ea typeface="+mn-ea"/>
              <a:cs typeface="+mn-cs"/>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3/11/2025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2559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400" rtl="0" eaLnBrk="1" latinLnBrk="0" hangingPunct="1">
              <a:buFont typeface="Arial" panose="020B0604020202020204" pitchFamily="34" charset="0"/>
              <a:buNone/>
              <a:defRPr/>
            </a:pPr>
            <a:r>
              <a:rPr lang="en-US" sz="1200" kern="1200">
                <a:solidFill>
                  <a:schemeClr val="tx1"/>
                </a:solidFill>
                <a:latin typeface="+mn-lt"/>
                <a:ea typeface="+mn-ea"/>
                <a:cs typeface="+mn-cs"/>
              </a:rPr>
              <a:t>In order to produce these insights, we use</a:t>
            </a:r>
          </a:p>
          <a:p>
            <a:pPr marL="171450" indent="-171450" algn="l" defTabSz="914400" rtl="0" eaLnBrk="1" latinLnBrk="0" hangingPunct="1">
              <a:buFont typeface="Arial" panose="020B0604020202020204" pitchFamily="34" charset="0"/>
              <a:buChar char="•"/>
              <a:defRPr/>
            </a:pPr>
            <a:r>
              <a:rPr lang="en-US" sz="1200" kern="1200">
                <a:solidFill>
                  <a:schemeClr val="tx1"/>
                </a:solidFill>
                <a:latin typeface="+mn-lt"/>
                <a:ea typeface="+mn-ea"/>
                <a:cs typeface="+mn-cs"/>
              </a:rPr>
              <a:t>Microsoft 365 contains the largest graph of human activity and interactions at work ever created.  When people use collaboration tools, like chat, email and calendar, they leave behind digital footprints that are captured in the Microsoft Graph. The beautiful thing is this data is produced as a natural by-product of the work people do every day.  It doesn’t require people to do anything extra or differently.  </a:t>
            </a:r>
          </a:p>
          <a:p>
            <a:pPr marL="171450" indent="-171450" algn="l" defTabSz="914400" rtl="0" eaLnBrk="1" latinLnBrk="0" hangingPunct="1">
              <a:buFont typeface="Arial" panose="020B0604020202020204" pitchFamily="34" charset="0"/>
              <a:buChar char="•"/>
              <a:defRPr/>
            </a:pPr>
            <a:r>
              <a:rPr lang="en-US" sz="1200" kern="1200">
                <a:solidFill>
                  <a:schemeClr val="tx1"/>
                </a:solidFill>
                <a:latin typeface="+mn-lt"/>
                <a:ea typeface="+mn-ea"/>
                <a:cs typeface="+mn-cs"/>
              </a:rPr>
              <a:t>In addition to M365 graph, we also have Copilot event activity. Think of all the actions you take when you invoke Copilot across M365 surfaces.</a:t>
            </a:r>
          </a:p>
          <a:p>
            <a:pPr marL="171450" indent="-17145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Combining this information with organizational context and other relevant data, such as role, function, employee engagement scores, outcome data, organizations can understand how Copilot is influencing work.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90761-25A5-4E0F-A37F-C969119906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35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9.svg"/><Relationship Id="rId4" Type="http://schemas.openxmlformats.org/officeDocument/2006/relationships/image" Target="../media/image5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xml"/><Relationship Id="rId4" Type="http://schemas.openxmlformats.org/officeDocument/2006/relationships/image" Target="../media/image6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95701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5789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quare Photo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quare Photo Graphic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2"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quare Photo Graphic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2">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ig Number 2">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ig Number 3">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1237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6387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2">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01807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946915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Blank_with Head_Blue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bg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2063880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768695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2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p:nvPr>
        </p:nvSpPr>
        <p:spPr>
          <a:xfrm>
            <a:off x="582613" y="2351910"/>
            <a:ext cx="3182112" cy="1495794"/>
          </a:xfrm>
          <a:prstGeom prst="rect">
            <a:avLst/>
          </a:prstGeom>
        </p:spPr>
        <p:txBody>
          <a:bodyPr vert="horz" lIns="0" tIns="0" rIns="0" bIns="0" rtlCol="0" anchor="ctr">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Segoe Sans Display" pitchFamily="2" charset="0"/>
              </a:defRPr>
            </a:lvl1pPr>
          </a:lstStyle>
          <a:p>
            <a:r>
              <a:rPr lang="en-US"/>
              <a:t>Click to edit Master title style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4522" y="2351910"/>
            <a:ext cx="7254865" cy="38290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Sans Display" pitchFamily="2" charset="0"/>
                <a:ea typeface="+mn-ea"/>
                <a:cs typeface="Segoe Sans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Sans Display" pitchFamily="2" charset="0"/>
                <a:ea typeface="+mn-ea"/>
                <a:cs typeface="Segoe Sans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Sans Display" pitchFamily="2" charset="0"/>
                <a:ea typeface="+mn-ea"/>
                <a:cs typeface="Segoe Sans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Sans Display" pitchFamily="2" charset="0"/>
                <a:ea typeface="+mn-ea"/>
                <a:cs typeface="Segoe Sans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551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67202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3/11/2025</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2244177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Dev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989BCDCE-3F52-FA2D-2E72-5E7ACBED8258}"/>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rot="16200000">
            <a:off x="2306320" y="-2306320"/>
            <a:ext cx="6858000" cy="11470640"/>
          </a:xfrm>
          <a:prstGeom prst="roundRect">
            <a:avLst>
              <a:gd name="adj" fmla="val 0"/>
            </a:avLst>
          </a:prstGeom>
        </p:spPr>
      </p:pic>
    </p:spTree>
    <p:extLst>
      <p:ext uri="{BB962C8B-B14F-4D97-AF65-F5344CB8AC3E}">
        <p14:creationId xmlns:p14="http://schemas.microsoft.com/office/powerpoint/2010/main" val="7841211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6_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43927" y="1686878"/>
            <a:ext cx="4467911" cy="1846659"/>
          </a:xfrm>
        </p:spPr>
        <p:txBody>
          <a:bodyPr wrap="square" anchor="b" anchorCtr="0">
            <a:spAutoFit/>
          </a:bodyPr>
          <a:lstStyle>
            <a:lvl1pPr>
              <a:defRPr sz="4000" b="1" i="0" baseline="0">
                <a:solidFill>
                  <a:srgbClr val="29446F"/>
                </a:solidFill>
                <a:latin typeface="Segoe Sans Display Semibold" pitchFamily="2" charset="0"/>
                <a:cs typeface="Segoe Sans Display Semibold" pitchFamily="2" charset="0"/>
              </a:defRPr>
            </a:lvl1pPr>
          </a:lstStyle>
          <a:p>
            <a:r>
              <a:rPr lang="en-US"/>
              <a:t>Simple quick headline for a quick message goes here.</a:t>
            </a:r>
          </a:p>
        </p:txBody>
      </p:sp>
      <p:sp>
        <p:nvSpPr>
          <p:cNvPr id="5" name="Text Placeholder 4"/>
          <p:cNvSpPr>
            <a:spLocks noGrp="1"/>
          </p:cNvSpPr>
          <p:nvPr>
            <p:ph type="body" sz="quarter" idx="12" hasCustomPrompt="1"/>
          </p:nvPr>
        </p:nvSpPr>
        <p:spPr>
          <a:xfrm>
            <a:off x="565417" y="3962400"/>
            <a:ext cx="3488424" cy="492443"/>
          </a:xfrm>
          <a:noFill/>
        </p:spPr>
        <p:txBody>
          <a:bodyPr wrap="square" lIns="0" tIns="0" rIns="0" bIns="0">
            <a:spAutoFit/>
          </a:bodyPr>
          <a:lstStyle>
            <a:lvl1pPr marL="0" indent="0">
              <a:spcBef>
                <a:spcPts val="0"/>
              </a:spcBef>
              <a:buNone/>
              <a:defRPr sz="1600" b="0" i="0" spc="0" baseline="0">
                <a:solidFill>
                  <a:srgbClr val="29446F"/>
                </a:solidFill>
                <a:latin typeface="Segoe Sans Text" pitchFamily="2" charset="0"/>
                <a:cs typeface="Segoe Sans Text" pitchFamily="2" charset="0"/>
              </a:defRPr>
            </a:lvl1pPr>
          </a:lstStyle>
          <a:p>
            <a:pPr lvl="0"/>
            <a:r>
              <a:rPr lang="en-US"/>
              <a:t>More space for subtext or contextual information too!</a:t>
            </a:r>
          </a:p>
        </p:txBody>
      </p:sp>
    </p:spTree>
    <p:extLst>
      <p:ext uri="{BB962C8B-B14F-4D97-AF65-F5344CB8AC3E}">
        <p14:creationId xmlns:p14="http://schemas.microsoft.com/office/powerpoint/2010/main" val="1591864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0" nodeType="withEffect">
                                  <p:stCondLst>
                                    <p:cond delay="0"/>
                                  </p:stCondLst>
                                  <p:childTnLst>
                                    <p:animMotion origin="layout" path="M -4.58333E-6 4.44444E-6 L -4.58333E-6 0.03125 " pathEditMode="relative" rAng="0" ptsTypes="AA">
                                      <p:cBhvr>
                                        <p:cTn id="9" dur="500" spd="-100000" fill="hold"/>
                                        <p:tgtEl>
                                          <p:spTgt spid="2"/>
                                        </p:tgtEl>
                                        <p:attrNameLst>
                                          <p:attrName>ppt_x</p:attrName>
                                          <p:attrName>ppt_y</p:attrName>
                                        </p:attrNameLst>
                                      </p:cBhvr>
                                      <p:rCtr x="0" y="1551"/>
                                    </p:animMotion>
                                  </p:childTnLst>
                                </p:cTn>
                              </p:par>
                              <p:par>
                                <p:cTn id="10" presetID="10" presetClass="entr" presetSubtype="0"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42" presetClass="path" presetSubtype="0" accel="50000" decel="50000" fill="hold" grpId="1" nodeType="withEffect">
                                  <p:stCondLst>
                                    <p:cond delay="300"/>
                                  </p:stCondLst>
                                  <p:childTnLst>
                                    <p:animMotion origin="layout" path="M -3.95833E-6 -4.44444E-6 L -3.95833E-6 0.02408 " pathEditMode="relative" rAng="0" ptsTypes="AA">
                                      <p:cBhvr>
                                        <p:cTn id="14" dur="500" spd="-100000" fill="hold"/>
                                        <p:tgtEl>
                                          <p:spTgt spid="5">
                                            <p:txEl>
                                              <p:pRg st="0" end="0"/>
                                            </p:txEl>
                                          </p:spTgt>
                                        </p:tgtEl>
                                        <p:attrNameLst>
                                          <p:attrName>ppt_x</p:attrName>
                                          <p:attrName>ppt_y</p:attrName>
                                        </p:attrNameLst>
                                      </p:cBhvr>
                                      <p:rCtr x="0"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uild="p">
        <p:tmplLst>
          <p:tmpl lvl="1">
            <p:tnLst>
              <p:par>
                <p:cTn presetID="10" presetClass="entr" presetSubtype="0"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build="p">
        <p:tmplLst>
          <p:tmpl lvl="1">
            <p:tnLst>
              <p:par>
                <p:cTn presetID="42" presetClass="path" presetSubtype="0" accel="50000" decel="50000" fill="hold" nodeType="withEffect">
                  <p:stCondLst>
                    <p:cond delay="300"/>
                  </p:stCondLst>
                  <p:childTnLst>
                    <p:animMotion origin="layout" path="M -3.95833E-6 -4.44444E-6 L -3.95833E-6 0.02408 " pathEditMode="relative" rAng="0" ptsTypes="AA">
                      <p:cBhvr>
                        <p:cTn dur="500" spd="-100000" fill="hold"/>
                        <p:tgtEl>
                          <p:spTgt spid="5"/>
                        </p:tgtEl>
                        <p:attrNameLst>
                          <p:attrName>ppt_x</p:attrName>
                          <p:attrName>ppt_y</p:attrName>
                        </p:attrNameLst>
                      </p:cBhvr>
                      <p:rCtr x="0" y="1204"/>
                    </p:animMotion>
                  </p:childTnLst>
                </p:cTn>
              </p:par>
            </p:tnLst>
          </p:tmpl>
        </p:tmplLst>
      </p:bldP>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308E-D2A9-E3D4-3C56-A6352597D9EB}"/>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89417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Blank 4">
    <p:spTree>
      <p:nvGrpSpPr>
        <p:cNvPr id="1" name=""/>
        <p:cNvGrpSpPr/>
        <p:nvPr/>
      </p:nvGrpSpPr>
      <p:grpSpPr>
        <a:xfrm>
          <a:off x="0" y="0"/>
          <a:ext cx="0" cy="0"/>
          <a:chOff x="0" y="0"/>
          <a:chExt cx="0" cy="0"/>
        </a:xfrm>
      </p:grpSpPr>
      <p:pic>
        <p:nvPicPr>
          <p:cNvPr id="3" name="Picture 2" descr="A blurry picture of a person&#10;&#10;Description automatically generated">
            <a:extLst>
              <a:ext uri="{FF2B5EF4-FFF2-40B4-BE49-F238E27FC236}">
                <a16:creationId xmlns:a16="http://schemas.microsoft.com/office/drawing/2014/main" id="{4C909C45-F950-6FC5-CF5A-0DF9EAF6EF3A}"/>
              </a:ext>
            </a:extLst>
          </p:cNvPr>
          <p:cNvPicPr>
            <a:picLocks noChangeAspect="1"/>
          </p:cNvPicPr>
          <p:nvPr userDrawn="1"/>
        </p:nvPicPr>
        <p:blipFill>
          <a:blip r:embed="rId2">
            <a:alphaModFix amt="75000"/>
          </a:blip>
          <a:srcRect l="11226" t="28190" r="11226" b="28190"/>
          <a:stretch/>
        </p:blipFill>
        <p:spPr>
          <a:xfrm>
            <a:off x="0" y="0"/>
            <a:ext cx="12192000" cy="6858000"/>
          </a:xfrm>
          <a:prstGeom prst="rect">
            <a:avLst/>
          </a:prstGeom>
        </p:spPr>
      </p:pic>
    </p:spTree>
    <p:extLst>
      <p:ext uri="{BB962C8B-B14F-4D97-AF65-F5344CB8AC3E}">
        <p14:creationId xmlns:p14="http://schemas.microsoft.com/office/powerpoint/2010/main" val="27473342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ontent Graphic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585216" y="1005840"/>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585216" y="2017712"/>
            <a:ext cx="11050524"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585216"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67428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spc="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2548270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b="1" i="0">
                <a:latin typeface="Segoe Sans Display Semibold" pitchFamily="2" charset="0"/>
                <a:cs typeface="Segoe Sans Display Semibold" pitchFamily="2"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fld id="{F649A1B1-5A8E-4E46-95DF-CCAC78182983}" type="slidenum">
              <a:rPr lang="en-US" smtClean="0"/>
              <a:pPr/>
              <a:t>‹#›</a:t>
            </a:fld>
            <a:endParaRPr lang="en-US"/>
          </a:p>
        </p:txBody>
      </p:sp>
      <p:sp>
        <p:nvSpPr>
          <p:cNvPr id="4" name="Rectangle 3">
            <a:extLst>
              <a:ext uri="{FF2B5EF4-FFF2-40B4-BE49-F238E27FC236}">
                <a16:creationId xmlns:a16="http://schemas.microsoft.com/office/drawing/2014/main" id="{70836FD6-F41C-9243-9F5B-90E2178E0964}"/>
              </a:ext>
              <a:ext uri="{C183D7F6-B498-43B3-948B-1728B52AA6E4}">
                <adec:decorative xmlns:adec="http://schemas.microsoft.com/office/drawing/2017/decorative" val="1"/>
              </a:ext>
            </a:extLst>
          </p:cNvPr>
          <p:cNvSpPr/>
          <p:nvPr userDrawn="1"/>
        </p:nvSpPr>
        <p:spPr bwMode="auto">
          <a:xfrm>
            <a:off x="4550735" y="0"/>
            <a:ext cx="764126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7809658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88324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3_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5111391" cy="1329595"/>
          </a:xfrm>
          <a:noFill/>
        </p:spPr>
        <p:txBody>
          <a:bodyPr vert="horz" wrap="square" lIns="0" tIns="0" rIns="0" bIns="0" rtlCol="0" anchor="b" anchorCtr="0">
            <a:spAutoFit/>
          </a:bodyPr>
          <a:lstStyle>
            <a:lvl1pPr>
              <a:defRPr lang="en-US" sz="4800" b="1" i="0" dirty="0">
                <a:solidFill>
                  <a:schemeClr val="accent3"/>
                </a:solidFill>
                <a:latin typeface="Segoe Sans Display Semibold" pitchFamily="2" charset="0"/>
                <a:cs typeface="Segoe Sans Display Semibold" pitchFamily="2" charset="0"/>
              </a:defRPr>
            </a:lvl1pPr>
          </a:lstStyle>
          <a:p>
            <a:pPr lvl="0"/>
            <a:r>
              <a:rPr lang="en-US"/>
              <a:t>Event name or presentation title </a:t>
            </a:r>
          </a:p>
        </p:txBody>
      </p:sp>
    </p:spTree>
    <p:extLst>
      <p:ext uri="{BB962C8B-B14F-4D97-AF65-F5344CB8AC3E}">
        <p14:creationId xmlns:p14="http://schemas.microsoft.com/office/powerpoint/2010/main" val="3874509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b="1" i="0">
                <a:latin typeface="Segoe Sans Display Semibold" pitchFamily="2" charset="0"/>
                <a:cs typeface="Segoe Sans Display Semibold" pitchFamily="2"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Rectangle 3">
            <a:extLst>
              <a:ext uri="{FF2B5EF4-FFF2-40B4-BE49-F238E27FC236}">
                <a16:creationId xmlns:a16="http://schemas.microsoft.com/office/drawing/2014/main" id="{70836FD6-F41C-9243-9F5B-90E2178E0964}"/>
              </a:ext>
              <a:ext uri="{C183D7F6-B498-43B3-948B-1728B52AA6E4}">
                <adec:decorative xmlns:adec="http://schemas.microsoft.com/office/drawing/2017/decorative" val="1"/>
              </a:ext>
            </a:extLst>
          </p:cNvPr>
          <p:cNvSpPr/>
          <p:nvPr userDrawn="1"/>
        </p:nvSpPr>
        <p:spPr bwMode="auto">
          <a:xfrm>
            <a:off x="4550735" y="0"/>
            <a:ext cx="764126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7196098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203938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9319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no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07303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6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hidden="1">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43229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5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hidden="1">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812410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2152701"/>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5324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822" r:id="rId15"/>
    <p:sldLayoutId id="2147485821" r:id="rId16"/>
    <p:sldLayoutId id="2147485462" r:id="rId17"/>
    <p:sldLayoutId id="2147485463" r:id="rId18"/>
    <p:sldLayoutId id="2147485516" r:id="rId19"/>
    <p:sldLayoutId id="2147485517" r:id="rId20"/>
    <p:sldLayoutId id="2147485514" r:id="rId21"/>
    <p:sldLayoutId id="2147485515" r:id="rId22"/>
    <p:sldLayoutId id="2147485511" r:id="rId23"/>
    <p:sldLayoutId id="2147485512" r:id="rId24"/>
    <p:sldLayoutId id="2147485464" r:id="rId25"/>
    <p:sldLayoutId id="2147485465" r:id="rId26"/>
    <p:sldLayoutId id="2147485466" r:id="rId27"/>
    <p:sldLayoutId id="2147485470" r:id="rId28"/>
    <p:sldLayoutId id="2147485471" r:id="rId29"/>
    <p:sldLayoutId id="2147485472" r:id="rId30"/>
    <p:sldLayoutId id="2147485473" r:id="rId31"/>
    <p:sldLayoutId id="2147485474" r:id="rId32"/>
    <p:sldLayoutId id="2147485475" r:id="rId33"/>
    <p:sldLayoutId id="2147485476" r:id="rId34"/>
    <p:sldLayoutId id="2147485477" r:id="rId35"/>
    <p:sldLayoutId id="2147485478" r:id="rId36"/>
    <p:sldLayoutId id="2147485479" r:id="rId37"/>
    <p:sldLayoutId id="2147485480" r:id="rId38"/>
    <p:sldLayoutId id="2147485481" r:id="rId39"/>
    <p:sldLayoutId id="2147485482" r:id="rId40"/>
    <p:sldLayoutId id="2147485483" r:id="rId41"/>
    <p:sldLayoutId id="2147485484" r:id="rId42"/>
    <p:sldLayoutId id="2147485485" r:id="rId43"/>
    <p:sldLayoutId id="2147485486" r:id="rId44"/>
    <p:sldLayoutId id="2147485487" r:id="rId45"/>
    <p:sldLayoutId id="2147485488" r:id="rId46"/>
    <p:sldLayoutId id="2147485490" r:id="rId47"/>
    <p:sldLayoutId id="2147485499" r:id="rId48"/>
    <p:sldLayoutId id="2147485501" r:id="rId49"/>
    <p:sldLayoutId id="2147485503" r:id="rId50"/>
    <p:sldLayoutId id="2147485492" r:id="rId51"/>
    <p:sldLayoutId id="2147485500" r:id="rId52"/>
    <p:sldLayoutId id="2147485502" r:id="rId53"/>
    <p:sldLayoutId id="2147485504" r:id="rId54"/>
    <p:sldLayoutId id="2147485524" r:id="rId55"/>
    <p:sldLayoutId id="2147485526" r:id="rId56"/>
    <p:sldLayoutId id="2147485493" r:id="rId57"/>
    <p:sldLayoutId id="2147485519" r:id="rId58"/>
    <p:sldLayoutId id="2147485520" r:id="rId59"/>
    <p:sldLayoutId id="2147485521" r:id="rId60"/>
    <p:sldLayoutId id="2147485508" r:id="rId61"/>
    <p:sldLayoutId id="2147485509" r:id="rId62"/>
    <p:sldLayoutId id="2147485510" r:id="rId63"/>
    <p:sldLayoutId id="2147485522" r:id="rId64"/>
    <p:sldLayoutId id="2147500230" r:id="rId65"/>
    <p:sldLayoutId id="2147485523" r:id="rId66"/>
    <p:sldLayoutId id="2147485495" r:id="rId67"/>
    <p:sldLayoutId id="2147485496" r:id="rId68"/>
    <p:sldLayoutId id="2147485818" r:id="rId69"/>
    <p:sldLayoutId id="2147485819" r:id="rId70"/>
    <p:sldLayoutId id="2147485817" r:id="rId71"/>
    <p:sldLayoutId id="2147486731" r:id="rId72"/>
    <p:sldLayoutId id="2147485991" r:id="rId73"/>
    <p:sldLayoutId id="2147486135" r:id="rId74"/>
    <p:sldLayoutId id="2147484557" r:id="rId75"/>
    <p:sldLayoutId id="2147484298" r:id="rId76"/>
    <p:sldLayoutId id="2147484346" r:id="rId77"/>
    <p:sldLayoutId id="2147484347" r:id="rId78"/>
    <p:sldLayoutId id="2147484708" r:id="rId79"/>
    <p:sldLayoutId id="2147487141" r:id="rId80"/>
    <p:sldLayoutId id="2147487150" r:id="rId81"/>
    <p:sldLayoutId id="2147487154" r:id="rId82"/>
    <p:sldLayoutId id="2147487165" r:id="rId83"/>
    <p:sldLayoutId id="2147487167" r:id="rId84"/>
    <p:sldLayoutId id="2147487189" r:id="rId85"/>
    <p:sldLayoutId id="2147500539" r:id="rId86"/>
    <p:sldLayoutId id="2147500554" r:id="rId87"/>
    <p:sldLayoutId id="2147500555" r:id="rId88"/>
    <p:sldLayoutId id="2147500556" r:id="rId89"/>
    <p:sldLayoutId id="2147500557" r:id="rId90"/>
    <p:sldLayoutId id="2147501462" r:id="rId91"/>
    <p:sldLayoutId id="2147500623" r:id="rId92"/>
    <p:sldLayoutId id="2147501562" r:id="rId93"/>
    <p:sldLayoutId id="2147501350"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3.emf"/><Relationship Id="rId3" Type="http://schemas.openxmlformats.org/officeDocument/2006/relationships/notesSlide" Target="../notesSlides/notesSlide9.xml"/><Relationship Id="rId7" Type="http://schemas.openxmlformats.org/officeDocument/2006/relationships/image" Target="../media/image88.png"/><Relationship Id="rId12" Type="http://schemas.openxmlformats.org/officeDocument/2006/relationships/image" Target="../media/image92.svg"/><Relationship Id="rId2" Type="http://schemas.openxmlformats.org/officeDocument/2006/relationships/slideLayout" Target="../slideLayouts/slideLayout81.xml"/><Relationship Id="rId16" Type="http://schemas.openxmlformats.org/officeDocument/2006/relationships/image" Target="../media/image95.emf"/><Relationship Id="rId1" Type="http://schemas.openxmlformats.org/officeDocument/2006/relationships/tags" Target="../tags/tag1.xml"/><Relationship Id="rId6" Type="http://schemas.openxmlformats.org/officeDocument/2006/relationships/image" Target="../media/image87.svg"/><Relationship Id="rId11" Type="http://schemas.openxmlformats.org/officeDocument/2006/relationships/image" Target="../media/image91.png"/><Relationship Id="rId5" Type="http://schemas.openxmlformats.org/officeDocument/2006/relationships/image" Target="../media/image86.png"/><Relationship Id="rId15" Type="http://schemas.openxmlformats.org/officeDocument/2006/relationships/oleObject" Target="../embeddings/oleObject1.bin"/><Relationship Id="rId10" Type="http://schemas.openxmlformats.org/officeDocument/2006/relationships/image" Target="../media/image90.emf"/><Relationship Id="rId4" Type="http://schemas.openxmlformats.org/officeDocument/2006/relationships/image" Target="../media/image85.emf"/><Relationship Id="rId9" Type="http://schemas.openxmlformats.org/officeDocument/2006/relationships/image" Target="../media/image89.png"/><Relationship Id="rId14" Type="http://schemas.openxmlformats.org/officeDocument/2006/relationships/image" Target="../media/image94.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hyperlink" Target="https://learn.microsoft.com/viva/insights/advanced/admin/manage-settings-copilot-dashboard#turn-off-dashboard-auto-enablement-with-powershell" TargetMode="External"/><Relationship Id="rId2" Type="http://schemas.openxmlformats.org/officeDocument/2006/relationships/notesSlide" Target="../notesSlides/notesSlide13.xml"/><Relationship Id="rId1" Type="http://schemas.openxmlformats.org/officeDocument/2006/relationships/slideLayout" Target="../slideLayouts/slideLayout81.xml"/><Relationship Id="rId5" Type="http://schemas.openxmlformats.org/officeDocument/2006/relationships/hyperlink" Target="https://learn.microsoft.com/viva/insights/org-team-insights/copilot-dashboard#how-access-to-the-copilot-dashboard-is-determined" TargetMode="External"/><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learn.microsoft.com/viva/insights/advanced/admin/manage-settings-copilot-dashboard#manage-access-for-individual-users-and-groups" TargetMode="External"/><Relationship Id="rId2" Type="http://schemas.openxmlformats.org/officeDocument/2006/relationships/notesSlide" Target="../notesSlides/notesSlide14.xml"/><Relationship Id="rId1" Type="http://schemas.openxmlformats.org/officeDocument/2006/relationships/slideLayout" Target="../slideLayouts/slideLayout8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81.xml"/><Relationship Id="rId6" Type="http://schemas.openxmlformats.org/officeDocument/2006/relationships/hyperlink" Target="https://learn.microsoft.com/purview/audit-search?tabs=microsoft-purview-portal" TargetMode="External"/><Relationship Id="rId5" Type="http://schemas.openxmlformats.org/officeDocument/2006/relationships/hyperlink" Target="https://learn.microsoft.com/viva/insights/org-team-insights/delegate-access" TargetMode="External"/><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81.xml"/><Relationship Id="rId5" Type="http://schemas.openxmlformats.org/officeDocument/2006/relationships/image" Target="../media/image105.png"/><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81.xml"/><Relationship Id="rId5" Type="http://schemas.openxmlformats.org/officeDocument/2006/relationships/hyperlink" Target="https://learn.microsoft.com/viva/insights/advanced/setup-maint/configure-personal-insights" TargetMode="External"/><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81.xml"/><Relationship Id="rId6" Type="http://schemas.openxmlformats.org/officeDocument/2006/relationships/hyperlink" Target="https://learn.microsoft.com/viva/insights/org-team-insights/team-insights#available-insights" TargetMode="External"/><Relationship Id="rId5" Type="http://schemas.openxmlformats.org/officeDocument/2006/relationships/hyperlink" Target="https://learn.microsoft.com/viva/insights/advanced/setup-maint/manager-settings" TargetMode="External"/><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hyperlink" Target="https://www.microsoft.com/trust-center/compliance/compliance-overview#compliance"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hyperlink" Target="https://learn.microsoft.com/viva/viva-complianc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s://learn.microsoft.com/microsoft-365/enterprise/m365-dr-workload-other?view=o365-worldwide#static-data-location-information-for-select-workload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s://servicetrust.microsoft.com/DocumentPage/24a81cd0-395b-4419-b76d-fc4c6e625a6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learn.microsoft.com/viva/insights/advanced/setup-maint/assign-licenses#when-users-show-up-in-query-results"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hyperlink" Target="https://learn.microsoft.com/viva/insights/advanced/privacy/privacy?source=recommendations" TargetMode="External"/><Relationship Id="rId4" Type="http://schemas.openxmlformats.org/officeDocument/2006/relationships/hyperlink" Target="https://learn.microsoft.com/viva/insights/advanced/privacy/privacy?source=recommendations#data-retention-for-active-tenan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earn.microsoft.com/compliance/regulatory/gdpr-dsr-Office365#deleting-personal-data"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learn.microsoft.com/viva/insights/advanced/privacy/privacy?source=recommendation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learn.microsoft.com/viva/insights/advanced/admin/keyword-suppression"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hyperlink" Target="https://learn.microsoft.com/viva/insights/advanced/privacy/privacy#distribution-masking" TargetMode="External"/><Relationship Id="rId4" Type="http://schemas.openxmlformats.org/officeDocument/2006/relationships/hyperlink" Target="https://learn.microsoft.com/viva/insights/advanced/privacy/privacy#differential-privac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hyperlink" Target="https://learn.microsoft.com/viva/insights/advanced/setup-maint/configure-personal-insights#set-access-for-one-user" TargetMode="Externa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hyperlink" Target="https://learn.microsoft.com/viva/insights/advanced/privacy/privacy" TargetMode="External"/><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8" Type="http://schemas.openxmlformats.org/officeDocument/2006/relationships/hyperlink" Target="https://learn.microsoft.com/viva/insights/advanced/setup-maint/data-residency" TargetMode="External"/><Relationship Id="rId13" Type="http://schemas.openxmlformats.org/officeDocument/2006/relationships/hyperlink" Target="https://learn.microsoft.com/viva/feature-access-management" TargetMode="External"/><Relationship Id="rId3" Type="http://schemas.openxmlformats.org/officeDocument/2006/relationships/hyperlink" Target="https://learn.microsoft.com/viva/insights/advanced/setup-maint/manager-settingsAvailable" TargetMode="External"/><Relationship Id="rId7" Type="http://schemas.openxmlformats.org/officeDocument/2006/relationships/hyperlink" Target="https://learn.microsoft.com/microsoft-365/enterprise/o365-data-locations?view=o365-worldwide" TargetMode="External"/><Relationship Id="rId12" Type="http://schemas.openxmlformats.org/officeDocument/2006/relationships/hyperlink" Target="https://learn.microsoft.com/viva/insights/advanced/admin/keyword-suppressionMicrosoft" TargetMode="External"/><Relationship Id="rId2" Type="http://schemas.openxmlformats.org/officeDocument/2006/relationships/hyperlink" Target="https://learn.microsoft.com/viva/insights/advanced/introduction-to-advanced-insights" TargetMode="External"/><Relationship Id="rId1" Type="http://schemas.openxmlformats.org/officeDocument/2006/relationships/slideLayout" Target="../slideLayouts/slideLayout15.xml"/><Relationship Id="rId6" Type="http://schemas.openxmlformats.org/officeDocument/2006/relationships/hyperlink" Target="https://learn.microsoft.com/viva/viva-complianceTransparent" TargetMode="External"/><Relationship Id="rId11" Type="http://schemas.openxmlformats.org/officeDocument/2006/relationships/hyperlink" Target="https://learn.microsoft.com/viva/insights/advanced/privacy/privacy?source=recommendationsAdvanced" TargetMode="External"/><Relationship Id="rId5" Type="http://schemas.openxmlformats.org/officeDocument/2006/relationships/hyperlink" Target="https://learn.microsoft.com/viva/insights/advanced/analyst/templates/copilot-business-impact" TargetMode="External"/><Relationship Id="rId10" Type="http://schemas.openxmlformats.org/officeDocument/2006/relationships/hyperlink" Target="https://learn.microsoft.com/viva/insights/advanced/privacy/privacy?source=recommendationsViva" TargetMode="External"/><Relationship Id="rId4" Type="http://schemas.openxmlformats.org/officeDocument/2006/relationships/hyperlink" Target="https://learn.microsoft.com/viva/insights/advanced/setup-maint/configure-personal-insightsAvailable" TargetMode="External"/><Relationship Id="rId9" Type="http://schemas.openxmlformats.org/officeDocument/2006/relationships/hyperlink" Target="https://servicetrust.microsoft.com/DocumentPage/24a81cd0-395b-4419-b76d-fc4c6e625a6dGDP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8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BAA054-FA32-F15F-1574-3A5D7DBCBB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5454D0-1798-A37C-5C71-3F94BC52F70E}"/>
              </a:ext>
            </a:extLst>
          </p:cNvPr>
          <p:cNvSpPr>
            <a:spLocks noGrp="1"/>
          </p:cNvSpPr>
          <p:nvPr>
            <p:ph type="title"/>
          </p:nvPr>
        </p:nvSpPr>
        <p:spPr>
          <a:xfrm>
            <a:off x="585216" y="3035808"/>
            <a:ext cx="4178808" cy="498598"/>
          </a:xfrm>
        </p:spPr>
        <p:txBody>
          <a:bodyPr/>
          <a:lstStyle/>
          <a:p>
            <a:r>
              <a:rPr lang="en-US"/>
              <a:t>Document purpose</a:t>
            </a:r>
          </a:p>
        </p:txBody>
      </p:sp>
      <p:sp>
        <p:nvSpPr>
          <p:cNvPr id="4" name="TextBox 3">
            <a:extLst>
              <a:ext uri="{FF2B5EF4-FFF2-40B4-BE49-F238E27FC236}">
                <a16:creationId xmlns:a16="http://schemas.microsoft.com/office/drawing/2014/main" id="{45952C2B-B363-9DB3-3FD1-C85A9CB58138}"/>
              </a:ext>
            </a:extLst>
          </p:cNvPr>
          <p:cNvSpPr txBox="1"/>
          <p:nvPr/>
        </p:nvSpPr>
        <p:spPr>
          <a:xfrm>
            <a:off x="5867826" y="697716"/>
            <a:ext cx="5778674" cy="5289590"/>
          </a:xfrm>
          <a:prstGeom prst="rect">
            <a:avLst/>
          </a:prstGeom>
          <a:noFill/>
        </p:spPr>
        <p:txBody>
          <a:bodyPr wrap="square" lIns="0" tIns="0" rIns="0" bIns="0" rtlCol="0">
            <a:spAutoFit/>
          </a:bodyPr>
          <a:lstStyle/>
          <a:p>
            <a:pPr>
              <a:lnSpc>
                <a:spcPct val="110000"/>
              </a:lnSpc>
              <a:spcBef>
                <a:spcPts val="1800"/>
              </a:spcBef>
            </a:pPr>
            <a:r>
              <a:rPr lang="en-US" sz="2000"/>
              <a:t>The purpose of this document is to guide you on deploying Copilot Analytics and to provide an overview of the controls and safeguards in place to help ensure a successful implementation.</a:t>
            </a:r>
          </a:p>
          <a:p>
            <a:pPr>
              <a:lnSpc>
                <a:spcPct val="110000"/>
              </a:lnSpc>
              <a:spcBef>
                <a:spcPts val="1800"/>
              </a:spcBef>
            </a:pPr>
            <a:r>
              <a:rPr lang="en-US" sz="2000">
                <a:gradFill>
                  <a:gsLst>
                    <a:gs pos="2917">
                      <a:schemeClr val="tx1"/>
                    </a:gs>
                    <a:gs pos="30000">
                      <a:schemeClr val="tx1"/>
                    </a:gs>
                  </a:gsLst>
                  <a:lin ang="5400000" scaled="0"/>
                </a:gradFill>
              </a:rPr>
              <a:t>The content here can help you:</a:t>
            </a:r>
          </a:p>
          <a:p>
            <a:pPr marL="228600" lvl="1" indent="-228600">
              <a:lnSpc>
                <a:spcPct val="110000"/>
              </a:lnSpc>
              <a:spcBef>
                <a:spcPts val="300"/>
              </a:spcBef>
              <a:buFont typeface="Arial" panose="020B0604020202020204" pitchFamily="34" charset="0"/>
              <a:buChar char="•"/>
            </a:pPr>
            <a:r>
              <a:rPr lang="en-GB" sz="2000">
                <a:latin typeface="+mn-lt"/>
                <a:ea typeface="ＭＳ Ｐゴシック" panose="020B0600070205080204" pitchFamily="34" charset="-128"/>
                <a:cs typeface="+mn-cs"/>
              </a:rPr>
              <a:t>Understand various stakeholders (privacy, security, compliance) you may need to align with and their key concerns</a:t>
            </a:r>
          </a:p>
          <a:p>
            <a:pPr marL="228600" lvl="1" indent="-228600">
              <a:lnSpc>
                <a:spcPct val="110000"/>
              </a:lnSpc>
              <a:spcBef>
                <a:spcPts val="300"/>
              </a:spcBef>
              <a:buFont typeface="Arial" panose="020B0604020202020204" pitchFamily="34" charset="0"/>
              <a:buChar char="•"/>
            </a:pPr>
            <a:r>
              <a:rPr lang="en-GB" sz="2000">
                <a:ea typeface="ＭＳ Ｐゴシック" panose="020B0600070205080204" pitchFamily="34" charset="-128"/>
              </a:rPr>
              <a:t>H</a:t>
            </a:r>
            <a:r>
              <a:rPr lang="en-GB" sz="2000">
                <a:latin typeface="+mn-lt"/>
                <a:ea typeface="ＭＳ Ｐゴシック" panose="020B0600070205080204" pitchFamily="34" charset="-128"/>
                <a:cs typeface="+mn-cs"/>
              </a:rPr>
              <a:t>elp you set expectations and also understand their expectations </a:t>
            </a:r>
          </a:p>
          <a:p>
            <a:pPr marL="228600" lvl="1" indent="-228600">
              <a:lnSpc>
                <a:spcPct val="110000"/>
              </a:lnSpc>
              <a:spcBef>
                <a:spcPts val="300"/>
              </a:spcBef>
              <a:buFont typeface="Arial" panose="020B0604020202020204" pitchFamily="34" charset="0"/>
              <a:buChar char="•"/>
            </a:pPr>
            <a:r>
              <a:rPr lang="en-GB" sz="2000">
                <a:latin typeface="+mn-lt"/>
                <a:ea typeface="ＭＳ Ｐゴシック" panose="020B0600070205080204" pitchFamily="34" charset="-128"/>
                <a:cs typeface="+mn-cs"/>
              </a:rPr>
              <a:t>Build trust by creating transparency</a:t>
            </a:r>
            <a:endParaRPr lang="en-US" sz="2000">
              <a:gradFill>
                <a:gsLst>
                  <a:gs pos="2917">
                    <a:schemeClr val="tx1"/>
                  </a:gs>
                  <a:gs pos="30000">
                    <a:schemeClr val="tx1"/>
                  </a:gs>
                </a:gsLst>
                <a:lin ang="5400000" scaled="0"/>
              </a:gradFill>
            </a:endParaRPr>
          </a:p>
          <a:p>
            <a:pPr>
              <a:lnSpc>
                <a:spcPct val="110000"/>
              </a:lnSpc>
              <a:spcBef>
                <a:spcPts val="1800"/>
              </a:spcBef>
            </a:pPr>
            <a:r>
              <a:rPr lang="en-US" sz="2000">
                <a:effectLst/>
                <a:latin typeface="Segoe UI" panose="020B0502040204020203" pitchFamily="34" charset="0"/>
              </a:rPr>
              <a:t>Every company is different. </a:t>
            </a:r>
            <a:r>
              <a:rPr lang="en-US" sz="2000">
                <a:latin typeface="Segoe UI" panose="020B0502040204020203" pitchFamily="34" charset="0"/>
              </a:rPr>
              <a:t>T</a:t>
            </a:r>
            <a:r>
              <a:rPr lang="en-US" sz="2000">
                <a:effectLst/>
                <a:latin typeface="Segoe UI" panose="020B0502040204020203" pitchFamily="34" charset="0"/>
              </a:rPr>
              <a:t>ailor this content to your organization's specific needs and circumstances.</a:t>
            </a:r>
            <a:endParaRPr lang="en-US" sz="20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61963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3CF164C-F53C-CAFF-DE5E-7FA2054C9919}"/>
              </a:ext>
            </a:extLst>
          </p:cNvPr>
          <p:cNvSpPr>
            <a:spLocks noGrp="1"/>
          </p:cNvSpPr>
          <p:nvPr>
            <p:ph type="title" idx="4294967295"/>
          </p:nvPr>
        </p:nvSpPr>
        <p:spPr>
          <a:xfrm>
            <a:off x="443929" y="528025"/>
            <a:ext cx="3556571" cy="554037"/>
          </a:xfrm>
        </p:spPr>
        <p:txBody>
          <a:bodyPr/>
          <a:lstStyle/>
          <a:p>
            <a:r>
              <a:rPr lang="en-US"/>
              <a:t>How it works</a:t>
            </a:r>
          </a:p>
        </p:txBody>
      </p:sp>
      <p:grpSp>
        <p:nvGrpSpPr>
          <p:cNvPr id="2" name="Group 1" descr="A white box with the following words:Microsoft 365 Data: Start with aggregated data from everyday work in collaboration tools&#10;&#10;[sender, receiver, time, duration]">
            <a:extLst>
              <a:ext uri="{FF2B5EF4-FFF2-40B4-BE49-F238E27FC236}">
                <a16:creationId xmlns:a16="http://schemas.microsoft.com/office/drawing/2014/main" id="{2F5F680F-E5A6-5FFF-370A-FA5C421010D2}"/>
              </a:ext>
            </a:extLst>
          </p:cNvPr>
          <p:cNvGrpSpPr/>
          <p:nvPr/>
        </p:nvGrpSpPr>
        <p:grpSpPr>
          <a:xfrm>
            <a:off x="372717" y="1451258"/>
            <a:ext cx="2535205" cy="3046318"/>
            <a:chOff x="372717" y="1451258"/>
            <a:chExt cx="2535205" cy="3046318"/>
          </a:xfrm>
        </p:grpSpPr>
        <p:pic>
          <p:nvPicPr>
            <p:cNvPr id="142" name="Picture 141" descr="Icon for Microsoft 365 Data">
              <a:extLst>
                <a:ext uri="{FF2B5EF4-FFF2-40B4-BE49-F238E27FC236}">
                  <a16:creationId xmlns:a16="http://schemas.microsoft.com/office/drawing/2014/main" id="{9DCED6D0-252B-4897-9E95-AB4ABFE4E729}"/>
                </a:ext>
              </a:extLst>
            </p:cNvPr>
            <p:cNvPicPr>
              <a:picLocks noChangeAspect="1"/>
            </p:cNvPicPr>
            <p:nvPr/>
          </p:nvPicPr>
          <p:blipFill>
            <a:blip r:embed="rId4"/>
            <a:stretch>
              <a:fillRect/>
            </a:stretch>
          </p:blipFill>
          <p:spPr>
            <a:xfrm>
              <a:off x="1361377" y="1625971"/>
              <a:ext cx="557885" cy="658630"/>
            </a:xfrm>
            <a:prstGeom prst="rect">
              <a:avLst/>
            </a:prstGeom>
          </p:spPr>
        </p:pic>
        <p:sp>
          <p:nvSpPr>
            <p:cNvPr id="14" name="TextBox 13">
              <a:extLst>
                <a:ext uri="{FF2B5EF4-FFF2-40B4-BE49-F238E27FC236}">
                  <a16:creationId xmlns:a16="http://schemas.microsoft.com/office/drawing/2014/main" id="{4BBA5CA7-A974-E812-541A-33BC471C8B3E}"/>
                </a:ext>
                <a:ext uri="{C183D7F6-B498-43B3-948B-1728B52AA6E4}">
                  <adec:decorative xmlns:adec="http://schemas.microsoft.com/office/drawing/2017/decorative" val="1"/>
                </a:ext>
              </a:extLst>
            </p:cNvPr>
            <p:cNvSpPr txBox="1"/>
            <p:nvPr/>
          </p:nvSpPr>
          <p:spPr>
            <a:xfrm>
              <a:off x="372717" y="1451258"/>
              <a:ext cx="2535205" cy="3046318"/>
            </a:xfrm>
            <a:prstGeom prst="roundRect">
              <a:avLst>
                <a:gd name="adj" fmla="val 4554"/>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139" name="TextBox 138">
              <a:extLst>
                <a:ext uri="{FF2B5EF4-FFF2-40B4-BE49-F238E27FC236}">
                  <a16:creationId xmlns:a16="http://schemas.microsoft.com/office/drawing/2014/main" id="{03230106-ADB4-4EAC-8293-FE521DE1C954}"/>
                </a:ext>
              </a:extLst>
            </p:cNvPr>
            <p:cNvSpPr txBox="1"/>
            <p:nvPr/>
          </p:nvSpPr>
          <p:spPr>
            <a:xfrm>
              <a:off x="510342" y="2539289"/>
              <a:ext cx="2259954" cy="271549"/>
            </a:xfrm>
            <a:prstGeom prst="rect">
              <a:avLst/>
            </a:prstGeom>
            <a:noFill/>
          </p:spPr>
          <p:txBody>
            <a:bodyPr wrap="square" lIns="0" tIns="0" rIns="0" bIns="0" rtlCol="0" anchor="t">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lang="en-US" sz="1961" spc="-49">
                  <a:solidFill>
                    <a:srgbClr val="282828"/>
                  </a:solidFill>
                  <a:latin typeface="Segoe UI Semibold"/>
                </a:rPr>
                <a:t>Microsoft</a:t>
              </a:r>
              <a:r>
                <a:rPr kumimoji="0" lang="en-US" sz="1961" b="0" i="0" u="none" strike="noStrike" kern="1200" cap="none" spc="-49" normalizeH="0" baseline="0" noProof="0">
                  <a:ln>
                    <a:noFill/>
                  </a:ln>
                  <a:solidFill>
                    <a:srgbClr val="282828"/>
                  </a:solidFill>
                  <a:effectLst/>
                  <a:uLnTx/>
                  <a:uFillTx/>
                  <a:latin typeface="Segoe UI Semibold"/>
                  <a:ea typeface="+mn-ea"/>
                  <a:cs typeface="+mn-cs"/>
                </a:rPr>
                <a:t> 365 data</a:t>
              </a:r>
            </a:p>
          </p:txBody>
        </p:sp>
        <p:sp>
          <p:nvSpPr>
            <p:cNvPr id="140" name="Rectangle 139">
              <a:extLst>
                <a:ext uri="{FF2B5EF4-FFF2-40B4-BE49-F238E27FC236}">
                  <a16:creationId xmlns:a16="http://schemas.microsoft.com/office/drawing/2014/main" id="{7D4D80C3-D0B8-4C0A-830E-3DE9ABCAB2A9}"/>
                </a:ext>
              </a:extLst>
            </p:cNvPr>
            <p:cNvSpPr/>
            <p:nvPr/>
          </p:nvSpPr>
          <p:spPr>
            <a:xfrm>
              <a:off x="510342" y="3066196"/>
              <a:ext cx="2259954" cy="789864"/>
            </a:xfrm>
            <a:prstGeom prst="rect">
              <a:avLst/>
            </a:prstGeom>
          </p:spPr>
          <p:txBody>
            <a:bodyPr wrap="square" lIns="0" tIns="0" rIns="0" bIns="0" anchor="t">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t>Start with aggregated data from everyday work in collaboration tools</a:t>
              </a:r>
              <a:b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br>
              <a:b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br>
              <a: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t>[sender, receiver, time, duration]</a:t>
              </a:r>
            </a:p>
          </p:txBody>
        </p:sp>
      </p:grpSp>
      <p:pic>
        <p:nvPicPr>
          <p:cNvPr id="24" name="Graphic 23" descr="Plus sign">
            <a:extLst>
              <a:ext uri="{FF2B5EF4-FFF2-40B4-BE49-F238E27FC236}">
                <a16:creationId xmlns:a16="http://schemas.microsoft.com/office/drawing/2014/main" id="{B4EAAEA7-4892-3351-9731-8658F82935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0560" y="3131260"/>
            <a:ext cx="398001" cy="398001"/>
          </a:xfrm>
          <a:prstGeom prst="rect">
            <a:avLst/>
          </a:prstGeom>
        </p:spPr>
      </p:pic>
      <p:grpSp>
        <p:nvGrpSpPr>
          <p:cNvPr id="3" name="Group 2" descr="A white box that says:Copilot Data: Usage activity data across Microsoft 365 surfaces&#10;&#10;[actions taken, prompts]">
            <a:extLst>
              <a:ext uri="{FF2B5EF4-FFF2-40B4-BE49-F238E27FC236}">
                <a16:creationId xmlns:a16="http://schemas.microsoft.com/office/drawing/2014/main" id="{AC5F6A63-D454-E49D-973F-2C9412B3D235}"/>
              </a:ext>
            </a:extLst>
          </p:cNvPr>
          <p:cNvGrpSpPr/>
          <p:nvPr/>
        </p:nvGrpSpPr>
        <p:grpSpPr>
          <a:xfrm>
            <a:off x="3427636" y="1498140"/>
            <a:ext cx="2422061" cy="3046317"/>
            <a:chOff x="3427636" y="1498140"/>
            <a:chExt cx="2422061" cy="3046317"/>
          </a:xfrm>
        </p:grpSpPr>
        <p:sp>
          <p:nvSpPr>
            <p:cNvPr id="4" name="TextBox 3">
              <a:extLst>
                <a:ext uri="{FF2B5EF4-FFF2-40B4-BE49-F238E27FC236}">
                  <a16:creationId xmlns:a16="http://schemas.microsoft.com/office/drawing/2014/main" id="{DCC1E4C9-CDA5-CAA0-AA31-DFF7BA2E8E72}"/>
                </a:ext>
                <a:ext uri="{C183D7F6-B498-43B3-948B-1728B52AA6E4}">
                  <adec:decorative xmlns:adec="http://schemas.microsoft.com/office/drawing/2017/decorative" val="1"/>
                </a:ext>
              </a:extLst>
            </p:cNvPr>
            <p:cNvSpPr txBox="1"/>
            <p:nvPr/>
          </p:nvSpPr>
          <p:spPr>
            <a:xfrm>
              <a:off x="3427636" y="1498140"/>
              <a:ext cx="2422061" cy="3046317"/>
            </a:xfrm>
            <a:prstGeom prst="roundRect">
              <a:avLst>
                <a:gd name="adj" fmla="val 4554"/>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9" name="TextBox 8">
              <a:extLst>
                <a:ext uri="{FF2B5EF4-FFF2-40B4-BE49-F238E27FC236}">
                  <a16:creationId xmlns:a16="http://schemas.microsoft.com/office/drawing/2014/main" id="{7890AFE4-070B-EB13-8EC9-44AE4AA9EA2F}"/>
                </a:ext>
              </a:extLst>
            </p:cNvPr>
            <p:cNvSpPr txBox="1"/>
            <p:nvPr/>
          </p:nvSpPr>
          <p:spPr>
            <a:xfrm>
              <a:off x="3467229" y="2547642"/>
              <a:ext cx="2159094" cy="271549"/>
            </a:xfrm>
            <a:prstGeom prst="rect">
              <a:avLst/>
            </a:prstGeom>
            <a:noFill/>
          </p:spPr>
          <p:txBody>
            <a:bodyPr wrap="square" lIns="0" tIns="0" rIns="0" bIns="0" rtlCol="0" anchor="t">
              <a:spAutoFit/>
            </a:bodyPr>
            <a:lstStyle>
              <a:defPPr>
                <a:defRPr lang="en-US"/>
              </a:defPPr>
              <a:lvl1pPr lvl="0" algn="ctr" defTabSz="932563">
                <a:lnSpc>
                  <a:spcPct val="90000"/>
                </a:lnSpc>
                <a:spcAft>
                  <a:spcPts val="600"/>
                </a:spcAft>
                <a:defRPr sz="2000" spc="-100">
                  <a:latin typeface="Segoe UI Semibold"/>
                </a:defRPr>
              </a:lvl1p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49" normalizeH="0" baseline="0" noProof="0">
                  <a:ln>
                    <a:noFill/>
                  </a:ln>
                  <a:solidFill>
                    <a:srgbClr val="282828"/>
                  </a:solidFill>
                  <a:effectLst/>
                  <a:uLnTx/>
                  <a:uFillTx/>
                  <a:latin typeface="Segoe UI Semibold"/>
                  <a:ea typeface="+mn-ea"/>
                  <a:cs typeface="+mn-cs"/>
                </a:rPr>
                <a:t>Copilot data</a:t>
              </a:r>
            </a:p>
          </p:txBody>
        </p:sp>
        <p:sp>
          <p:nvSpPr>
            <p:cNvPr id="13" name="Rectangle 12">
              <a:extLst>
                <a:ext uri="{FF2B5EF4-FFF2-40B4-BE49-F238E27FC236}">
                  <a16:creationId xmlns:a16="http://schemas.microsoft.com/office/drawing/2014/main" id="{F7590298-2CAC-FED0-78DE-3A255B81D300}"/>
                </a:ext>
              </a:extLst>
            </p:cNvPr>
            <p:cNvSpPr/>
            <p:nvPr/>
          </p:nvSpPr>
          <p:spPr>
            <a:xfrm>
              <a:off x="3593755" y="3079133"/>
              <a:ext cx="2159094" cy="1055738"/>
            </a:xfrm>
            <a:prstGeom prst="rect">
              <a:avLst/>
            </a:prstGeom>
          </p:spPr>
          <p:txBody>
            <a:bodyPr wrap="square" lIns="0" tIns="0" rIns="0" bIns="0" anchor="t">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t>Usage activity data across Microsoft 365 surfaces</a:t>
              </a:r>
              <a:b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br>
              <a:b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br>
              <a: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t>[actions taken, prompts]</a:t>
              </a:r>
            </a:p>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pic>
          <p:nvPicPr>
            <p:cNvPr id="22" name="Picture 21">
              <a:extLst>
                <a:ext uri="{FF2B5EF4-FFF2-40B4-BE49-F238E27FC236}">
                  <a16:creationId xmlns:a16="http://schemas.microsoft.com/office/drawing/2014/main" id="{8126252E-B7B3-7C2E-2887-BC28B571BFC1}"/>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4216194" y="1691826"/>
              <a:ext cx="774987" cy="774987"/>
            </a:xfrm>
            <a:prstGeom prst="rect">
              <a:avLst/>
            </a:prstGeom>
          </p:spPr>
        </p:pic>
        <p:pic>
          <p:nvPicPr>
            <p:cNvPr id="23" name="Picture 22" descr="Microsoft 365 Copilot Logo">
              <a:extLst>
                <a:ext uri="{FF2B5EF4-FFF2-40B4-BE49-F238E27FC236}">
                  <a16:creationId xmlns:a16="http://schemas.microsoft.com/office/drawing/2014/main" id="{2886F81A-0404-F913-463F-4227EEA26A46}"/>
                </a:ext>
              </a:extLst>
            </p:cNvPr>
            <p:cNvPicPr>
              <a:picLocks noChangeAspect="1"/>
            </p:cNvPicPr>
            <p:nvPr/>
          </p:nvPicPr>
          <p:blipFill>
            <a:blip r:embed="rId9"/>
            <a:stretch>
              <a:fillRect/>
            </a:stretch>
          </p:blipFill>
          <p:spPr>
            <a:xfrm>
              <a:off x="4205690" y="1691826"/>
              <a:ext cx="833173" cy="833173"/>
            </a:xfrm>
            <a:prstGeom prst="rect">
              <a:avLst/>
            </a:prstGeom>
          </p:spPr>
        </p:pic>
      </p:grpSp>
      <p:pic>
        <p:nvPicPr>
          <p:cNvPr id="19" name="Graphic 18" descr="plus sign">
            <a:extLst>
              <a:ext uri="{FF2B5EF4-FFF2-40B4-BE49-F238E27FC236}">
                <a16:creationId xmlns:a16="http://schemas.microsoft.com/office/drawing/2014/main" id="{8A940E44-D0F8-2B18-CDA8-759DBDE6AE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3536" y="3131261"/>
            <a:ext cx="398001" cy="398001"/>
          </a:xfrm>
          <a:prstGeom prst="rect">
            <a:avLst/>
          </a:prstGeom>
        </p:spPr>
      </p:pic>
      <p:grpSp>
        <p:nvGrpSpPr>
          <p:cNvPr id="5" name="Group 4" descr="A white box that says: Business context: Overlay of org descriptors and business outcomes reveals patters of success [Org, Region]">
            <a:extLst>
              <a:ext uri="{FF2B5EF4-FFF2-40B4-BE49-F238E27FC236}">
                <a16:creationId xmlns:a16="http://schemas.microsoft.com/office/drawing/2014/main" id="{EA77958C-0C46-0744-A667-1D1FB48EEE18}"/>
              </a:ext>
            </a:extLst>
          </p:cNvPr>
          <p:cNvGrpSpPr/>
          <p:nvPr/>
        </p:nvGrpSpPr>
        <p:grpSpPr>
          <a:xfrm>
            <a:off x="6343000" y="1427946"/>
            <a:ext cx="2422061" cy="3046317"/>
            <a:chOff x="6343000" y="1427946"/>
            <a:chExt cx="2422061" cy="3046317"/>
          </a:xfrm>
        </p:grpSpPr>
        <p:sp>
          <p:nvSpPr>
            <p:cNvPr id="15" name="TextBox 14">
              <a:extLst>
                <a:ext uri="{FF2B5EF4-FFF2-40B4-BE49-F238E27FC236}">
                  <a16:creationId xmlns:a16="http://schemas.microsoft.com/office/drawing/2014/main" id="{6869FD36-AD47-6CB1-BC52-FD821CF462B7}"/>
                </a:ext>
                <a:ext uri="{C183D7F6-B498-43B3-948B-1728B52AA6E4}">
                  <adec:decorative xmlns:adec="http://schemas.microsoft.com/office/drawing/2017/decorative" val="1"/>
                </a:ext>
              </a:extLst>
            </p:cNvPr>
            <p:cNvSpPr txBox="1"/>
            <p:nvPr/>
          </p:nvSpPr>
          <p:spPr>
            <a:xfrm>
              <a:off x="6343000" y="1427946"/>
              <a:ext cx="2422061" cy="3046317"/>
            </a:xfrm>
            <a:prstGeom prst="roundRect">
              <a:avLst>
                <a:gd name="adj" fmla="val 4554"/>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pic>
          <p:nvPicPr>
            <p:cNvPr id="141" name="Picture 140" descr="Icon for &quot;Business Context&quot;">
              <a:extLst>
                <a:ext uri="{FF2B5EF4-FFF2-40B4-BE49-F238E27FC236}">
                  <a16:creationId xmlns:a16="http://schemas.microsoft.com/office/drawing/2014/main" id="{1BE5FFBE-C3B1-47A9-B5E4-45DCC9247A6A}"/>
                </a:ext>
              </a:extLst>
            </p:cNvPr>
            <p:cNvPicPr>
              <a:picLocks noChangeAspect="1"/>
            </p:cNvPicPr>
            <p:nvPr/>
          </p:nvPicPr>
          <p:blipFill>
            <a:blip r:embed="rId10"/>
            <a:stretch>
              <a:fillRect/>
            </a:stretch>
          </p:blipFill>
          <p:spPr>
            <a:xfrm>
              <a:off x="7302004" y="1633881"/>
              <a:ext cx="504053" cy="666033"/>
            </a:xfrm>
            <a:prstGeom prst="rect">
              <a:avLst/>
            </a:prstGeom>
          </p:spPr>
        </p:pic>
        <p:sp>
          <p:nvSpPr>
            <p:cNvPr id="137" name="TextBox 136">
              <a:extLst>
                <a:ext uri="{FF2B5EF4-FFF2-40B4-BE49-F238E27FC236}">
                  <a16:creationId xmlns:a16="http://schemas.microsoft.com/office/drawing/2014/main" id="{DBAAC1B9-2F77-4190-9E3A-40CDF00740C5}"/>
                </a:ext>
              </a:extLst>
            </p:cNvPr>
            <p:cNvSpPr txBox="1"/>
            <p:nvPr/>
          </p:nvSpPr>
          <p:spPr>
            <a:xfrm>
              <a:off x="6474483" y="2591363"/>
              <a:ext cx="2159094" cy="271549"/>
            </a:xfrm>
            <a:prstGeom prst="rect">
              <a:avLst/>
            </a:prstGeom>
            <a:noFill/>
          </p:spPr>
          <p:txBody>
            <a:bodyPr wrap="square" lIns="0" tIns="0" rIns="0" bIns="0" rtlCol="0" anchor="t">
              <a:spAutoFit/>
            </a:bodyPr>
            <a:lstStyle>
              <a:defPPr>
                <a:defRPr lang="en-US"/>
              </a:defPPr>
              <a:lvl1pPr lvl="0" algn="ctr" defTabSz="932563">
                <a:lnSpc>
                  <a:spcPct val="90000"/>
                </a:lnSpc>
                <a:spcAft>
                  <a:spcPts val="600"/>
                </a:spcAft>
                <a:defRPr sz="2000" spc="-100">
                  <a:latin typeface="Segoe UI Semibold"/>
                </a:defRPr>
              </a:lvl1p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49" normalizeH="0" baseline="0" noProof="0">
                  <a:ln>
                    <a:noFill/>
                  </a:ln>
                  <a:solidFill>
                    <a:srgbClr val="282828"/>
                  </a:solidFill>
                  <a:effectLst/>
                  <a:uLnTx/>
                  <a:uFillTx/>
                  <a:latin typeface="Segoe UI Semibold"/>
                  <a:ea typeface="+mn-ea"/>
                  <a:cs typeface="+mn-cs"/>
                </a:rPr>
                <a:t>Business context</a:t>
              </a:r>
            </a:p>
          </p:txBody>
        </p:sp>
        <p:sp>
          <p:nvSpPr>
            <p:cNvPr id="138" name="Rectangle 137">
              <a:extLst>
                <a:ext uri="{FF2B5EF4-FFF2-40B4-BE49-F238E27FC236}">
                  <a16:creationId xmlns:a16="http://schemas.microsoft.com/office/drawing/2014/main" id="{B5D67C6E-8C95-463B-B153-52B168ED6E7A}"/>
                </a:ext>
              </a:extLst>
            </p:cNvPr>
            <p:cNvSpPr/>
            <p:nvPr/>
          </p:nvSpPr>
          <p:spPr>
            <a:xfrm>
              <a:off x="6474483" y="3075598"/>
              <a:ext cx="2159094" cy="1266885"/>
            </a:xfrm>
            <a:prstGeom prst="rect">
              <a:avLst/>
            </a:prstGeom>
          </p:spPr>
          <p:txBody>
            <a:bodyPr wrap="square" lIns="0" tIns="0" rIns="0" bIns="0" anchor="t">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t>Overlay of org descriptors </a:t>
              </a:r>
              <a:b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br>
              <a: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t>and business outcomes reveals patterns of success</a:t>
              </a:r>
              <a:b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br>
              <a:b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br>
              <a:r>
                <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rPr>
                <a:t>[Org, Region]</a:t>
              </a:r>
            </a:p>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US" sz="1372" b="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grpSp>
      <p:pic>
        <p:nvPicPr>
          <p:cNvPr id="25" name="Graphic 24" descr="Equals sign">
            <a:extLst>
              <a:ext uri="{FF2B5EF4-FFF2-40B4-BE49-F238E27FC236}">
                <a16:creationId xmlns:a16="http://schemas.microsoft.com/office/drawing/2014/main" id="{A7A1647F-CA39-86E4-095E-4FF186006CE8}"/>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873361" y="3111962"/>
            <a:ext cx="331761" cy="349166"/>
          </a:xfrm>
          <a:prstGeom prst="rect">
            <a:avLst/>
          </a:prstGeom>
        </p:spPr>
      </p:pic>
      <p:grpSp>
        <p:nvGrpSpPr>
          <p:cNvPr id="8" name="Group 7" descr="A white box that says: Impact and change:Understand Copilot ROI, where it is having an impact, how is the business changing">
            <a:extLst>
              <a:ext uri="{FF2B5EF4-FFF2-40B4-BE49-F238E27FC236}">
                <a16:creationId xmlns:a16="http://schemas.microsoft.com/office/drawing/2014/main" id="{E1693491-BF39-6A1F-85A7-7CF5CFD1B4BD}"/>
              </a:ext>
            </a:extLst>
          </p:cNvPr>
          <p:cNvGrpSpPr/>
          <p:nvPr/>
        </p:nvGrpSpPr>
        <p:grpSpPr>
          <a:xfrm>
            <a:off x="9259968" y="1418804"/>
            <a:ext cx="2852928" cy="3046316"/>
            <a:chOff x="9259968" y="1418804"/>
            <a:chExt cx="2852928" cy="3046316"/>
          </a:xfrm>
        </p:grpSpPr>
        <p:sp>
          <p:nvSpPr>
            <p:cNvPr id="16" name="TextBox 15">
              <a:extLst>
                <a:ext uri="{FF2B5EF4-FFF2-40B4-BE49-F238E27FC236}">
                  <a16:creationId xmlns:a16="http://schemas.microsoft.com/office/drawing/2014/main" id="{3C1ACB1B-EF3E-9FE1-1E3F-AA8C7134682A}"/>
                </a:ext>
                <a:ext uri="{C183D7F6-B498-43B3-948B-1728B52AA6E4}">
                  <adec:decorative xmlns:adec="http://schemas.microsoft.com/office/drawing/2017/decorative" val="1"/>
                </a:ext>
              </a:extLst>
            </p:cNvPr>
            <p:cNvSpPr txBox="1"/>
            <p:nvPr/>
          </p:nvSpPr>
          <p:spPr>
            <a:xfrm>
              <a:off x="9310254" y="1418804"/>
              <a:ext cx="2615190" cy="3046316"/>
            </a:xfrm>
            <a:prstGeom prst="roundRect">
              <a:avLst>
                <a:gd name="adj" fmla="val 4554"/>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118" name="Rectangle 117">
              <a:extLst>
                <a:ext uri="{FF2B5EF4-FFF2-40B4-BE49-F238E27FC236}">
                  <a16:creationId xmlns:a16="http://schemas.microsoft.com/office/drawing/2014/main" id="{EA5A3037-83B4-4C00-84AF-3B67D234E3B7}"/>
                </a:ext>
              </a:extLst>
            </p:cNvPr>
            <p:cNvSpPr/>
            <p:nvPr/>
          </p:nvSpPr>
          <p:spPr>
            <a:xfrm>
              <a:off x="9259968" y="2547641"/>
              <a:ext cx="2852928" cy="271549"/>
            </a:xfrm>
            <a:prstGeom prst="rect">
              <a:avLst/>
            </a:prstGeom>
          </p:spPr>
          <p:txBody>
            <a:bodyPr wrap="square" lIns="0" tIns="0" rIns="0" bIns="0" anchor="t">
              <a:spAutoFit/>
            </a:bodyPr>
            <a:lstStyle/>
            <a:p>
              <a:pPr marL="0" marR="0" lvl="0" indent="0" algn="ctr" defTabSz="914314" rtl="0" eaLnBrk="1" fontAlgn="auto" latinLnBrk="0" hangingPunct="1">
                <a:lnSpc>
                  <a:spcPct val="90000"/>
                </a:lnSpc>
                <a:spcBef>
                  <a:spcPts val="0"/>
                </a:spcBef>
                <a:spcAft>
                  <a:spcPts val="0"/>
                </a:spcAft>
                <a:buClrTx/>
                <a:buSzTx/>
                <a:buFontTx/>
                <a:buNone/>
                <a:tabLst/>
                <a:defRPr/>
              </a:pPr>
              <a:r>
                <a:rPr kumimoji="0" lang="en-IN" sz="1961" b="0" i="0" u="none" strike="noStrike" kern="1200" cap="none" spc="0" normalizeH="0" baseline="0" noProof="0">
                  <a:ln>
                    <a:noFill/>
                  </a:ln>
                  <a:solidFill>
                    <a:srgbClr val="282828"/>
                  </a:solidFill>
                  <a:effectLst/>
                  <a:uLnTx/>
                  <a:uFillTx/>
                  <a:latin typeface="Segoe UI Semibold"/>
                  <a:ea typeface="+mn-ea"/>
                  <a:cs typeface="+mn-cs"/>
                </a:rPr>
                <a:t>Impact and change</a:t>
              </a:r>
              <a:endParaRPr kumimoji="0" lang="en-US" sz="1961" b="0" i="0" u="none" strike="noStrike" kern="1200" cap="none" spc="0" normalizeH="0" baseline="0" noProof="0">
                <a:ln>
                  <a:noFill/>
                </a:ln>
                <a:solidFill>
                  <a:srgbClr val="282828"/>
                </a:solidFill>
                <a:effectLst/>
                <a:uLnTx/>
                <a:uFillTx/>
                <a:latin typeface="Segoe UI Semibold"/>
                <a:ea typeface="+mn-ea"/>
                <a:cs typeface="+mn-cs"/>
              </a:endParaRPr>
            </a:p>
          </p:txBody>
        </p:sp>
        <p:sp>
          <p:nvSpPr>
            <p:cNvPr id="119" name="Rectangle 118">
              <a:extLst>
                <a:ext uri="{FF2B5EF4-FFF2-40B4-BE49-F238E27FC236}">
                  <a16:creationId xmlns:a16="http://schemas.microsoft.com/office/drawing/2014/main" id="{E4FB7FE0-B36B-4864-B733-AA5EFDFCEF18}"/>
                </a:ext>
              </a:extLst>
            </p:cNvPr>
            <p:cNvSpPr/>
            <p:nvPr/>
          </p:nvSpPr>
          <p:spPr>
            <a:xfrm>
              <a:off x="9520518" y="2970633"/>
              <a:ext cx="2354640" cy="633443"/>
            </a:xfrm>
            <a:prstGeom prst="rect">
              <a:avLst/>
            </a:prstGeom>
          </p:spPr>
          <p:txBody>
            <a:bodyPr wrap="square" lIns="0" tIns="0" rIns="0" bIns="0" anchor="t">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IN" sz="1372" b="0" u="none" strike="noStrike" kern="1200" cap="none" spc="0" normalizeH="0" baseline="0" noProof="0">
                  <a:ln>
                    <a:noFill/>
                  </a:ln>
                  <a:effectLst/>
                  <a:uLnTx/>
                  <a:uFillTx/>
                  <a:latin typeface="Segoe UI"/>
                  <a:ea typeface="+mn-ea"/>
                  <a:cs typeface="+mn-cs"/>
                </a:rPr>
                <a:t>Understand Copilot ROI, where it is having an impact, how is the business changing</a:t>
              </a:r>
              <a:endParaRPr kumimoji="0" lang="en-US" sz="1372" b="0" u="none" strike="noStrike" kern="1200" cap="none" spc="0" normalizeH="0" baseline="0" noProof="0">
                <a:ln>
                  <a:noFill/>
                </a:ln>
                <a:effectLst/>
                <a:uLnTx/>
                <a:uFillTx/>
                <a:latin typeface="Segoe UI"/>
                <a:ea typeface="+mn-ea"/>
                <a:cs typeface="+mn-cs"/>
              </a:endParaRPr>
            </a:p>
          </p:txBody>
        </p:sp>
        <p:pic>
          <p:nvPicPr>
            <p:cNvPr id="40" name="Picture 39" descr="Icon for impact and change">
              <a:extLst>
                <a:ext uri="{FF2B5EF4-FFF2-40B4-BE49-F238E27FC236}">
                  <a16:creationId xmlns:a16="http://schemas.microsoft.com/office/drawing/2014/main" id="{0BE39D00-58E8-4AC0-986A-6B67BA7FB404}"/>
                </a:ext>
              </a:extLst>
            </p:cNvPr>
            <p:cNvPicPr>
              <a:picLocks noChangeAspect="1"/>
            </p:cNvPicPr>
            <p:nvPr/>
          </p:nvPicPr>
          <p:blipFill>
            <a:blip r:embed="rId13"/>
            <a:stretch>
              <a:fillRect/>
            </a:stretch>
          </p:blipFill>
          <p:spPr>
            <a:xfrm>
              <a:off x="9964056" y="1596566"/>
              <a:ext cx="722376" cy="722376"/>
            </a:xfrm>
            <a:prstGeom prst="rect">
              <a:avLst/>
            </a:prstGeom>
          </p:spPr>
        </p:pic>
      </p:grpSp>
      <p:grpSp>
        <p:nvGrpSpPr>
          <p:cNvPr id="17" name="Group 16" descr="A white box that says: Robust governance and controls. This box goes the length of the slide as robust governance and controls provides a founcation for the other four boxes">
            <a:extLst>
              <a:ext uri="{FF2B5EF4-FFF2-40B4-BE49-F238E27FC236}">
                <a16:creationId xmlns:a16="http://schemas.microsoft.com/office/drawing/2014/main" id="{2047A2EF-3A81-EF7E-9647-CFF47DA8C9BD}"/>
              </a:ext>
            </a:extLst>
          </p:cNvPr>
          <p:cNvGrpSpPr/>
          <p:nvPr/>
        </p:nvGrpSpPr>
        <p:grpSpPr>
          <a:xfrm>
            <a:off x="584385" y="5207303"/>
            <a:ext cx="11020426" cy="956897"/>
            <a:chOff x="584385" y="5207303"/>
            <a:chExt cx="11020426" cy="956897"/>
          </a:xfrm>
        </p:grpSpPr>
        <p:sp>
          <p:nvSpPr>
            <p:cNvPr id="6" name="TextBox 5">
              <a:extLst>
                <a:ext uri="{FF2B5EF4-FFF2-40B4-BE49-F238E27FC236}">
                  <a16:creationId xmlns:a16="http://schemas.microsoft.com/office/drawing/2014/main" id="{CC6EC008-5F72-13FC-6396-3CA7067FC842}"/>
                </a:ext>
                <a:ext uri="{C183D7F6-B498-43B3-948B-1728B52AA6E4}">
                  <adec:decorative xmlns:adec="http://schemas.microsoft.com/office/drawing/2017/decorative" val="1"/>
                </a:ext>
              </a:extLst>
            </p:cNvPr>
            <p:cNvSpPr txBox="1"/>
            <p:nvPr/>
          </p:nvSpPr>
          <p:spPr>
            <a:xfrm>
              <a:off x="584385" y="5207303"/>
              <a:ext cx="11020426" cy="956897"/>
            </a:xfrm>
            <a:prstGeom prst="roundRect">
              <a:avLst>
                <a:gd name="adj" fmla="val 6611"/>
              </a:avLst>
            </a:prstGeom>
            <a:solidFill>
              <a:srgbClr val="FCFAF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10" name="TextBox 9">
              <a:extLst>
                <a:ext uri="{FF2B5EF4-FFF2-40B4-BE49-F238E27FC236}">
                  <a16:creationId xmlns:a16="http://schemas.microsoft.com/office/drawing/2014/main" id="{0FFEC7F8-CDEE-D9F7-C90A-C1CAF4F8C166}"/>
                </a:ext>
              </a:extLst>
            </p:cNvPr>
            <p:cNvSpPr txBox="1"/>
            <p:nvPr/>
          </p:nvSpPr>
          <p:spPr>
            <a:xfrm>
              <a:off x="4729522" y="5549977"/>
              <a:ext cx="3516363" cy="271549"/>
            </a:xfrm>
            <a:prstGeom prst="rect">
              <a:avLst/>
            </a:prstGeom>
            <a:solidFill>
              <a:srgbClr val="FCFAF9"/>
            </a:solidFill>
            <a:ln>
              <a:noFill/>
            </a:ln>
          </p:spPr>
          <p:txBody>
            <a:bodyPr wrap="square" lIns="0" tIns="0" rIns="0" bIns="0" rtlCol="0">
              <a:spAutoFit/>
            </a:bodyPr>
            <a:lstStyle>
              <a:defPPr>
                <a:defRPr lang="en-US"/>
              </a:defPPr>
              <a:lvl1pPr lvl="0" algn="ctr" defTabSz="932563">
                <a:lnSpc>
                  <a:spcPct val="90000"/>
                </a:lnSpc>
                <a:spcAft>
                  <a:spcPts val="600"/>
                </a:spcAft>
                <a:defRPr sz="2000" spc="-100">
                  <a:latin typeface="Segoe UI Semibold"/>
                </a:defRPr>
              </a:lvl1p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49" normalizeH="0" baseline="0" noProof="0">
                  <a:ln>
                    <a:noFill/>
                  </a:ln>
                  <a:solidFill>
                    <a:srgbClr val="282828"/>
                  </a:solidFill>
                  <a:effectLst/>
                  <a:uLnTx/>
                  <a:uFillTx/>
                  <a:latin typeface="Segoe UI Semibold"/>
                  <a:ea typeface="+mn-ea"/>
                  <a:cs typeface="+mn-cs"/>
                </a:rPr>
                <a:t>Robust governance and controls</a:t>
              </a:r>
            </a:p>
          </p:txBody>
        </p:sp>
        <p:pic>
          <p:nvPicPr>
            <p:cNvPr id="12" name="Picture 11" descr="Icon for robust governance and controls">
              <a:extLst>
                <a:ext uri="{FF2B5EF4-FFF2-40B4-BE49-F238E27FC236}">
                  <a16:creationId xmlns:a16="http://schemas.microsoft.com/office/drawing/2014/main" id="{F2C7AD83-D89A-A197-2A8B-EEA01986C17E}"/>
                </a:ext>
              </a:extLst>
            </p:cNvPr>
            <p:cNvPicPr>
              <a:picLocks noChangeAspect="1"/>
            </p:cNvPicPr>
            <p:nvPr/>
          </p:nvPicPr>
          <p:blipFill rotWithShape="1">
            <a:blip r:embed="rId14"/>
            <a:srcRect t="-8277" r="-11090" b="-1"/>
            <a:stretch/>
          </p:blipFill>
          <p:spPr>
            <a:xfrm>
              <a:off x="3943311" y="5391659"/>
              <a:ext cx="603465" cy="588185"/>
            </a:xfrm>
            <a:prstGeom prst="rect">
              <a:avLst/>
            </a:prstGeom>
            <a:solidFill>
              <a:srgbClr val="FCFAF9"/>
            </a:solidFill>
            <a:ln>
              <a:noFill/>
            </a:ln>
          </p:spPr>
        </p:pic>
      </p:grpSp>
      <p:graphicFrame>
        <p:nvGraphicFramePr>
          <p:cNvPr id="7" name="Object 6">
            <a:extLst>
              <a:ext uri="{FF2B5EF4-FFF2-40B4-BE49-F238E27FC236}">
                <a16:creationId xmlns:a16="http://schemas.microsoft.com/office/drawing/2014/main" id="{0F94CDDB-BCE0-4115-B6D4-6879196830D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834352176"/>
              </p:ext>
            </p:extLst>
          </p:nvPr>
        </p:nvGraphicFramePr>
        <p:xfrm>
          <a:off x="1558" y="2044"/>
          <a:ext cx="1556" cy="1556"/>
        </p:xfrm>
        <a:graphic>
          <a:graphicData uri="http://schemas.openxmlformats.org/presentationml/2006/ole">
            <mc:AlternateContent xmlns:mc="http://schemas.openxmlformats.org/markup-compatibility/2006">
              <mc:Choice xmlns:v="urn:schemas-microsoft-com:vml" Requires="v">
                <p:oleObj name="think-cell Slide" r:id="rId15" imgW="359" imgH="360" progId="TCLayout.ActiveDocument.1">
                  <p:embed/>
                </p:oleObj>
              </mc:Choice>
              <mc:Fallback>
                <p:oleObj name="think-cell Slide" r:id="rId15" imgW="359" imgH="360" progId="TCLayout.ActiveDocument.1">
                  <p:embed/>
                  <p:pic>
                    <p:nvPicPr>
                      <p:cNvPr id="7" name="Object 6">
                        <a:extLst>
                          <a:ext uri="{FF2B5EF4-FFF2-40B4-BE49-F238E27FC236}">
                            <a16:creationId xmlns:a16="http://schemas.microsoft.com/office/drawing/2014/main" id="{0F94CDDB-BCE0-4115-B6D4-6879196830DB}"/>
                          </a:ext>
                          <a:ext uri="{C183D7F6-B498-43B3-948B-1728B52AA6E4}">
                            <adec:decorative xmlns:adec="http://schemas.microsoft.com/office/drawing/2017/decorative" val="1"/>
                          </a:ext>
                        </a:extLst>
                      </p:cNvPr>
                      <p:cNvPicPr/>
                      <p:nvPr/>
                    </p:nvPicPr>
                    <p:blipFill>
                      <a:blip r:embed="rId16"/>
                      <a:stretch>
                        <a:fillRect/>
                      </a:stretch>
                    </p:blipFill>
                    <p:spPr>
                      <a:xfrm>
                        <a:off x="1558" y="2044"/>
                        <a:ext cx="1556" cy="1556"/>
                      </a:xfrm>
                      <a:prstGeom prst="rect">
                        <a:avLst/>
                      </a:prstGeom>
                    </p:spPr>
                  </p:pic>
                </p:oleObj>
              </mc:Fallback>
            </mc:AlternateContent>
          </a:graphicData>
        </a:graphic>
      </p:graphicFrame>
    </p:spTree>
    <p:extLst>
      <p:ext uri="{BB962C8B-B14F-4D97-AF65-F5344CB8AC3E}">
        <p14:creationId xmlns:p14="http://schemas.microsoft.com/office/powerpoint/2010/main" val="183011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idx="4294967295"/>
          </p:nvPr>
        </p:nvSpPr>
        <p:spPr>
          <a:xfrm>
            <a:off x="583183" y="497024"/>
            <a:ext cx="10694194" cy="554038"/>
          </a:xfrm>
        </p:spPr>
        <p:txBody>
          <a:bodyPr/>
          <a:lstStyle/>
          <a:p>
            <a:r>
              <a:rPr lang="en-US"/>
              <a:t>Why it is important to use Copilot Analytics?</a:t>
            </a:r>
          </a:p>
        </p:txBody>
      </p:sp>
      <p:sp>
        <p:nvSpPr>
          <p:cNvPr id="12" name="TextBox 11">
            <a:extLst>
              <a:ext uri="{FF2B5EF4-FFF2-40B4-BE49-F238E27FC236}">
                <a16:creationId xmlns:a16="http://schemas.microsoft.com/office/drawing/2014/main" id="{A34E845C-95FD-0C18-5676-FBF380719217}"/>
              </a:ext>
            </a:extLst>
          </p:cNvPr>
          <p:cNvSpPr txBox="1"/>
          <p:nvPr/>
        </p:nvSpPr>
        <p:spPr>
          <a:xfrm>
            <a:off x="583183" y="1245152"/>
            <a:ext cx="8213226" cy="307777"/>
          </a:xfrm>
          <a:prstGeom prst="rect">
            <a:avLst/>
          </a:prstGeom>
          <a:noFill/>
        </p:spPr>
        <p:txBody>
          <a:bodyPr wrap="square" lIns="0" tIns="0" rIns="0" bIns="0" rtlCol="0">
            <a:spAutoFit/>
          </a:bodyPr>
          <a:lstStyle/>
          <a:p>
            <a:pPr algn="l"/>
            <a:r>
              <a:rPr lang="en-US" sz="2000">
                <a:solidFill>
                  <a:schemeClr val="accent1"/>
                </a:solidFill>
              </a:rPr>
              <a:t>It deepens your understanding of the change and value.</a:t>
            </a:r>
          </a:p>
        </p:txBody>
      </p:sp>
      <p:grpSp>
        <p:nvGrpSpPr>
          <p:cNvPr id="11" name="Group 10" descr="Three columns of a table labeled: How are we using Copilot? What is the impact of Copilot? How work is changing with Copilot?">
            <a:extLst>
              <a:ext uri="{FF2B5EF4-FFF2-40B4-BE49-F238E27FC236}">
                <a16:creationId xmlns:a16="http://schemas.microsoft.com/office/drawing/2014/main" id="{CE5CC30F-8080-11AA-977F-DD200A7ED3AF}"/>
              </a:ext>
            </a:extLst>
          </p:cNvPr>
          <p:cNvGrpSpPr/>
          <p:nvPr/>
        </p:nvGrpSpPr>
        <p:grpSpPr>
          <a:xfrm>
            <a:off x="2169027" y="1943114"/>
            <a:ext cx="9557238" cy="626353"/>
            <a:chOff x="2169027" y="1943114"/>
            <a:chExt cx="9557238" cy="626353"/>
          </a:xfrm>
        </p:grpSpPr>
        <p:sp>
          <p:nvSpPr>
            <p:cNvPr id="21" name="TextBox 20">
              <a:extLst>
                <a:ext uri="{FF2B5EF4-FFF2-40B4-BE49-F238E27FC236}">
                  <a16:creationId xmlns:a16="http://schemas.microsoft.com/office/drawing/2014/main" id="{A0606CB6-BF8A-4936-FC76-3CE3FAFBF0D3}"/>
                </a:ext>
              </a:extLst>
            </p:cNvPr>
            <p:cNvSpPr txBox="1">
              <a:spLocks/>
            </p:cNvSpPr>
            <p:nvPr/>
          </p:nvSpPr>
          <p:spPr>
            <a:xfrm>
              <a:off x="2169027" y="1943114"/>
              <a:ext cx="2798064" cy="626353"/>
            </a:xfrm>
            <a:prstGeom prst="rect">
              <a:avLst/>
            </a:prstGeom>
            <a:noFill/>
          </p:spPr>
          <p:txBody>
            <a:bodyPr wrap="square" lIns="0" tIns="0" rIns="0" bIns="0" rtlCol="0" anchor="t">
              <a:noAutofit/>
            </a:bodyPr>
            <a:lstStyle>
              <a:defPPr>
                <a:defRPr lang="en-US"/>
              </a:defPPr>
              <a:lvl1pPr>
                <a:defRPr sz="2000">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Segoe UI Semibold"/>
                  <a:ea typeface="ＭＳ Ｐゴシック"/>
                  <a:cs typeface="+mn-cs"/>
                </a:rPr>
                <a:t>How are we using</a:t>
              </a:r>
              <a:r>
                <a:rPr kumimoji="0" lang="en-US" sz="1800" b="0" i="0" u="none" strike="noStrike" kern="1200" cap="none" spc="0" normalizeH="0" noProof="0">
                  <a:ln>
                    <a:noFill/>
                  </a:ln>
                  <a:solidFill>
                    <a:schemeClr val="accent1">
                      <a:lumMod val="75000"/>
                    </a:schemeClr>
                  </a:solidFill>
                  <a:effectLst/>
                  <a:uLnTx/>
                  <a:uFillTx/>
                  <a:latin typeface="Segoe UI Semibold"/>
                  <a:ea typeface="ＭＳ Ｐゴシック"/>
                  <a:cs typeface="+mn-cs"/>
                </a:rPr>
                <a:t> Copilot?</a:t>
              </a:r>
              <a:endParaRPr kumimoji="0" lang="en-US" sz="1800" b="0" i="0" u="none" strike="noStrike" kern="1200" cap="none" spc="0" normalizeH="0" baseline="0" noProof="0">
                <a:ln>
                  <a:noFill/>
                </a:ln>
                <a:solidFill>
                  <a:schemeClr val="accent1">
                    <a:lumMod val="75000"/>
                  </a:schemeClr>
                </a:solidFill>
                <a:effectLst/>
                <a:uLnTx/>
                <a:uFillTx/>
                <a:latin typeface="Segoe UI Semibold"/>
                <a:ea typeface="ＭＳ Ｐゴシック"/>
                <a:cs typeface="+mn-cs"/>
              </a:endParaRPr>
            </a:p>
          </p:txBody>
        </p:sp>
        <p:sp>
          <p:nvSpPr>
            <p:cNvPr id="18" name="TextBox 17">
              <a:extLst>
                <a:ext uri="{FF2B5EF4-FFF2-40B4-BE49-F238E27FC236}">
                  <a16:creationId xmlns:a16="http://schemas.microsoft.com/office/drawing/2014/main" id="{DD53367A-A9D4-0C7F-B7EC-6A5B547988E9}"/>
                </a:ext>
              </a:extLst>
            </p:cNvPr>
            <p:cNvSpPr txBox="1">
              <a:spLocks/>
            </p:cNvSpPr>
            <p:nvPr/>
          </p:nvSpPr>
          <p:spPr>
            <a:xfrm>
              <a:off x="5458968" y="1943114"/>
              <a:ext cx="2798064" cy="626353"/>
            </a:xfrm>
            <a:prstGeom prst="rect">
              <a:avLst/>
            </a:prstGeom>
            <a:noFill/>
          </p:spPr>
          <p:txBody>
            <a:bodyPr wrap="square" lIns="0" tIns="0" rIns="0" bIns="0" rtlCol="0" anchor="t">
              <a:noAutofit/>
            </a:bodyPr>
            <a:lstStyle>
              <a:defPPr>
                <a:defRPr lang="en-US"/>
              </a:defPPr>
              <a:lvl1pPr>
                <a:defRPr sz="2000">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Segoe UI Semibold"/>
                  <a:ea typeface="ＭＳ Ｐゴシック"/>
                  <a:cs typeface="+mn-cs"/>
                </a:rPr>
                <a:t>What’s the impact of</a:t>
              </a:r>
              <a:r>
                <a:rPr kumimoji="0" lang="en-US" sz="1800" b="0" i="0" u="none" strike="noStrike" kern="1200" cap="none" spc="0" normalizeH="0" noProof="0">
                  <a:ln>
                    <a:noFill/>
                  </a:ln>
                  <a:solidFill>
                    <a:schemeClr val="accent1">
                      <a:lumMod val="75000"/>
                    </a:schemeClr>
                  </a:solidFill>
                  <a:effectLst/>
                  <a:uLnTx/>
                  <a:uFillTx/>
                  <a:latin typeface="Segoe UI Semibold"/>
                  <a:ea typeface="ＭＳ Ｐゴシック"/>
                  <a:cs typeface="+mn-cs"/>
                </a:rPr>
                <a:t> Copilot?</a:t>
              </a:r>
              <a:endParaRPr kumimoji="0" lang="en-US" sz="1800" b="0" i="0" u="none" strike="noStrike" kern="1200" cap="none" spc="0" normalizeH="0" baseline="0" noProof="0">
                <a:ln>
                  <a:noFill/>
                </a:ln>
                <a:solidFill>
                  <a:schemeClr val="accent1">
                    <a:lumMod val="75000"/>
                  </a:schemeClr>
                </a:solidFill>
                <a:effectLst/>
                <a:uLnTx/>
                <a:uFillTx/>
                <a:latin typeface="Segoe UI Semibold"/>
                <a:ea typeface="ＭＳ Ｐゴシック"/>
                <a:cs typeface="+mn-cs"/>
              </a:endParaRPr>
            </a:p>
          </p:txBody>
        </p:sp>
        <p:sp>
          <p:nvSpPr>
            <p:cNvPr id="10" name="TextBox 9">
              <a:extLst>
                <a:ext uri="{FF2B5EF4-FFF2-40B4-BE49-F238E27FC236}">
                  <a16:creationId xmlns:a16="http://schemas.microsoft.com/office/drawing/2014/main" id="{2A7876D2-7EB1-5466-400C-204A92FDE20C}"/>
                </a:ext>
              </a:extLst>
            </p:cNvPr>
            <p:cNvSpPr txBox="1">
              <a:spLocks/>
            </p:cNvSpPr>
            <p:nvPr/>
          </p:nvSpPr>
          <p:spPr>
            <a:xfrm>
              <a:off x="8748908" y="1943114"/>
              <a:ext cx="2977357" cy="626353"/>
            </a:xfrm>
            <a:prstGeom prst="rect">
              <a:avLst/>
            </a:prstGeom>
            <a:noFill/>
          </p:spPr>
          <p:txBody>
            <a:bodyPr wrap="square" lIns="0" tIns="0" rIns="0" bIns="0" rtlCol="0" anchor="t">
              <a:noAutofit/>
            </a:bodyPr>
            <a:lstStyle>
              <a:defPPr>
                <a:defRPr lang="en-US"/>
              </a:defPPr>
              <a:lvl1pPr>
                <a:defRPr sz="2000">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Segoe UI Semibold"/>
                  <a:ea typeface="ＭＳ Ｐゴシック"/>
                  <a:cs typeface="+mn-cs"/>
                </a:rPr>
                <a:t>How</a:t>
              </a:r>
              <a:r>
                <a:rPr kumimoji="0" lang="en-US" sz="1800" b="0" i="0" u="none" strike="noStrike" kern="1200" cap="none" spc="0" normalizeH="0" noProof="0">
                  <a:ln>
                    <a:noFill/>
                  </a:ln>
                  <a:solidFill>
                    <a:schemeClr val="accent1">
                      <a:lumMod val="75000"/>
                    </a:schemeClr>
                  </a:solidFill>
                  <a:effectLst/>
                  <a:uLnTx/>
                  <a:uFillTx/>
                  <a:latin typeface="Segoe UI Semibold"/>
                  <a:ea typeface="ＭＳ Ｐゴシック"/>
                  <a:cs typeface="+mn-cs"/>
                </a:rPr>
                <a:t> work is changing with Copilot?</a:t>
              </a:r>
              <a:endParaRPr kumimoji="0" lang="en-US" sz="1800" b="0" i="0" u="none" strike="noStrike" kern="1200" cap="none" spc="0" normalizeH="0" baseline="0" noProof="0">
                <a:ln>
                  <a:noFill/>
                </a:ln>
                <a:solidFill>
                  <a:schemeClr val="accent1">
                    <a:lumMod val="75000"/>
                  </a:schemeClr>
                </a:solidFill>
                <a:effectLst/>
                <a:uLnTx/>
                <a:uFillTx/>
                <a:latin typeface="Segoe UI Semibold"/>
                <a:ea typeface="ＭＳ Ｐゴシック"/>
                <a:cs typeface="+mn-cs"/>
              </a:endParaRPr>
            </a:p>
          </p:txBody>
        </p:sp>
      </p:grpSp>
      <p:grpSp>
        <p:nvGrpSpPr>
          <p:cNvPr id="13" name="Group 12" descr="The first row of the table under the headers is labeled: Objectives.Under How are using Copilot are the following questins: How many are using it?&#10;How often are they using it?&#10;What are they using it for? In the What's the impact of Copilot column, the following questions are asked:What KPIs have changed with Copilot usage?&#10;Are we seeing a level of usage that can drive business impact?&#10;What is the ROI?&#10;Under the question How work is chaning with Copilot are the following questions:How collaboration is changing with Copilot?&#10;What’s the Employee Experience impact of Copilot?&#10;Are they happy with Copilot?">
            <a:extLst>
              <a:ext uri="{FF2B5EF4-FFF2-40B4-BE49-F238E27FC236}">
                <a16:creationId xmlns:a16="http://schemas.microsoft.com/office/drawing/2014/main" id="{D5C9660D-B54D-4D0F-51D6-01208D3F3ADD}"/>
              </a:ext>
            </a:extLst>
          </p:cNvPr>
          <p:cNvGrpSpPr/>
          <p:nvPr/>
        </p:nvGrpSpPr>
        <p:grpSpPr>
          <a:xfrm>
            <a:off x="583183" y="2851860"/>
            <a:ext cx="11025188" cy="1373634"/>
            <a:chOff x="583183" y="2851860"/>
            <a:chExt cx="11025188" cy="1373634"/>
          </a:xfrm>
        </p:grpSpPr>
        <p:sp>
          <p:nvSpPr>
            <p:cNvPr id="6" name="TextBox 5">
              <a:extLst>
                <a:ext uri="{FF2B5EF4-FFF2-40B4-BE49-F238E27FC236}">
                  <a16:creationId xmlns:a16="http://schemas.microsoft.com/office/drawing/2014/main" id="{C8EA82BE-A791-014C-6AEE-D28BFFFB8E1D}"/>
                </a:ext>
              </a:extLst>
            </p:cNvPr>
            <p:cNvSpPr txBox="1"/>
            <p:nvPr/>
          </p:nvSpPr>
          <p:spPr>
            <a:xfrm>
              <a:off x="2169027" y="2852378"/>
              <a:ext cx="2798064" cy="1230998"/>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How many are using it?</a:t>
              </a:r>
            </a:p>
            <a:p>
              <a:pPr>
                <a:lnSpc>
                  <a:spcPct val="90000"/>
                </a:lnSpc>
                <a:spcAft>
                  <a:spcPts val="600"/>
                </a:spcAft>
              </a:pPr>
              <a:r>
                <a:rPr lang="en-US" sz="1400">
                  <a:gradFill>
                    <a:gsLst>
                      <a:gs pos="2917">
                        <a:schemeClr val="tx1"/>
                      </a:gs>
                      <a:gs pos="30000">
                        <a:schemeClr val="tx1"/>
                      </a:gs>
                    </a:gsLst>
                    <a:lin ang="5400000" scaled="0"/>
                  </a:gradFill>
                </a:rPr>
                <a:t>How often are they using it?</a:t>
              </a:r>
            </a:p>
            <a:p>
              <a:pPr>
                <a:lnSpc>
                  <a:spcPct val="90000"/>
                </a:lnSpc>
                <a:spcAft>
                  <a:spcPts val="600"/>
                </a:spcAft>
              </a:pPr>
              <a:r>
                <a:rPr lang="en-US" sz="1400">
                  <a:gradFill>
                    <a:gsLst>
                      <a:gs pos="2917">
                        <a:schemeClr val="tx1"/>
                      </a:gs>
                      <a:gs pos="30000">
                        <a:schemeClr val="tx1"/>
                      </a:gs>
                    </a:gsLst>
                    <a:lin ang="5400000" scaled="0"/>
                  </a:gradFill>
                </a:rPr>
                <a:t>What are they using it for?</a:t>
              </a:r>
            </a:p>
            <a:p>
              <a:pPr>
                <a:lnSpc>
                  <a:spcPct val="90000"/>
                </a:lnSpc>
                <a:spcAft>
                  <a:spcPts val="600"/>
                </a:spcAft>
              </a:pPr>
              <a:endParaRPr lang="en-US" sz="1400">
                <a:gradFill>
                  <a:gsLst>
                    <a:gs pos="2917">
                      <a:schemeClr val="tx1"/>
                    </a:gs>
                    <a:gs pos="30000">
                      <a:schemeClr val="tx1"/>
                    </a:gs>
                  </a:gsLst>
                  <a:lin ang="5400000" scaled="0"/>
                </a:gradFill>
              </a:endParaRPr>
            </a:p>
            <a:p>
              <a:pPr>
                <a:lnSpc>
                  <a:spcPct val="90000"/>
                </a:lnSpc>
                <a:spcAft>
                  <a:spcPts val="600"/>
                </a:spcAft>
              </a:pPr>
              <a:endParaRPr lang="en-US" sz="1400">
                <a:gradFill>
                  <a:gsLst>
                    <a:gs pos="2917">
                      <a:schemeClr val="tx1"/>
                    </a:gs>
                    <a:gs pos="30000">
                      <a:schemeClr val="tx1"/>
                    </a:gs>
                  </a:gsLst>
                  <a:lin ang="5400000" scaled="0"/>
                </a:gradFill>
              </a:endParaRPr>
            </a:p>
          </p:txBody>
        </p:sp>
        <p:sp>
          <p:nvSpPr>
            <p:cNvPr id="7" name="TextBox 6">
              <a:extLst>
                <a:ext uri="{FF2B5EF4-FFF2-40B4-BE49-F238E27FC236}">
                  <a16:creationId xmlns:a16="http://schemas.microsoft.com/office/drawing/2014/main" id="{46915BCB-20DC-0261-B2D7-8D92813B6096}"/>
                </a:ext>
              </a:extLst>
            </p:cNvPr>
            <p:cNvSpPr txBox="1"/>
            <p:nvPr/>
          </p:nvSpPr>
          <p:spPr>
            <a:xfrm>
              <a:off x="5458968" y="2852377"/>
              <a:ext cx="2798064" cy="1230997"/>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What KPIs have changed with Copilot usage?</a:t>
              </a:r>
            </a:p>
            <a:p>
              <a:pPr>
                <a:lnSpc>
                  <a:spcPct val="90000"/>
                </a:lnSpc>
                <a:spcAft>
                  <a:spcPts val="600"/>
                </a:spcAft>
              </a:pPr>
              <a:r>
                <a:rPr lang="en-US" sz="1400">
                  <a:gradFill>
                    <a:gsLst>
                      <a:gs pos="2917">
                        <a:schemeClr val="tx1"/>
                      </a:gs>
                      <a:gs pos="30000">
                        <a:schemeClr val="tx1"/>
                      </a:gs>
                    </a:gsLst>
                    <a:lin ang="5400000" scaled="0"/>
                  </a:gradFill>
                </a:rPr>
                <a:t>Are we seeing a level of usage that can drive business impact?</a:t>
              </a:r>
            </a:p>
            <a:p>
              <a:pPr>
                <a:lnSpc>
                  <a:spcPct val="90000"/>
                </a:lnSpc>
                <a:spcAft>
                  <a:spcPts val="600"/>
                </a:spcAft>
              </a:pPr>
              <a:r>
                <a:rPr lang="en-US" sz="1400">
                  <a:gradFill>
                    <a:gsLst>
                      <a:gs pos="2917">
                        <a:schemeClr val="tx1"/>
                      </a:gs>
                      <a:gs pos="30000">
                        <a:schemeClr val="tx1"/>
                      </a:gs>
                    </a:gsLst>
                    <a:lin ang="5400000" scaled="0"/>
                  </a:gradFill>
                </a:rPr>
                <a:t>What is the ROI?</a:t>
              </a:r>
            </a:p>
            <a:p>
              <a:pPr>
                <a:lnSpc>
                  <a:spcPct val="90000"/>
                </a:lnSpc>
                <a:spcAft>
                  <a:spcPts val="600"/>
                </a:spcAft>
              </a:pPr>
              <a:r>
                <a:rPr lang="en-US" sz="1400">
                  <a:gradFill>
                    <a:gsLst>
                      <a:gs pos="2917">
                        <a:schemeClr val="tx1"/>
                      </a:gs>
                      <a:gs pos="30000">
                        <a:schemeClr val="tx1"/>
                      </a:gs>
                    </a:gsLst>
                    <a:lin ang="5400000" scaled="0"/>
                  </a:gradFill>
                </a:rPr>
                <a:t> </a:t>
              </a:r>
            </a:p>
          </p:txBody>
        </p:sp>
        <p:sp>
          <p:nvSpPr>
            <p:cNvPr id="8" name="TextBox 7">
              <a:extLst>
                <a:ext uri="{FF2B5EF4-FFF2-40B4-BE49-F238E27FC236}">
                  <a16:creationId xmlns:a16="http://schemas.microsoft.com/office/drawing/2014/main" id="{672E4BC0-8CEC-AEB0-A92E-9672C2552890}"/>
                </a:ext>
              </a:extLst>
            </p:cNvPr>
            <p:cNvSpPr txBox="1"/>
            <p:nvPr/>
          </p:nvSpPr>
          <p:spPr>
            <a:xfrm>
              <a:off x="8748909" y="2851860"/>
              <a:ext cx="2798064" cy="1231516"/>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How is collaboration changing with Copilot?</a:t>
              </a:r>
            </a:p>
            <a:p>
              <a:pPr>
                <a:lnSpc>
                  <a:spcPct val="90000"/>
                </a:lnSpc>
                <a:spcAft>
                  <a:spcPts val="600"/>
                </a:spcAft>
              </a:pPr>
              <a:r>
                <a:rPr lang="en-US" sz="1400">
                  <a:gradFill>
                    <a:gsLst>
                      <a:gs pos="2917">
                        <a:schemeClr val="tx1"/>
                      </a:gs>
                      <a:gs pos="30000">
                        <a:schemeClr val="tx1"/>
                      </a:gs>
                    </a:gsLst>
                    <a:lin ang="5400000" scaled="0"/>
                  </a:gradFill>
                </a:rPr>
                <a:t>What’s the Employee Experience impact of Copilot?</a:t>
              </a:r>
            </a:p>
            <a:p>
              <a:pPr>
                <a:lnSpc>
                  <a:spcPct val="90000"/>
                </a:lnSpc>
                <a:spcAft>
                  <a:spcPts val="600"/>
                </a:spcAft>
              </a:pPr>
              <a:r>
                <a:rPr lang="en-US" sz="1400">
                  <a:gradFill>
                    <a:gsLst>
                      <a:gs pos="2917">
                        <a:schemeClr val="tx1"/>
                      </a:gs>
                      <a:gs pos="30000">
                        <a:schemeClr val="tx1"/>
                      </a:gs>
                    </a:gsLst>
                    <a:lin ang="5400000" scaled="0"/>
                  </a:gradFill>
                </a:rPr>
                <a:t>Are they happy with Copilot?</a:t>
              </a:r>
            </a:p>
            <a:p>
              <a:pPr>
                <a:lnSpc>
                  <a:spcPct val="90000"/>
                </a:lnSpc>
                <a:spcAft>
                  <a:spcPts val="600"/>
                </a:spcAft>
              </a:pPr>
              <a:endParaRPr lang="en-US" sz="1400">
                <a:gradFill>
                  <a:gsLst>
                    <a:gs pos="2917">
                      <a:schemeClr val="tx1"/>
                    </a:gs>
                    <a:gs pos="30000">
                      <a:schemeClr val="tx1"/>
                    </a:gs>
                  </a:gsLst>
                  <a:lin ang="5400000" scaled="0"/>
                </a:gradFill>
              </a:endParaRPr>
            </a:p>
          </p:txBody>
        </p:sp>
        <p:sp>
          <p:nvSpPr>
            <p:cNvPr id="27" name="TextBox 26">
              <a:extLst>
                <a:ext uri="{FF2B5EF4-FFF2-40B4-BE49-F238E27FC236}">
                  <a16:creationId xmlns:a16="http://schemas.microsoft.com/office/drawing/2014/main" id="{55AE34E1-9EAE-C5B2-F39E-62273D40929E}"/>
                </a:ext>
              </a:extLst>
            </p:cNvPr>
            <p:cNvSpPr txBox="1"/>
            <p:nvPr/>
          </p:nvSpPr>
          <p:spPr>
            <a:xfrm>
              <a:off x="583183" y="3332050"/>
              <a:ext cx="1188720" cy="193899"/>
            </a:xfrm>
            <a:prstGeom prst="rect">
              <a:avLst/>
            </a:prstGeom>
            <a:noFill/>
          </p:spPr>
          <p:txBody>
            <a:bodyPr wrap="square" lIns="0" tIns="0" rIns="0" bIns="0" rtlCol="0">
              <a:noAutofit/>
            </a:bodyPr>
            <a:lstStyle/>
            <a:p>
              <a:pPr>
                <a:lnSpc>
                  <a:spcPct val="90000"/>
                </a:lnSpc>
                <a:spcAft>
                  <a:spcPts val="600"/>
                </a:spcAft>
              </a:pPr>
              <a:r>
                <a:rPr lang="en-US" sz="1400">
                  <a:solidFill>
                    <a:schemeClr val="accent1">
                      <a:lumMod val="75000"/>
                    </a:schemeClr>
                  </a:solidFill>
                  <a:latin typeface="+mj-lt"/>
                </a:rPr>
                <a:t>Objectives</a:t>
              </a:r>
            </a:p>
          </p:txBody>
        </p:sp>
        <p:cxnSp>
          <p:nvCxnSpPr>
            <p:cNvPr id="37" name="Straight Connector 36" descr="Line between objectives and example metrics">
              <a:extLst>
                <a:ext uri="{FF2B5EF4-FFF2-40B4-BE49-F238E27FC236}">
                  <a16:creationId xmlns:a16="http://schemas.microsoft.com/office/drawing/2014/main" id="{BE5D2E32-8306-59F9-3E00-FAB4CDF2F806}"/>
                </a:ext>
              </a:extLst>
            </p:cNvPr>
            <p:cNvCxnSpPr/>
            <p:nvPr/>
          </p:nvCxnSpPr>
          <p:spPr>
            <a:xfrm>
              <a:off x="583183" y="4225494"/>
              <a:ext cx="11025188" cy="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8FB58466-06F3-8D0C-47A8-147257781EE2}"/>
              </a:ext>
              <a:ext uri="{C183D7F6-B498-43B3-948B-1728B52AA6E4}">
                <adec:decorative xmlns:adec="http://schemas.microsoft.com/office/drawing/2017/decorative" val="1"/>
              </a:ext>
            </a:extLst>
          </p:cNvPr>
          <p:cNvCxnSpPr/>
          <p:nvPr/>
        </p:nvCxnSpPr>
        <p:spPr>
          <a:xfrm>
            <a:off x="561502" y="2674237"/>
            <a:ext cx="11025188" cy="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 name="Group 13" descr="The second row of the table contains the following information. First, a header that says, &quot;Example Metrics.&quot; Under How are we using Copilot it says:Active users &#10;Copilot actions across surfaces&#10;Prompt types &#10;Under the column labeled What's the impact of Copilot? &quot; it says: Copilot actions across surface and prompt types. In the third column for Example Metrics under How work is changing with Copilot, it says:Collaboration hours, &#10;Networks, &#10;Copilot actions">
            <a:extLst>
              <a:ext uri="{FF2B5EF4-FFF2-40B4-BE49-F238E27FC236}">
                <a16:creationId xmlns:a16="http://schemas.microsoft.com/office/drawing/2014/main" id="{355182BB-155D-316B-675F-F797CC0FD931}"/>
              </a:ext>
            </a:extLst>
          </p:cNvPr>
          <p:cNvGrpSpPr/>
          <p:nvPr/>
        </p:nvGrpSpPr>
        <p:grpSpPr>
          <a:xfrm>
            <a:off x="561502" y="4435488"/>
            <a:ext cx="11047886" cy="926045"/>
            <a:chOff x="561502" y="4435488"/>
            <a:chExt cx="11047886" cy="926045"/>
          </a:xfrm>
        </p:grpSpPr>
        <p:sp>
          <p:nvSpPr>
            <p:cNvPr id="29" name="TextBox 28">
              <a:extLst>
                <a:ext uri="{FF2B5EF4-FFF2-40B4-BE49-F238E27FC236}">
                  <a16:creationId xmlns:a16="http://schemas.microsoft.com/office/drawing/2014/main" id="{BD7CA116-2BE0-9534-2551-56AEA29F1A94}"/>
                </a:ext>
              </a:extLst>
            </p:cNvPr>
            <p:cNvSpPr txBox="1"/>
            <p:nvPr/>
          </p:nvSpPr>
          <p:spPr>
            <a:xfrm>
              <a:off x="2169027" y="4435488"/>
              <a:ext cx="2798064" cy="625837"/>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Active users </a:t>
              </a:r>
            </a:p>
            <a:p>
              <a:pPr>
                <a:lnSpc>
                  <a:spcPct val="90000"/>
                </a:lnSpc>
                <a:spcAft>
                  <a:spcPts val="600"/>
                </a:spcAft>
              </a:pPr>
              <a:r>
                <a:rPr lang="en-US" sz="1400">
                  <a:gradFill>
                    <a:gsLst>
                      <a:gs pos="2917">
                        <a:schemeClr val="tx1"/>
                      </a:gs>
                      <a:gs pos="30000">
                        <a:schemeClr val="tx1"/>
                      </a:gs>
                    </a:gsLst>
                    <a:lin ang="5400000" scaled="0"/>
                  </a:gradFill>
                </a:rPr>
                <a:t>Copilot actions across surfaces</a:t>
              </a:r>
            </a:p>
            <a:p>
              <a:pPr>
                <a:lnSpc>
                  <a:spcPct val="90000"/>
                </a:lnSpc>
                <a:spcAft>
                  <a:spcPts val="600"/>
                </a:spcAft>
              </a:pPr>
              <a:r>
                <a:rPr lang="en-US" sz="1400">
                  <a:gradFill>
                    <a:gsLst>
                      <a:gs pos="2917">
                        <a:schemeClr val="tx1"/>
                      </a:gs>
                      <a:gs pos="30000">
                        <a:schemeClr val="tx1"/>
                      </a:gs>
                    </a:gsLst>
                    <a:lin ang="5400000" scaled="0"/>
                  </a:gradFill>
                </a:rPr>
                <a:t>Prompt types </a:t>
              </a:r>
            </a:p>
          </p:txBody>
        </p:sp>
        <p:sp>
          <p:nvSpPr>
            <p:cNvPr id="30" name="TextBox 29">
              <a:extLst>
                <a:ext uri="{FF2B5EF4-FFF2-40B4-BE49-F238E27FC236}">
                  <a16:creationId xmlns:a16="http://schemas.microsoft.com/office/drawing/2014/main" id="{5A1A6D88-FCCF-76A4-6825-2640A5954A57}"/>
                </a:ext>
              </a:extLst>
            </p:cNvPr>
            <p:cNvSpPr txBox="1"/>
            <p:nvPr/>
          </p:nvSpPr>
          <p:spPr>
            <a:xfrm>
              <a:off x="5458968" y="4435488"/>
              <a:ext cx="2798064" cy="457200"/>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Copilot actions across surface</a:t>
              </a:r>
            </a:p>
            <a:p>
              <a:pPr>
                <a:lnSpc>
                  <a:spcPct val="90000"/>
                </a:lnSpc>
                <a:spcAft>
                  <a:spcPts val="600"/>
                </a:spcAft>
              </a:pPr>
              <a:r>
                <a:rPr lang="en-US" sz="1400">
                  <a:gradFill>
                    <a:gsLst>
                      <a:gs pos="2917">
                        <a:schemeClr val="tx1"/>
                      </a:gs>
                      <a:gs pos="30000">
                        <a:schemeClr val="tx1"/>
                      </a:gs>
                    </a:gsLst>
                    <a:lin ang="5400000" scaled="0"/>
                  </a:gradFill>
                </a:rPr>
                <a:t>Prompt types</a:t>
              </a:r>
            </a:p>
          </p:txBody>
        </p:sp>
        <p:sp>
          <p:nvSpPr>
            <p:cNvPr id="31" name="TextBox 30">
              <a:extLst>
                <a:ext uri="{FF2B5EF4-FFF2-40B4-BE49-F238E27FC236}">
                  <a16:creationId xmlns:a16="http://schemas.microsoft.com/office/drawing/2014/main" id="{2867E866-6246-C4B8-4AA9-06CD91CC6A89}"/>
                </a:ext>
              </a:extLst>
            </p:cNvPr>
            <p:cNvSpPr txBox="1"/>
            <p:nvPr/>
          </p:nvSpPr>
          <p:spPr>
            <a:xfrm>
              <a:off x="8748909" y="4435488"/>
              <a:ext cx="2798064" cy="457200"/>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Collaboration hours </a:t>
              </a:r>
            </a:p>
            <a:p>
              <a:pPr>
                <a:lnSpc>
                  <a:spcPct val="90000"/>
                </a:lnSpc>
                <a:spcAft>
                  <a:spcPts val="600"/>
                </a:spcAft>
              </a:pPr>
              <a:r>
                <a:rPr lang="en-US" sz="1400">
                  <a:gradFill>
                    <a:gsLst>
                      <a:gs pos="2917">
                        <a:schemeClr val="tx1"/>
                      </a:gs>
                      <a:gs pos="30000">
                        <a:schemeClr val="tx1"/>
                      </a:gs>
                    </a:gsLst>
                    <a:lin ang="5400000" scaled="0"/>
                  </a:gradFill>
                </a:rPr>
                <a:t>Networks</a:t>
              </a:r>
            </a:p>
            <a:p>
              <a:pPr>
                <a:lnSpc>
                  <a:spcPct val="90000"/>
                </a:lnSpc>
                <a:spcAft>
                  <a:spcPts val="600"/>
                </a:spcAft>
              </a:pPr>
              <a:r>
                <a:rPr lang="en-US" sz="1400">
                  <a:gradFill>
                    <a:gsLst>
                      <a:gs pos="2917">
                        <a:schemeClr val="tx1"/>
                      </a:gs>
                      <a:gs pos="30000">
                        <a:schemeClr val="tx1"/>
                      </a:gs>
                    </a:gsLst>
                    <a:lin ang="5400000" scaled="0"/>
                  </a:gradFill>
                </a:rPr>
                <a:t>Copilot actions</a:t>
              </a:r>
            </a:p>
          </p:txBody>
        </p:sp>
        <p:sp>
          <p:nvSpPr>
            <p:cNvPr id="28" name="TextBox 27">
              <a:extLst>
                <a:ext uri="{FF2B5EF4-FFF2-40B4-BE49-F238E27FC236}">
                  <a16:creationId xmlns:a16="http://schemas.microsoft.com/office/drawing/2014/main" id="{B9012980-6FDC-2AF0-CEA3-0E921D708C3A}"/>
                </a:ext>
              </a:extLst>
            </p:cNvPr>
            <p:cNvSpPr txBox="1"/>
            <p:nvPr/>
          </p:nvSpPr>
          <p:spPr>
            <a:xfrm>
              <a:off x="561502" y="4620005"/>
              <a:ext cx="1188720" cy="457200"/>
            </a:xfrm>
            <a:prstGeom prst="rect">
              <a:avLst/>
            </a:prstGeom>
            <a:noFill/>
          </p:spPr>
          <p:txBody>
            <a:bodyPr wrap="square" lIns="0" tIns="0" rIns="0" bIns="0" rtlCol="0">
              <a:noAutofit/>
            </a:bodyPr>
            <a:lstStyle/>
            <a:p>
              <a:pPr>
                <a:lnSpc>
                  <a:spcPct val="90000"/>
                </a:lnSpc>
                <a:spcAft>
                  <a:spcPts val="600"/>
                </a:spcAft>
              </a:pPr>
              <a:r>
                <a:rPr lang="en-US" sz="1400">
                  <a:solidFill>
                    <a:schemeClr val="accent1">
                      <a:lumMod val="75000"/>
                    </a:schemeClr>
                  </a:solidFill>
                  <a:latin typeface="+mj-lt"/>
                </a:rPr>
                <a:t>Example </a:t>
              </a:r>
              <a:br>
                <a:rPr lang="en-US" sz="1400">
                  <a:solidFill>
                    <a:schemeClr val="accent1">
                      <a:lumMod val="75000"/>
                    </a:schemeClr>
                  </a:solidFill>
                  <a:latin typeface="+mj-lt"/>
                </a:rPr>
              </a:br>
              <a:r>
                <a:rPr lang="en-US" sz="1400">
                  <a:solidFill>
                    <a:schemeClr val="accent1">
                      <a:lumMod val="75000"/>
                    </a:schemeClr>
                  </a:solidFill>
                  <a:latin typeface="+mj-lt"/>
                </a:rPr>
                <a:t>metrics</a:t>
              </a:r>
            </a:p>
          </p:txBody>
        </p:sp>
        <p:cxnSp>
          <p:nvCxnSpPr>
            <p:cNvPr id="36" name="Straight Connector 35" descr="Line between example metrics and example org data">
              <a:extLst>
                <a:ext uri="{FF2B5EF4-FFF2-40B4-BE49-F238E27FC236}">
                  <a16:creationId xmlns:a16="http://schemas.microsoft.com/office/drawing/2014/main" id="{263E6E7A-8C25-7B60-8FAA-7ADA9D576A48}"/>
                </a:ext>
              </a:extLst>
            </p:cNvPr>
            <p:cNvCxnSpPr/>
            <p:nvPr/>
          </p:nvCxnSpPr>
          <p:spPr>
            <a:xfrm>
              <a:off x="584200" y="5361533"/>
              <a:ext cx="11025188" cy="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14" descr="The third row of data in the table is labeled &quot;Example org data&quot; and under How are we using Copilot? It says: Organization, Region. Under What's the impact of Copilot, it says Cases resolved, Leads created, Quota attainment. Under the final column titled How work is changing with Copilot, it says: Engagement scores, Organization. This is the final row of data in the table.">
            <a:extLst>
              <a:ext uri="{FF2B5EF4-FFF2-40B4-BE49-F238E27FC236}">
                <a16:creationId xmlns:a16="http://schemas.microsoft.com/office/drawing/2014/main" id="{CA2C5601-687D-2207-5A36-F4DB93EB0544}"/>
              </a:ext>
            </a:extLst>
          </p:cNvPr>
          <p:cNvGrpSpPr/>
          <p:nvPr/>
        </p:nvGrpSpPr>
        <p:grpSpPr>
          <a:xfrm>
            <a:off x="561502" y="5555624"/>
            <a:ext cx="10985471" cy="457200"/>
            <a:chOff x="561502" y="5555624"/>
            <a:chExt cx="10985471" cy="457200"/>
          </a:xfrm>
        </p:grpSpPr>
        <p:sp>
          <p:nvSpPr>
            <p:cNvPr id="4" name="TextBox 3">
              <a:extLst>
                <a:ext uri="{FF2B5EF4-FFF2-40B4-BE49-F238E27FC236}">
                  <a16:creationId xmlns:a16="http://schemas.microsoft.com/office/drawing/2014/main" id="{143CC5A9-E6A7-67EA-38FB-41E13563907D}"/>
                </a:ext>
              </a:extLst>
            </p:cNvPr>
            <p:cNvSpPr txBox="1"/>
            <p:nvPr/>
          </p:nvSpPr>
          <p:spPr>
            <a:xfrm>
              <a:off x="2169027" y="5555624"/>
              <a:ext cx="2798064" cy="457200"/>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Organization</a:t>
              </a:r>
            </a:p>
            <a:p>
              <a:pPr>
                <a:lnSpc>
                  <a:spcPct val="90000"/>
                </a:lnSpc>
                <a:spcAft>
                  <a:spcPts val="600"/>
                </a:spcAft>
              </a:pPr>
              <a:r>
                <a:rPr lang="en-US" sz="1400">
                  <a:gradFill>
                    <a:gsLst>
                      <a:gs pos="2917">
                        <a:schemeClr val="tx1"/>
                      </a:gs>
                      <a:gs pos="30000">
                        <a:schemeClr val="tx1"/>
                      </a:gs>
                    </a:gsLst>
                    <a:lin ang="5400000" scaled="0"/>
                  </a:gradFill>
                </a:rPr>
                <a:t>Region</a:t>
              </a:r>
            </a:p>
          </p:txBody>
        </p:sp>
        <p:sp>
          <p:nvSpPr>
            <p:cNvPr id="5" name="TextBox 4">
              <a:extLst>
                <a:ext uri="{FF2B5EF4-FFF2-40B4-BE49-F238E27FC236}">
                  <a16:creationId xmlns:a16="http://schemas.microsoft.com/office/drawing/2014/main" id="{253EEB86-7992-C078-DE2A-49E9F90F36E1}"/>
                </a:ext>
              </a:extLst>
            </p:cNvPr>
            <p:cNvSpPr txBox="1"/>
            <p:nvPr/>
          </p:nvSpPr>
          <p:spPr>
            <a:xfrm>
              <a:off x="5458968" y="5555624"/>
              <a:ext cx="2798064" cy="457200"/>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Cases resolved </a:t>
              </a:r>
            </a:p>
            <a:p>
              <a:pPr>
                <a:lnSpc>
                  <a:spcPct val="90000"/>
                </a:lnSpc>
                <a:spcAft>
                  <a:spcPts val="600"/>
                </a:spcAft>
              </a:pPr>
              <a:r>
                <a:rPr lang="en-US" sz="1400">
                  <a:gradFill>
                    <a:gsLst>
                      <a:gs pos="2917">
                        <a:schemeClr val="tx1"/>
                      </a:gs>
                      <a:gs pos="30000">
                        <a:schemeClr val="tx1"/>
                      </a:gs>
                    </a:gsLst>
                    <a:lin ang="5400000" scaled="0"/>
                  </a:gradFill>
                </a:rPr>
                <a:t>Leads created </a:t>
              </a:r>
            </a:p>
            <a:p>
              <a:pPr>
                <a:lnSpc>
                  <a:spcPct val="90000"/>
                </a:lnSpc>
                <a:spcAft>
                  <a:spcPts val="600"/>
                </a:spcAft>
              </a:pPr>
              <a:r>
                <a:rPr lang="en-US" sz="1400">
                  <a:gradFill>
                    <a:gsLst>
                      <a:gs pos="2917">
                        <a:schemeClr val="tx1"/>
                      </a:gs>
                      <a:gs pos="30000">
                        <a:schemeClr val="tx1"/>
                      </a:gs>
                    </a:gsLst>
                    <a:lin ang="5400000" scaled="0"/>
                  </a:gradFill>
                </a:rPr>
                <a:t>Quota attainment</a:t>
              </a:r>
            </a:p>
          </p:txBody>
        </p:sp>
        <p:sp>
          <p:nvSpPr>
            <p:cNvPr id="9" name="TextBox 8">
              <a:extLst>
                <a:ext uri="{FF2B5EF4-FFF2-40B4-BE49-F238E27FC236}">
                  <a16:creationId xmlns:a16="http://schemas.microsoft.com/office/drawing/2014/main" id="{77761623-C6AD-04F0-C0D5-9A9B8D8CC8EA}"/>
                </a:ext>
              </a:extLst>
            </p:cNvPr>
            <p:cNvSpPr txBox="1"/>
            <p:nvPr/>
          </p:nvSpPr>
          <p:spPr>
            <a:xfrm>
              <a:off x="8748909" y="5555624"/>
              <a:ext cx="2798064" cy="457200"/>
            </a:xfrm>
            <a:prstGeom prst="rect">
              <a:avLst/>
            </a:prstGeom>
            <a:noFill/>
          </p:spPr>
          <p:txBody>
            <a:bodyPr wrap="square" lIns="0" tIns="0" rIns="0" bIns="0" rtlCol="0">
              <a:noAutofit/>
            </a:bodyPr>
            <a:lstStyle/>
            <a:p>
              <a:pPr>
                <a:lnSpc>
                  <a:spcPct val="90000"/>
                </a:lnSpc>
                <a:spcAft>
                  <a:spcPts val="600"/>
                </a:spcAft>
              </a:pPr>
              <a:r>
                <a:rPr lang="en-US" sz="1400">
                  <a:gradFill>
                    <a:gsLst>
                      <a:gs pos="2917">
                        <a:schemeClr val="tx1"/>
                      </a:gs>
                      <a:gs pos="30000">
                        <a:schemeClr val="tx1"/>
                      </a:gs>
                    </a:gsLst>
                    <a:lin ang="5400000" scaled="0"/>
                  </a:gradFill>
                </a:rPr>
                <a:t>Engagement scores</a:t>
              </a:r>
            </a:p>
            <a:p>
              <a:pPr>
                <a:lnSpc>
                  <a:spcPct val="90000"/>
                </a:lnSpc>
                <a:spcAft>
                  <a:spcPts val="600"/>
                </a:spcAft>
              </a:pPr>
              <a:r>
                <a:rPr lang="en-US" sz="1400">
                  <a:gradFill>
                    <a:gsLst>
                      <a:gs pos="2917">
                        <a:schemeClr val="tx1"/>
                      </a:gs>
                      <a:gs pos="30000">
                        <a:schemeClr val="tx1"/>
                      </a:gs>
                    </a:gsLst>
                    <a:lin ang="5400000" scaled="0"/>
                  </a:gradFill>
                </a:rPr>
                <a:t>Organization</a:t>
              </a:r>
            </a:p>
          </p:txBody>
        </p:sp>
        <p:sp>
          <p:nvSpPr>
            <p:cNvPr id="3" name="TextBox 2">
              <a:extLst>
                <a:ext uri="{FF2B5EF4-FFF2-40B4-BE49-F238E27FC236}">
                  <a16:creationId xmlns:a16="http://schemas.microsoft.com/office/drawing/2014/main" id="{91E7504E-670A-9EF1-6C95-880015C1633B}"/>
                </a:ext>
              </a:extLst>
            </p:cNvPr>
            <p:cNvSpPr txBox="1"/>
            <p:nvPr/>
          </p:nvSpPr>
          <p:spPr>
            <a:xfrm>
              <a:off x="561502" y="5555624"/>
              <a:ext cx="1188720" cy="457200"/>
            </a:xfrm>
            <a:prstGeom prst="rect">
              <a:avLst/>
            </a:prstGeom>
            <a:noFill/>
          </p:spPr>
          <p:txBody>
            <a:bodyPr wrap="square" lIns="0" tIns="0" rIns="0" bIns="0" rtlCol="0">
              <a:noAutofit/>
            </a:bodyPr>
            <a:lstStyle/>
            <a:p>
              <a:pPr>
                <a:lnSpc>
                  <a:spcPct val="90000"/>
                </a:lnSpc>
                <a:spcAft>
                  <a:spcPts val="600"/>
                </a:spcAft>
              </a:pPr>
              <a:r>
                <a:rPr lang="en-US" sz="1400">
                  <a:solidFill>
                    <a:schemeClr val="accent1">
                      <a:lumMod val="75000"/>
                    </a:schemeClr>
                  </a:solidFill>
                  <a:latin typeface="+mj-lt"/>
                </a:rPr>
                <a:t>Example </a:t>
              </a:r>
              <a:br>
                <a:rPr lang="en-US" sz="1400">
                  <a:solidFill>
                    <a:schemeClr val="accent1">
                      <a:lumMod val="75000"/>
                    </a:schemeClr>
                  </a:solidFill>
                  <a:latin typeface="+mj-lt"/>
                </a:rPr>
              </a:br>
              <a:r>
                <a:rPr lang="en-US" sz="1400">
                  <a:solidFill>
                    <a:schemeClr val="accent1">
                      <a:lumMod val="75000"/>
                    </a:schemeClr>
                  </a:solidFill>
                  <a:latin typeface="+mj-lt"/>
                </a:rPr>
                <a:t>org data</a:t>
              </a:r>
            </a:p>
          </p:txBody>
        </p:sp>
      </p:grpSp>
    </p:spTree>
    <p:extLst>
      <p:ext uri="{BB962C8B-B14F-4D97-AF65-F5344CB8AC3E}">
        <p14:creationId xmlns:p14="http://schemas.microsoft.com/office/powerpoint/2010/main" val="173458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idx="4294967295"/>
          </p:nvPr>
        </p:nvSpPr>
        <p:spPr>
          <a:xfrm>
            <a:off x="614363" y="692150"/>
            <a:ext cx="10963275" cy="554038"/>
          </a:xfrm>
        </p:spPr>
        <p:txBody>
          <a:bodyPr/>
          <a:lstStyle/>
          <a:p>
            <a:r>
              <a:rPr lang="en-US"/>
              <a:t>Potential actions from the analysis</a:t>
            </a:r>
          </a:p>
        </p:txBody>
      </p:sp>
      <p:sp>
        <p:nvSpPr>
          <p:cNvPr id="10" name="TextBox 9">
            <a:extLst>
              <a:ext uri="{FF2B5EF4-FFF2-40B4-BE49-F238E27FC236}">
                <a16:creationId xmlns:a16="http://schemas.microsoft.com/office/drawing/2014/main" id="{E0FB3E81-B711-C46E-D0BE-6D6778E31A43}"/>
              </a:ext>
            </a:extLst>
          </p:cNvPr>
          <p:cNvSpPr txBox="1"/>
          <p:nvPr/>
        </p:nvSpPr>
        <p:spPr>
          <a:xfrm>
            <a:off x="614364" y="2003694"/>
            <a:ext cx="10296092" cy="3385542"/>
          </a:xfrm>
          <a:prstGeom prst="rect">
            <a:avLst/>
          </a:prstGeom>
          <a:noFill/>
        </p:spPr>
        <p:txBody>
          <a:bodyPr wrap="square" lIns="0" tIns="0" rIns="0" bIns="0" rtlCol="0">
            <a:spAutoFit/>
          </a:bodyPr>
          <a:lstStyle/>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kumimoji="0" lang="en-US" altLang="en-US" sz="2000" b="1" i="0" u="none" strike="noStrike" cap="none" normalizeH="0" baseline="0">
                <a:ln>
                  <a:noFill/>
                </a:ln>
                <a:solidFill>
                  <a:schemeClr val="tx1"/>
                </a:solidFill>
                <a:effectLst/>
              </a:rPr>
              <a:t>Identify training opportunities</a:t>
            </a:r>
            <a:r>
              <a:rPr kumimoji="0" lang="en-US" altLang="en-US" sz="2000" b="0" i="0" u="none" strike="noStrike" cap="none" normalizeH="0" baseline="0">
                <a:ln>
                  <a:noFill/>
                </a:ln>
                <a:solidFill>
                  <a:schemeClr val="tx1"/>
                </a:solidFill>
                <a:effectLst/>
              </a:rPr>
              <a:t>: Pinpoint where to focus enablement efforts to drive adoption.</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kumimoji="0" lang="en-US" altLang="en-US" sz="2000" b="1" i="0" u="none" strike="noStrike" cap="none" normalizeH="0" baseline="0">
                <a:ln>
                  <a:noFill/>
                </a:ln>
                <a:solidFill>
                  <a:schemeClr val="tx1"/>
                </a:solidFill>
                <a:effectLst/>
              </a:rPr>
              <a:t>Optimize rollout plans</a:t>
            </a:r>
            <a:r>
              <a:rPr kumimoji="0" lang="en-US" altLang="en-US" sz="2000" b="0" i="0" u="none" strike="noStrike" cap="none" normalizeH="0" baseline="0">
                <a:ln>
                  <a:noFill/>
                </a:ln>
                <a:solidFill>
                  <a:schemeClr val="tx1"/>
                </a:solidFill>
                <a:effectLst/>
              </a:rPr>
              <a:t>: Shape rollout and communication strategies for maximum effectiveness.</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lang="en-US" altLang="en-US" sz="2000" b="1"/>
              <a:t>Identify best practices for change management</a:t>
            </a:r>
            <a:r>
              <a:rPr kumimoji="0" lang="en-US" altLang="en-US" sz="2000" b="0" i="0" u="none" strike="noStrike" cap="none" normalizeH="0" baseline="0">
                <a:ln>
                  <a:noFill/>
                </a:ln>
                <a:solidFill>
                  <a:schemeClr val="tx1"/>
                </a:solidFill>
                <a:effectLst/>
              </a:rPr>
              <a:t>: </a:t>
            </a:r>
            <a:r>
              <a:rPr kumimoji="0" lang="en-US" altLang="en-US" sz="2000" b="0" i="0" u="none" strike="noStrike" cap="none" normalizeH="0" baseline="0">
                <a:ln>
                  <a:noFill/>
                </a:ln>
                <a:effectLst/>
              </a:rPr>
              <a:t>Gain insight into employee experience and manage change.</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kumimoji="0" lang="en-US" altLang="en-US" sz="2000" b="1" i="0" u="none" strike="noStrike" cap="none" normalizeH="0" baseline="0">
                <a:ln>
                  <a:noFill/>
                </a:ln>
                <a:solidFill>
                  <a:schemeClr val="tx1"/>
                </a:solidFill>
                <a:effectLst/>
              </a:rPr>
              <a:t>Reimagine workflows</a:t>
            </a:r>
            <a:r>
              <a:rPr kumimoji="0" lang="en-US" altLang="en-US" sz="2000" b="0" i="0" u="none" strike="noStrike" cap="none" normalizeH="0" baseline="0">
                <a:ln>
                  <a:noFill/>
                </a:ln>
                <a:solidFill>
                  <a:schemeClr val="tx1"/>
                </a:solidFill>
                <a:effectLst/>
              </a:rPr>
              <a:t>: Highlight groups or functions ripe for process innovation.</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kumimoji="0" lang="en-US" altLang="en-US" sz="2000" b="1" i="0" u="none" strike="noStrike" cap="none" normalizeH="0" baseline="0">
                <a:ln>
                  <a:noFill/>
                </a:ln>
                <a:solidFill>
                  <a:schemeClr val="tx1"/>
                </a:solidFill>
                <a:effectLst/>
              </a:rPr>
              <a:t>Maximize return on investment</a:t>
            </a:r>
            <a:r>
              <a:rPr kumimoji="0" lang="en-US" altLang="en-US" sz="2000" b="0" i="0" u="none" strike="noStrike" cap="none" normalizeH="0" baseline="0">
                <a:ln>
                  <a:noFill/>
                </a:ln>
                <a:solidFill>
                  <a:schemeClr val="tx1"/>
                </a:solidFill>
                <a:effectLst/>
              </a:rPr>
              <a:t>: Unlock the full potential of Copilot usage across your organization and improve ROI.</a:t>
            </a:r>
            <a:endParaRPr lang="en-US" sz="1600"/>
          </a:p>
        </p:txBody>
      </p:sp>
    </p:spTree>
    <p:extLst>
      <p:ext uri="{BB962C8B-B14F-4D97-AF65-F5344CB8AC3E}">
        <p14:creationId xmlns:p14="http://schemas.microsoft.com/office/powerpoint/2010/main" val="416411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19756-0A75-60D7-FC76-80908F01D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53839-3D03-AA7D-3C86-A10B40CC64DA}"/>
              </a:ext>
            </a:extLst>
          </p:cNvPr>
          <p:cNvSpPr>
            <a:spLocks noGrp="1"/>
          </p:cNvSpPr>
          <p:nvPr>
            <p:ph type="title" idx="4294967295"/>
          </p:nvPr>
        </p:nvSpPr>
        <p:spPr>
          <a:xfrm>
            <a:off x="609601" y="479425"/>
            <a:ext cx="10972799" cy="554038"/>
          </a:xfrm>
        </p:spPr>
        <p:txBody>
          <a:bodyPr/>
          <a:lstStyle/>
          <a:p>
            <a:r>
              <a:rPr lang="en-US"/>
              <a:t>Personas and how they interact with Copilot Analytics</a:t>
            </a:r>
          </a:p>
        </p:txBody>
      </p:sp>
      <p:graphicFrame>
        <p:nvGraphicFramePr>
          <p:cNvPr id="4" name="Table 3">
            <a:extLst>
              <a:ext uri="{FF2B5EF4-FFF2-40B4-BE49-F238E27FC236}">
                <a16:creationId xmlns:a16="http://schemas.microsoft.com/office/drawing/2014/main" id="{07AAF2F2-A032-7AB7-507C-C919999604CE}"/>
              </a:ext>
            </a:extLst>
          </p:cNvPr>
          <p:cNvGraphicFramePr>
            <a:graphicFrameLocks noGrp="1"/>
          </p:cNvGraphicFramePr>
          <p:nvPr>
            <p:extLst>
              <p:ext uri="{D42A27DB-BD31-4B8C-83A1-F6EECF244321}">
                <p14:modId xmlns:p14="http://schemas.microsoft.com/office/powerpoint/2010/main" val="2551653343"/>
              </p:ext>
            </p:extLst>
          </p:nvPr>
        </p:nvGraphicFramePr>
        <p:xfrm>
          <a:off x="1101436" y="1526111"/>
          <a:ext cx="9912928" cy="4297680"/>
        </p:xfrm>
        <a:graphic>
          <a:graphicData uri="http://schemas.openxmlformats.org/drawingml/2006/table">
            <a:tbl>
              <a:tblPr firstRow="1" bandRow="1">
                <a:tableStyleId>{5C22544A-7EE6-4342-B048-85BDC9FD1C3A}</a:tableStyleId>
              </a:tblPr>
              <a:tblGrid>
                <a:gridCol w="2478232">
                  <a:extLst>
                    <a:ext uri="{9D8B030D-6E8A-4147-A177-3AD203B41FA5}">
                      <a16:colId xmlns:a16="http://schemas.microsoft.com/office/drawing/2014/main" val="1242061576"/>
                    </a:ext>
                  </a:extLst>
                </a:gridCol>
                <a:gridCol w="2478232">
                  <a:extLst>
                    <a:ext uri="{9D8B030D-6E8A-4147-A177-3AD203B41FA5}">
                      <a16:colId xmlns:a16="http://schemas.microsoft.com/office/drawing/2014/main" val="4184149649"/>
                    </a:ext>
                  </a:extLst>
                </a:gridCol>
                <a:gridCol w="2478232">
                  <a:extLst>
                    <a:ext uri="{9D8B030D-6E8A-4147-A177-3AD203B41FA5}">
                      <a16:colId xmlns:a16="http://schemas.microsoft.com/office/drawing/2014/main" val="537364262"/>
                    </a:ext>
                  </a:extLst>
                </a:gridCol>
                <a:gridCol w="2478232">
                  <a:extLst>
                    <a:ext uri="{9D8B030D-6E8A-4147-A177-3AD203B41FA5}">
                      <a16:colId xmlns:a16="http://schemas.microsoft.com/office/drawing/2014/main" val="1413017053"/>
                    </a:ext>
                  </a:extLst>
                </a:gridCol>
              </a:tblGrid>
              <a:tr h="370840">
                <a:tc>
                  <a:txBody>
                    <a:bodyPr/>
                    <a:lstStyle/>
                    <a:p>
                      <a:endParaRPr lang="en-US"/>
                    </a:p>
                  </a:txBody>
                  <a:tcPr>
                    <a:noFill/>
                  </a:tcPr>
                </a:tc>
                <a:tc>
                  <a:txBody>
                    <a:bodyPr/>
                    <a:lstStyle/>
                    <a:p>
                      <a:r>
                        <a:rPr lang="en-US">
                          <a:solidFill>
                            <a:schemeClr val="tx1"/>
                          </a:solidFill>
                        </a:rPr>
                        <a:t>What do they get access to?</a:t>
                      </a:r>
                    </a:p>
                  </a:txBody>
                  <a:tcPr>
                    <a:noFill/>
                  </a:tcPr>
                </a:tc>
                <a:tc>
                  <a:txBody>
                    <a:bodyPr/>
                    <a:lstStyle/>
                    <a:p>
                      <a:r>
                        <a:rPr lang="en-US">
                          <a:solidFill>
                            <a:schemeClr val="tx1"/>
                          </a:solidFill>
                        </a:rPr>
                        <a:t>How do they get access?</a:t>
                      </a:r>
                    </a:p>
                  </a:txBody>
                  <a:tcPr>
                    <a:noFill/>
                  </a:tcPr>
                </a:tc>
                <a:tc>
                  <a:txBody>
                    <a:bodyPr/>
                    <a:lstStyle/>
                    <a:p>
                      <a:r>
                        <a:rPr lang="en-US">
                          <a:solidFill>
                            <a:schemeClr val="tx1"/>
                          </a:solidFill>
                        </a:rPr>
                        <a:t>What do they use it for?</a:t>
                      </a:r>
                    </a:p>
                  </a:txBody>
                  <a:tcPr>
                    <a:noFill/>
                  </a:tcPr>
                </a:tc>
                <a:extLst>
                  <a:ext uri="{0D108BD9-81ED-4DB2-BD59-A6C34878D82A}">
                    <a16:rowId xmlns:a16="http://schemas.microsoft.com/office/drawing/2014/main" val="87911563"/>
                  </a:ext>
                </a:extLst>
              </a:tr>
              <a:tr h="73152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Segoe UI" pitchFamily="34" charset="0"/>
                        </a:rPr>
                        <a:t>Senior leader (Leaders in top 3 levels of the org)</a:t>
                      </a:r>
                    </a:p>
                  </a:txBody>
                  <a:tcPr>
                    <a:lnR w="76200" cap="flat" cmpd="sng" algn="ctr">
                      <a:solidFill>
                        <a:schemeClr val="bg1">
                          <a:lumMod val="95000"/>
                        </a:schemeClr>
                      </a:solidFill>
                      <a:prstDash val="solid"/>
                      <a:round/>
                      <a:headEnd type="none" w="med" len="med"/>
                      <a:tailEnd type="none" w="med" len="med"/>
                    </a:lnR>
                    <a:lnB w="76200" cap="flat" cmpd="sng" algn="ctr">
                      <a:solidFill>
                        <a:schemeClr val="bg1">
                          <a:lumMod val="95000"/>
                        </a:schemeClr>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a:tcPr>
                </a:tc>
                <a:tc>
                  <a:txBody>
                    <a:bodyPr/>
                    <a:lstStyle/>
                    <a:p>
                      <a:r>
                        <a:rPr lang="en-US" sz="1600" dirty="0"/>
                        <a:t>Copilot Dashboard (Teams/web)</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a:t>Auto enabled* </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a:t>Understand macro trends</a:t>
                      </a:r>
                    </a:p>
                  </a:txBody>
                  <a:tcPr>
                    <a:lnL w="76200" cap="flat" cmpd="sng" algn="ctr">
                      <a:solidFill>
                        <a:schemeClr val="bg1">
                          <a:lumMod val="95000"/>
                        </a:schemeClr>
                      </a:solidFill>
                      <a:prstDash val="solid"/>
                      <a:round/>
                      <a:headEnd type="none" w="med" len="med"/>
                      <a:tailEnd type="none" w="med" len="med"/>
                    </a:lnL>
                    <a:lnB w="76200" cap="flat" cmpd="sng" algn="ctr">
                      <a:solidFill>
                        <a:schemeClr val="bg1">
                          <a:lumMod val="9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530749674"/>
                  </a:ext>
                </a:extLst>
              </a:tr>
              <a:tr h="731520">
                <a:tc>
                  <a:txBody>
                    <a:bodyPr/>
                    <a:lstStyle/>
                    <a:p>
                      <a:r>
                        <a:rPr lang="en-US" sz="1600" dirty="0">
                          <a:solidFill>
                            <a:schemeClr val="bg1"/>
                          </a:solidFill>
                        </a:rPr>
                        <a:t>Global Admins</a:t>
                      </a:r>
                    </a:p>
                  </a:txBody>
                  <a:tcPr>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a:tcPr>
                </a:tc>
                <a:tc>
                  <a:txBody>
                    <a:bodyPr/>
                    <a:lstStyle/>
                    <a:p>
                      <a:r>
                        <a:rPr lang="en-US" sz="1600" dirty="0"/>
                        <a:t>Copilot Dashboard (Teams/web)</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a:t>Auto enabled</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a:t>Understand usage patterns</a:t>
                      </a:r>
                    </a:p>
                  </a:txBody>
                  <a:tcPr>
                    <a:lnL w="76200" cap="flat" cmpd="sng" algn="ctr">
                      <a:solidFill>
                        <a:schemeClr val="bg1">
                          <a:lumMod val="95000"/>
                        </a:schemeClr>
                      </a:solidFill>
                      <a:prstDash val="solid"/>
                      <a:round/>
                      <a:headEnd type="none" w="med" len="med"/>
                      <a:tailEnd type="none" w="med" len="med"/>
                    </a:lnL>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299126085"/>
                  </a:ext>
                </a:extLst>
              </a:tr>
              <a:tr h="731520">
                <a:tc>
                  <a:txBody>
                    <a:bodyPr/>
                    <a:lstStyle/>
                    <a:p>
                      <a:r>
                        <a:rPr lang="en-US" sz="1600">
                          <a:solidFill>
                            <a:schemeClr val="bg1"/>
                          </a:solidFill>
                        </a:rPr>
                        <a:t>Delegates</a:t>
                      </a:r>
                    </a:p>
                  </a:txBody>
                  <a:tcPr>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dirty="0"/>
                        <a:t>Copilot Dashboard (Teams/web)</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a:t>Granted by an existing user (e.g., senior leader)</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a:t>Operationalize priorities of a leader</a:t>
                      </a:r>
                    </a:p>
                  </a:txBody>
                  <a:tcPr>
                    <a:lnL w="76200" cap="flat" cmpd="sng" algn="ctr">
                      <a:solidFill>
                        <a:schemeClr val="bg1">
                          <a:lumMod val="95000"/>
                        </a:schemeClr>
                      </a:solidFill>
                      <a:prstDash val="solid"/>
                      <a:round/>
                      <a:headEnd type="none" w="med" len="med"/>
                      <a:tailEnd type="none" w="med" len="med"/>
                    </a:lnL>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559383702"/>
                  </a:ext>
                </a:extLst>
              </a:tr>
              <a:tr h="731520">
                <a:tc>
                  <a:txBody>
                    <a:bodyPr/>
                    <a:lstStyle/>
                    <a:p>
                      <a:r>
                        <a:rPr lang="en-US" sz="1600" dirty="0">
                          <a:solidFill>
                            <a:schemeClr val="bg1"/>
                          </a:solidFill>
                        </a:rPr>
                        <a:t>Specific users</a:t>
                      </a:r>
                    </a:p>
                  </a:txBody>
                  <a:tcPr>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dirty="0"/>
                        <a:t>Copilot Dashboard (Teams/web)</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dirty="0"/>
                        <a:t>Granted by Global Admins</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tc>
                  <a:txBody>
                    <a:bodyPr/>
                    <a:lstStyle/>
                    <a:p>
                      <a:r>
                        <a:rPr lang="en-US" sz="1600"/>
                        <a:t>Understand macro trends </a:t>
                      </a:r>
                    </a:p>
                  </a:txBody>
                  <a:tcPr>
                    <a:lnL w="76200" cap="flat" cmpd="sng" algn="ctr">
                      <a:solidFill>
                        <a:schemeClr val="bg1">
                          <a:lumMod val="95000"/>
                        </a:schemeClr>
                      </a:solidFill>
                      <a:prstDash val="solid"/>
                      <a:round/>
                      <a:headEnd type="none" w="med" len="med"/>
                      <a:tailEnd type="none" w="med" len="med"/>
                    </a:lnL>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098545542"/>
                  </a:ext>
                </a:extLst>
              </a:tr>
              <a:tr h="731520">
                <a:tc>
                  <a:txBody>
                    <a:bodyPr/>
                    <a:lstStyle/>
                    <a:p>
                      <a:r>
                        <a:rPr lang="en-US" sz="1600">
                          <a:solidFill>
                            <a:schemeClr val="bg1"/>
                          </a:solidFill>
                        </a:rPr>
                        <a:t>Analysts</a:t>
                      </a:r>
                    </a:p>
                  </a:txBody>
                  <a:tcPr>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a:tcPr>
                </a:tc>
                <a:tc>
                  <a:txBody>
                    <a:bodyPr/>
                    <a:lstStyle/>
                    <a:p>
                      <a:r>
                        <a:rPr lang="en-US" sz="1600" dirty="0"/>
                        <a:t>Advanced insights (web)</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solidFill>
                      <a:srgbClr val="FFFFFF"/>
                    </a:solidFill>
                  </a:tcPr>
                </a:tc>
                <a:tc>
                  <a:txBody>
                    <a:bodyPr/>
                    <a:lstStyle/>
                    <a:p>
                      <a:r>
                        <a:rPr lang="en-US" sz="1600" dirty="0"/>
                        <a:t>Granted by Global Admins</a:t>
                      </a:r>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solidFill>
                      <a:srgbClr val="FFFFFF"/>
                    </a:solidFill>
                  </a:tcPr>
                </a:tc>
                <a:tc>
                  <a:txBody>
                    <a:bodyPr/>
                    <a:lstStyle/>
                    <a:p>
                      <a:r>
                        <a:rPr lang="en-US" sz="1600" dirty="0"/>
                        <a:t>Advanced scenarios and deep analytics</a:t>
                      </a:r>
                    </a:p>
                  </a:txBody>
                  <a:tcPr>
                    <a:lnL w="76200" cap="flat" cmpd="sng" algn="ctr">
                      <a:solidFill>
                        <a:schemeClr val="bg1">
                          <a:lumMod val="95000"/>
                        </a:schemeClr>
                      </a:solidFill>
                      <a:prstDash val="solid"/>
                      <a:round/>
                      <a:headEnd type="none" w="med" len="med"/>
                      <a:tailEnd type="none" w="med" len="med"/>
                    </a:lnL>
                    <a:lnT w="76200" cap="flat" cmpd="sng" algn="ctr">
                      <a:solidFill>
                        <a:schemeClr val="bg1">
                          <a:lumMod val="95000"/>
                        </a:schemeClr>
                      </a:solidFill>
                      <a:prstDash val="solid"/>
                      <a:round/>
                      <a:headEnd type="none" w="med" len="med"/>
                      <a:tailEnd type="none" w="med" len="med"/>
                    </a:lnT>
                    <a:solidFill>
                      <a:srgbClr val="FFFFFF"/>
                    </a:solidFill>
                  </a:tcPr>
                </a:tc>
                <a:extLst>
                  <a:ext uri="{0D108BD9-81ED-4DB2-BD59-A6C34878D82A}">
                    <a16:rowId xmlns:a16="http://schemas.microsoft.com/office/drawing/2014/main" val="1123154773"/>
                  </a:ext>
                </a:extLst>
              </a:tr>
            </a:tbl>
          </a:graphicData>
        </a:graphic>
      </p:graphicFrame>
      <p:sp>
        <p:nvSpPr>
          <p:cNvPr id="5" name="TextBox 4">
            <a:extLst>
              <a:ext uri="{FF2B5EF4-FFF2-40B4-BE49-F238E27FC236}">
                <a16:creationId xmlns:a16="http://schemas.microsoft.com/office/drawing/2014/main" id="{B310B258-A8B0-C114-853D-FA533E808A2B}"/>
              </a:ext>
            </a:extLst>
          </p:cNvPr>
          <p:cNvSpPr txBox="1"/>
          <p:nvPr/>
        </p:nvSpPr>
        <p:spPr>
          <a:xfrm>
            <a:off x="1101436" y="6124659"/>
            <a:ext cx="10607242" cy="507831"/>
          </a:xfrm>
          <a:prstGeom prst="rect">
            <a:avLst/>
          </a:prstGeom>
          <a:noFill/>
        </p:spPr>
        <p:txBody>
          <a:bodyPr wrap="square" lIns="0" tIns="0" rIns="0" bIns="0" rtlCol="0">
            <a:spAutoFit/>
          </a:bodyPr>
          <a:lstStyle/>
          <a:p>
            <a:r>
              <a:rPr lang="en-US" sz="1100" dirty="0"/>
              <a:t>* Auto-enablement is for tenants that have at least 2,500 users. Auto-enablement for leaders can be disabled by admins. </a:t>
            </a:r>
          </a:p>
          <a:p>
            <a:endParaRPr lang="en-US" sz="1100" dirty="0"/>
          </a:p>
          <a:p>
            <a:r>
              <a:rPr lang="en-US" sz="1100" dirty="0"/>
              <a:t>Additionally, Global Admins can also enable other features of Viva Insights, such as Personal Insights and Manager Insights. These do not present Copilot information.</a:t>
            </a:r>
          </a:p>
        </p:txBody>
      </p:sp>
    </p:spTree>
    <p:extLst>
      <p:ext uri="{BB962C8B-B14F-4D97-AF65-F5344CB8AC3E}">
        <p14:creationId xmlns:p14="http://schemas.microsoft.com/office/powerpoint/2010/main" val="39039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6009-1E88-8037-9EBB-2B63F2F80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E17A4-9078-EF1B-F3DA-E6225C2B1EF3}"/>
              </a:ext>
            </a:extLst>
          </p:cNvPr>
          <p:cNvSpPr>
            <a:spLocks noGrp="1"/>
          </p:cNvSpPr>
          <p:nvPr>
            <p:ph type="title" idx="4294967295"/>
          </p:nvPr>
        </p:nvSpPr>
        <p:spPr>
          <a:xfrm>
            <a:off x="633046" y="457200"/>
            <a:ext cx="6788150" cy="554038"/>
          </a:xfrm>
        </p:spPr>
        <p:txBody>
          <a:bodyPr/>
          <a:lstStyle/>
          <a:p>
            <a:r>
              <a:rPr lang="en-US" dirty="0"/>
              <a:t>Senior leaders and Global Admins</a:t>
            </a:r>
          </a:p>
        </p:txBody>
      </p:sp>
      <p:sp>
        <p:nvSpPr>
          <p:cNvPr id="8" name="TextBox 7">
            <a:extLst>
              <a:ext uri="{FF2B5EF4-FFF2-40B4-BE49-F238E27FC236}">
                <a16:creationId xmlns:a16="http://schemas.microsoft.com/office/drawing/2014/main" id="{DB779A58-516E-C891-CABC-6E8CA14E4097}"/>
              </a:ext>
            </a:extLst>
          </p:cNvPr>
          <p:cNvSpPr txBox="1"/>
          <p:nvPr/>
        </p:nvSpPr>
        <p:spPr>
          <a:xfrm>
            <a:off x="1817098" y="1431043"/>
            <a:ext cx="2916070" cy="332399"/>
          </a:xfrm>
          <a:prstGeom prst="rect">
            <a:avLst/>
          </a:prstGeom>
          <a:noFill/>
        </p:spPr>
        <p:txBody>
          <a:bodyPr wrap="square" lIns="0" tIns="0" rIns="0" bIns="0" rtlCol="0">
            <a:spAutoFit/>
          </a:bodyPr>
          <a:lstStyle/>
          <a:p>
            <a:pPr>
              <a:lnSpc>
                <a:spcPct val="90000"/>
              </a:lnSpc>
              <a:spcAft>
                <a:spcPts val="600"/>
              </a:spcAft>
            </a:pPr>
            <a:r>
              <a:rPr lang="en-US" sz="2400" dirty="0">
                <a:solidFill>
                  <a:schemeClr val="accent1">
                    <a:lumMod val="75000"/>
                  </a:schemeClr>
                </a:solidFill>
                <a:latin typeface="+mj-lt"/>
              </a:rPr>
              <a:t>Auto assignment</a:t>
            </a:r>
          </a:p>
        </p:txBody>
      </p:sp>
      <p:sp>
        <p:nvSpPr>
          <p:cNvPr id="17" name="TextBox 16">
            <a:extLst>
              <a:ext uri="{FF2B5EF4-FFF2-40B4-BE49-F238E27FC236}">
                <a16:creationId xmlns:a16="http://schemas.microsoft.com/office/drawing/2014/main" id="{8F887CC1-8DA3-E2D8-8B21-80E95A85AA76}"/>
              </a:ext>
            </a:extLst>
          </p:cNvPr>
          <p:cNvSpPr txBox="1"/>
          <p:nvPr/>
        </p:nvSpPr>
        <p:spPr>
          <a:xfrm>
            <a:off x="1125083" y="1997295"/>
            <a:ext cx="4300100" cy="1422441"/>
          </a:xfrm>
          <a:prstGeom prst="rect">
            <a:avLst/>
          </a:prstGeom>
          <a:noFill/>
        </p:spPr>
        <p:txBody>
          <a:bodyPr wrap="square" lIns="0" tIns="0" rIns="0" bIns="0" rtlCol="0" anchor="t">
            <a:spAutoFit/>
          </a:bodyPr>
          <a:lstStyle>
            <a:defPPr>
              <a:defRPr lang="en-US"/>
            </a:defPPr>
            <a:lvl1pPr>
              <a:lnSpc>
                <a:spcPct val="110000"/>
              </a:lnSpc>
              <a:spcBef>
                <a:spcPts val="1800"/>
              </a:spcBef>
              <a:defRPr>
                <a:gradFill>
                  <a:gsLst>
                    <a:gs pos="2917">
                      <a:schemeClr val="tx1"/>
                    </a:gs>
                    <a:gs pos="30000">
                      <a:schemeClr val="tx1"/>
                    </a:gs>
                  </a:gsLst>
                  <a:lin ang="5400000" scaled="0"/>
                </a:gradFill>
              </a:defRPr>
            </a:lvl1pPr>
          </a:lstStyle>
          <a:p>
            <a:pPr marL="285750" indent="-285750">
              <a:buFont typeface="Arial" panose="020B0604020202020204" pitchFamily="34" charset="0"/>
              <a:buChar char="•"/>
            </a:pPr>
            <a:r>
              <a:rPr lang="en-US"/>
              <a:t>User is in the top 3 levels of the company</a:t>
            </a:r>
          </a:p>
          <a:p>
            <a:pPr marL="285750" indent="-285750">
              <a:buFont typeface="Arial" panose="020B0604020202020204" pitchFamily="34" charset="0"/>
              <a:buChar char="•"/>
            </a:pPr>
            <a:r>
              <a:rPr lang="en-US"/>
              <a:t>Has a significant number of people reporting to them</a:t>
            </a:r>
          </a:p>
        </p:txBody>
      </p:sp>
      <p:sp>
        <p:nvSpPr>
          <p:cNvPr id="15" name="TextBox 14">
            <a:extLst>
              <a:ext uri="{FF2B5EF4-FFF2-40B4-BE49-F238E27FC236}">
                <a16:creationId xmlns:a16="http://schemas.microsoft.com/office/drawing/2014/main" id="{BCBC4C89-DE08-68ED-68AD-4DB235368D5F}"/>
              </a:ext>
            </a:extLst>
          </p:cNvPr>
          <p:cNvSpPr txBox="1"/>
          <p:nvPr/>
        </p:nvSpPr>
        <p:spPr>
          <a:xfrm>
            <a:off x="2026083" y="3498176"/>
            <a:ext cx="2498100" cy="277512"/>
          </a:xfrm>
          <a:prstGeom prst="rect">
            <a:avLst/>
          </a:prstGeom>
          <a:noFill/>
        </p:spPr>
        <p:txBody>
          <a:bodyPr wrap="square" lIns="0" tIns="0" rIns="0" bIns="0" rtlCol="0" anchor="t">
            <a:spAutoFit/>
          </a:bodyPr>
          <a:lstStyle>
            <a:defPPr>
              <a:defRPr lang="en-US"/>
            </a:defPPr>
            <a:lvl1pPr>
              <a:lnSpc>
                <a:spcPct val="110000"/>
              </a:lnSpc>
              <a:spcBef>
                <a:spcPts val="1800"/>
              </a:spcBef>
              <a:defRPr>
                <a:gradFill>
                  <a:gsLst>
                    <a:gs pos="2917">
                      <a:schemeClr val="tx1"/>
                    </a:gs>
                    <a:gs pos="30000">
                      <a:schemeClr val="tx1"/>
                    </a:gs>
                  </a:gsLst>
                  <a:lin ang="5400000" scaled="0"/>
                </a:gradFill>
              </a:defRPr>
            </a:lvl1pPr>
          </a:lstStyle>
          <a:p>
            <a:pPr algn="ctr"/>
            <a:r>
              <a:rPr lang="en-US" sz="1800">
                <a:solidFill>
                  <a:schemeClr val="accent1">
                    <a:lumMod val="75000"/>
                  </a:schemeClr>
                </a:solidFill>
                <a:latin typeface="+mj-lt"/>
              </a:rPr>
              <a:t>OR</a:t>
            </a:r>
          </a:p>
        </p:txBody>
      </p:sp>
      <p:sp>
        <p:nvSpPr>
          <p:cNvPr id="14" name="TextBox 13">
            <a:extLst>
              <a:ext uri="{FF2B5EF4-FFF2-40B4-BE49-F238E27FC236}">
                <a16:creationId xmlns:a16="http://schemas.microsoft.com/office/drawing/2014/main" id="{5B19F8C9-25CE-E502-BC25-9DF700B117BC}"/>
              </a:ext>
            </a:extLst>
          </p:cNvPr>
          <p:cNvSpPr txBox="1"/>
          <p:nvPr/>
        </p:nvSpPr>
        <p:spPr>
          <a:xfrm>
            <a:off x="1125083" y="3875437"/>
            <a:ext cx="4300100" cy="582211"/>
          </a:xfrm>
          <a:prstGeom prst="rect">
            <a:avLst/>
          </a:prstGeom>
          <a:noFill/>
        </p:spPr>
        <p:txBody>
          <a:bodyPr wrap="square" lIns="0" tIns="0" rIns="0" bIns="0" rtlCol="0" anchor="t">
            <a:spAutoFit/>
          </a:bodyPr>
          <a:lstStyle>
            <a:defPPr>
              <a:defRPr lang="en-US"/>
            </a:defPPr>
            <a:lvl1pPr>
              <a:lnSpc>
                <a:spcPct val="110000"/>
              </a:lnSpc>
              <a:spcBef>
                <a:spcPts val="1800"/>
              </a:spcBef>
              <a:defRPr>
                <a:gradFill>
                  <a:gsLst>
                    <a:gs pos="2917">
                      <a:schemeClr val="tx1"/>
                    </a:gs>
                    <a:gs pos="30000">
                      <a:schemeClr val="tx1"/>
                    </a:gs>
                  </a:gsLst>
                  <a:lin ang="5400000" scaled="0"/>
                </a:gradFill>
              </a:defRPr>
            </a:lvl1pPr>
          </a:lstStyle>
          <a:p>
            <a:pPr marL="285750" indent="-285750">
              <a:buFont typeface="Arial" panose="020B0604020202020204" pitchFamily="34" charset="0"/>
              <a:buChar char="•"/>
            </a:pPr>
            <a:r>
              <a:rPr lang="en-US" dirty="0"/>
              <a:t>Is a Global Admin (Microsoft 365 admin) or AI admin</a:t>
            </a:r>
          </a:p>
        </p:txBody>
      </p:sp>
      <p:sp>
        <p:nvSpPr>
          <p:cNvPr id="3" name="TextBox 2">
            <a:extLst>
              <a:ext uri="{FF2B5EF4-FFF2-40B4-BE49-F238E27FC236}">
                <a16:creationId xmlns:a16="http://schemas.microsoft.com/office/drawing/2014/main" id="{7B4FE5ED-158E-3EDC-18FD-9A481B6F9F6C}"/>
              </a:ext>
            </a:extLst>
          </p:cNvPr>
          <p:cNvSpPr txBox="1"/>
          <p:nvPr/>
        </p:nvSpPr>
        <p:spPr>
          <a:xfrm>
            <a:off x="1125083" y="4978197"/>
            <a:ext cx="4048090" cy="553998"/>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gradFill>
                  <a:gsLst>
                    <a:gs pos="2917">
                      <a:schemeClr val="tx1"/>
                    </a:gs>
                    <a:gs pos="30000">
                      <a:schemeClr val="tx1"/>
                    </a:gs>
                  </a:gsLst>
                  <a:lin ang="5400000" scaled="0"/>
                </a:gradFill>
              </a:rPr>
              <a:t>Note: Auto assignment can be </a:t>
            </a:r>
            <a:r>
              <a:rPr lang="en-US" dirty="0">
                <a:hlinkClick r:id="rId3"/>
              </a:rPr>
              <a:t>disabled</a:t>
            </a:r>
            <a:r>
              <a:rPr lang="en-US" dirty="0"/>
              <a:t> </a:t>
            </a:r>
            <a:r>
              <a:rPr lang="en-US" dirty="0">
                <a:gradFill>
                  <a:gsLst>
                    <a:gs pos="2917">
                      <a:schemeClr val="tx1"/>
                    </a:gs>
                    <a:gs pos="30000">
                      <a:schemeClr val="tx1"/>
                    </a:gs>
                  </a:gsLst>
                  <a:lin ang="5400000" scaled="0"/>
                </a:gradFill>
              </a:rPr>
              <a:t>by the Global Admin</a:t>
            </a:r>
          </a:p>
        </p:txBody>
      </p:sp>
      <p:sp>
        <p:nvSpPr>
          <p:cNvPr id="9" name="TextBox 8">
            <a:extLst>
              <a:ext uri="{FF2B5EF4-FFF2-40B4-BE49-F238E27FC236}">
                <a16:creationId xmlns:a16="http://schemas.microsoft.com/office/drawing/2014/main" id="{18F544B2-FAB2-298A-B39E-47A193749B4F}"/>
              </a:ext>
            </a:extLst>
          </p:cNvPr>
          <p:cNvSpPr txBox="1"/>
          <p:nvPr/>
        </p:nvSpPr>
        <p:spPr>
          <a:xfrm>
            <a:off x="6271997" y="1280374"/>
            <a:ext cx="4879103" cy="664797"/>
          </a:xfrm>
          <a:prstGeom prst="rect">
            <a:avLst/>
          </a:prstGeom>
          <a:noFill/>
        </p:spPr>
        <p:txBody>
          <a:bodyPr wrap="square" lIns="0" tIns="0" rIns="0" bIns="0" rtlCol="0">
            <a:spAutoFit/>
          </a:bodyPr>
          <a:lstStyle/>
          <a:p>
            <a:pPr algn="ctr">
              <a:lnSpc>
                <a:spcPct val="90000"/>
              </a:lnSpc>
              <a:spcAft>
                <a:spcPts val="600"/>
              </a:spcAft>
            </a:pPr>
            <a:r>
              <a:rPr lang="en-US" sz="2400" dirty="0">
                <a:solidFill>
                  <a:schemeClr val="accent1">
                    <a:lumMod val="75000"/>
                  </a:schemeClr>
                </a:solidFill>
                <a:latin typeface="+mj-lt"/>
              </a:rPr>
              <a:t>Copilot Dashboard for Senior leaders and Global Admins</a:t>
            </a:r>
          </a:p>
        </p:txBody>
      </p:sp>
      <p:pic>
        <p:nvPicPr>
          <p:cNvPr id="7" name="Picture 6" descr="A screen shot of Microsoft Copilot Dashboard which contains graphs for: Activate Copilot for Microsoft 365 for your organization and below that data for How Copilot can transform your wrok.">
            <a:extLst>
              <a:ext uri="{FF2B5EF4-FFF2-40B4-BE49-F238E27FC236}">
                <a16:creationId xmlns:a16="http://schemas.microsoft.com/office/drawing/2014/main" id="{3690E9B8-F74E-71B2-FFB6-AE14094EE0FD}"/>
              </a:ext>
            </a:extLst>
          </p:cNvPr>
          <p:cNvPicPr>
            <a:picLocks noChangeAspect="1"/>
          </p:cNvPicPr>
          <p:nvPr/>
        </p:nvPicPr>
        <p:blipFill>
          <a:blip r:embed="rId4">
            <a:extLst>
              <a:ext uri="{28A0092B-C50C-407E-A947-70E740481C1C}">
                <a14:useLocalDpi xmlns:a14="http://schemas.microsoft.com/office/drawing/2010/main" val="0"/>
              </a:ext>
            </a:extLst>
          </a:blip>
          <a:srcRect b="28502"/>
          <a:stretch/>
        </p:blipFill>
        <p:spPr>
          <a:xfrm>
            <a:off x="6525915" y="2053482"/>
            <a:ext cx="4625186" cy="3731778"/>
          </a:xfrm>
          <a:prstGeom prst="rect">
            <a:avLst/>
          </a:prstGeom>
          <a:ln w="76200">
            <a:solidFill>
              <a:schemeClr val="bg1"/>
            </a:solidFill>
          </a:ln>
          <a:effectLst>
            <a:outerShdw blurRad="292100" dist="38100" dir="2700000" algn="tl" rotWithShape="0">
              <a:srgbClr val="333333">
                <a:alpha val="30000"/>
              </a:srgbClr>
            </a:outerShdw>
          </a:effectLst>
        </p:spPr>
      </p:pic>
      <p:sp>
        <p:nvSpPr>
          <p:cNvPr id="5" name="TextBox 4">
            <a:extLst>
              <a:ext uri="{FF2B5EF4-FFF2-40B4-BE49-F238E27FC236}">
                <a16:creationId xmlns:a16="http://schemas.microsoft.com/office/drawing/2014/main" id="{7E633426-D183-E567-7FA8-C359E65E5DDD}"/>
              </a:ext>
            </a:extLst>
          </p:cNvPr>
          <p:cNvSpPr txBox="1"/>
          <p:nvPr/>
        </p:nvSpPr>
        <p:spPr>
          <a:xfrm>
            <a:off x="855343" y="6096926"/>
            <a:ext cx="10545139" cy="607747"/>
          </a:xfrm>
          <a:prstGeom prst="rect">
            <a:avLst/>
          </a:prstGeom>
          <a:noFill/>
        </p:spPr>
        <p:txBody>
          <a:bodyPr wrap="square" lIns="0" tIns="0" rIns="0" bIns="0" anchor="ctr">
            <a:noAutofit/>
          </a:bodyPr>
          <a:lstStyle/>
          <a:p>
            <a:r>
              <a:rPr lang="en-US" sz="1200" dirty="0">
                <a:hlinkClick r:id="rId5"/>
              </a:rPr>
              <a:t>Determining access to senior leaders</a:t>
            </a:r>
            <a:endParaRPr lang="en-US" sz="1200" dirty="0"/>
          </a:p>
        </p:txBody>
      </p:sp>
    </p:spTree>
    <p:extLst>
      <p:ext uri="{BB962C8B-B14F-4D97-AF65-F5344CB8AC3E}">
        <p14:creationId xmlns:p14="http://schemas.microsoft.com/office/powerpoint/2010/main" val="354759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idx="4294967295"/>
          </p:nvPr>
        </p:nvSpPr>
        <p:spPr>
          <a:xfrm>
            <a:off x="550532" y="462866"/>
            <a:ext cx="2983405" cy="554038"/>
          </a:xfrm>
        </p:spPr>
        <p:txBody>
          <a:bodyPr/>
          <a:lstStyle/>
          <a:p>
            <a:r>
              <a:rPr lang="en-US" dirty="0"/>
              <a:t>Specific users</a:t>
            </a:r>
          </a:p>
        </p:txBody>
      </p:sp>
      <p:sp>
        <p:nvSpPr>
          <p:cNvPr id="8" name="TextBox 7">
            <a:extLst>
              <a:ext uri="{FF2B5EF4-FFF2-40B4-BE49-F238E27FC236}">
                <a16:creationId xmlns:a16="http://schemas.microsoft.com/office/drawing/2014/main" id="{868C4524-4A47-BF30-E4B7-DA9BB3CF9DA1}"/>
              </a:ext>
            </a:extLst>
          </p:cNvPr>
          <p:cNvSpPr txBox="1"/>
          <p:nvPr/>
        </p:nvSpPr>
        <p:spPr>
          <a:xfrm>
            <a:off x="584200" y="1424566"/>
            <a:ext cx="2916070" cy="249299"/>
          </a:xfrm>
          <a:prstGeom prst="rect">
            <a:avLst/>
          </a:prstGeom>
          <a:noFill/>
        </p:spPr>
        <p:txBody>
          <a:bodyPr wrap="square" lIns="0" tIns="0" rIns="0" bIns="0" rtlCol="0">
            <a:spAutoFit/>
          </a:bodyPr>
          <a:lstStyle/>
          <a:p>
            <a:pPr>
              <a:lnSpc>
                <a:spcPct val="90000"/>
              </a:lnSpc>
              <a:spcAft>
                <a:spcPts val="600"/>
              </a:spcAft>
            </a:pPr>
            <a:r>
              <a:rPr lang="en-US">
                <a:solidFill>
                  <a:schemeClr val="accent1">
                    <a:lumMod val="75000"/>
                  </a:schemeClr>
                </a:solidFill>
                <a:latin typeface="+mj-lt"/>
              </a:rPr>
              <a:t>Global Admin</a:t>
            </a:r>
          </a:p>
        </p:txBody>
      </p:sp>
      <p:pic>
        <p:nvPicPr>
          <p:cNvPr id="12" name="Picture 11" descr="Screen shot of Viva Insights">
            <a:extLst>
              <a:ext uri="{FF2B5EF4-FFF2-40B4-BE49-F238E27FC236}">
                <a16:creationId xmlns:a16="http://schemas.microsoft.com/office/drawing/2014/main" id="{3FFE57AC-879E-4DD2-6601-C6B4314F813E}"/>
              </a:ext>
            </a:extLst>
          </p:cNvPr>
          <p:cNvPicPr>
            <a:picLocks noChangeAspect="1"/>
          </p:cNvPicPr>
          <p:nvPr/>
        </p:nvPicPr>
        <p:blipFill>
          <a:blip r:embed="rId3"/>
          <a:stretch>
            <a:fillRect/>
          </a:stretch>
        </p:blipFill>
        <p:spPr>
          <a:xfrm>
            <a:off x="523574" y="1927043"/>
            <a:ext cx="3274704" cy="3393403"/>
          </a:xfrm>
          <a:prstGeom prst="rect">
            <a:avLst/>
          </a:prstGeom>
        </p:spPr>
      </p:pic>
      <p:sp>
        <p:nvSpPr>
          <p:cNvPr id="17" name="TextBox 16">
            <a:extLst>
              <a:ext uri="{FF2B5EF4-FFF2-40B4-BE49-F238E27FC236}">
                <a16:creationId xmlns:a16="http://schemas.microsoft.com/office/drawing/2014/main" id="{645A6F1C-EE56-3A15-74CE-52511E28E1E8}"/>
              </a:ext>
            </a:extLst>
          </p:cNvPr>
          <p:cNvSpPr txBox="1"/>
          <p:nvPr/>
        </p:nvSpPr>
        <p:spPr>
          <a:xfrm>
            <a:off x="599717" y="5378540"/>
            <a:ext cx="3274704" cy="455381"/>
          </a:xfrm>
          <a:prstGeom prst="rect">
            <a:avLst/>
          </a:prstGeom>
          <a:noFill/>
        </p:spPr>
        <p:txBody>
          <a:bodyPr wrap="square" lIns="0" tIns="0" rIns="0" bIns="0" rtlCol="0" anchor="t">
            <a:spAutoFit/>
          </a:bodyPr>
          <a:lstStyle>
            <a:defPPr>
              <a:defRPr lang="en-US"/>
            </a:defPPr>
            <a:lvl1pPr>
              <a:lnSpc>
                <a:spcPct val="110000"/>
              </a:lnSpc>
              <a:spcBef>
                <a:spcPts val="1800"/>
              </a:spcBef>
              <a:defRPr>
                <a:gradFill>
                  <a:gsLst>
                    <a:gs pos="2917">
                      <a:schemeClr val="tx1"/>
                    </a:gs>
                    <a:gs pos="30000">
                      <a:schemeClr val="tx1"/>
                    </a:gs>
                  </a:gsLst>
                  <a:lin ang="5400000" scaled="0"/>
                </a:gradFill>
              </a:defRPr>
            </a:lvl1pPr>
          </a:lstStyle>
          <a:p>
            <a:r>
              <a:rPr lang="en-US" sz="1400"/>
              <a:t>Navigate to Home -&gt; Setup – Microsoft Viva – Viva Insights</a:t>
            </a:r>
          </a:p>
        </p:txBody>
      </p:sp>
      <p:cxnSp>
        <p:nvCxnSpPr>
          <p:cNvPr id="19" name="Straight Arrow Connector 18" descr="Arrow from Viva Insights screen shot to Microsoft Copilot Dashboard access to Microsoft Copilot Dashboard for enabled users">
            <a:extLst>
              <a:ext uri="{FF2B5EF4-FFF2-40B4-BE49-F238E27FC236}">
                <a16:creationId xmlns:a16="http://schemas.microsoft.com/office/drawing/2014/main" id="{E9444BEA-AE3E-CA46-2561-C4E41EBE36AD}"/>
              </a:ext>
            </a:extLst>
          </p:cNvPr>
          <p:cNvCxnSpPr>
            <a:cxnSpLocks/>
          </p:cNvCxnSpPr>
          <p:nvPr/>
        </p:nvCxnSpPr>
        <p:spPr>
          <a:xfrm>
            <a:off x="3798278" y="3155287"/>
            <a:ext cx="482320"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24" name="Picture 23" descr="Screenshot of Copilot Dashboard access">
            <a:extLst>
              <a:ext uri="{FF2B5EF4-FFF2-40B4-BE49-F238E27FC236}">
                <a16:creationId xmlns:a16="http://schemas.microsoft.com/office/drawing/2014/main" id="{07932817-3154-040A-0224-CC2DAE9BB5C0}"/>
              </a:ext>
            </a:extLst>
          </p:cNvPr>
          <p:cNvPicPr>
            <a:picLocks noChangeAspect="1"/>
          </p:cNvPicPr>
          <p:nvPr/>
        </p:nvPicPr>
        <p:blipFill>
          <a:blip r:embed="rId4"/>
          <a:stretch>
            <a:fillRect/>
          </a:stretch>
        </p:blipFill>
        <p:spPr>
          <a:xfrm>
            <a:off x="4530993" y="590304"/>
            <a:ext cx="2565093" cy="2673477"/>
          </a:xfrm>
          <a:prstGeom prst="rect">
            <a:avLst/>
          </a:prstGeom>
        </p:spPr>
      </p:pic>
      <p:sp>
        <p:nvSpPr>
          <p:cNvPr id="13" name="TextBox 12">
            <a:extLst>
              <a:ext uri="{FF2B5EF4-FFF2-40B4-BE49-F238E27FC236}">
                <a16:creationId xmlns:a16="http://schemas.microsoft.com/office/drawing/2014/main" id="{37F70A2B-9658-AEEC-5F60-29ACF4A1BD4B}"/>
              </a:ext>
            </a:extLst>
          </p:cNvPr>
          <p:cNvSpPr txBox="1"/>
          <p:nvPr/>
        </p:nvSpPr>
        <p:spPr>
          <a:xfrm>
            <a:off x="4871511" y="2371293"/>
            <a:ext cx="1911603" cy="689869"/>
          </a:xfrm>
          <a:prstGeom prst="rect">
            <a:avLst/>
          </a:prstGeom>
          <a:noFill/>
        </p:spPr>
        <p:txBody>
          <a:bodyPr wrap="square" lIns="0" tIns="0" rIns="0" bIns="0" rtlCol="0" anchor="t">
            <a:spAutoFit/>
          </a:bodyPr>
          <a:lstStyle>
            <a:defPPr>
              <a:defRPr lang="en-US"/>
            </a:defPPr>
            <a:lvl1pPr>
              <a:lnSpc>
                <a:spcPct val="110000"/>
              </a:lnSpc>
              <a:spcBef>
                <a:spcPts val="1800"/>
              </a:spcBef>
              <a:defRPr>
                <a:gradFill>
                  <a:gsLst>
                    <a:gs pos="2917">
                      <a:schemeClr val="tx1"/>
                    </a:gs>
                    <a:gs pos="30000">
                      <a:schemeClr val="tx1"/>
                    </a:gs>
                  </a:gsLst>
                  <a:lin ang="5400000" scaled="0"/>
                </a:gradFill>
              </a:defRPr>
            </a:lvl1pPr>
          </a:lstStyle>
          <a:p>
            <a:pPr>
              <a:spcBef>
                <a:spcPts val="0"/>
              </a:spcBef>
            </a:pPr>
            <a:r>
              <a:rPr lang="en-US" sz="1400"/>
              <a:t>Search for the users</a:t>
            </a:r>
          </a:p>
          <a:p>
            <a:pPr>
              <a:spcBef>
                <a:spcPts val="0"/>
              </a:spcBef>
            </a:pPr>
            <a:r>
              <a:rPr lang="en-US" sz="1400"/>
              <a:t>Select from the list</a:t>
            </a:r>
          </a:p>
          <a:p>
            <a:pPr>
              <a:spcBef>
                <a:spcPts val="0"/>
              </a:spcBef>
            </a:pPr>
            <a:r>
              <a:rPr lang="en-US" sz="1400"/>
              <a:t>Click Add </a:t>
            </a:r>
          </a:p>
        </p:txBody>
      </p:sp>
      <p:pic>
        <p:nvPicPr>
          <p:cNvPr id="3" name="Picture 2" descr="Screenshot of Microsoft Copilot Dashboard access shows &quot;groups&quot; selected and &quot;Add groups&quot; button and &quot;Remove selected groups&quot; button not selected. ">
            <a:extLst>
              <a:ext uri="{FF2B5EF4-FFF2-40B4-BE49-F238E27FC236}">
                <a16:creationId xmlns:a16="http://schemas.microsoft.com/office/drawing/2014/main" id="{43E7731F-21E3-3B94-7334-6DF75976AEE6}"/>
              </a:ext>
            </a:extLst>
          </p:cNvPr>
          <p:cNvPicPr>
            <a:picLocks noChangeAspect="1"/>
          </p:cNvPicPr>
          <p:nvPr/>
        </p:nvPicPr>
        <p:blipFill>
          <a:blip r:embed="rId5"/>
          <a:stretch>
            <a:fillRect/>
          </a:stretch>
        </p:blipFill>
        <p:spPr>
          <a:xfrm>
            <a:off x="4530993" y="3590405"/>
            <a:ext cx="2685770" cy="1412393"/>
          </a:xfrm>
          <a:prstGeom prst="rect">
            <a:avLst/>
          </a:prstGeom>
        </p:spPr>
      </p:pic>
      <p:sp>
        <p:nvSpPr>
          <p:cNvPr id="4" name="TextBox 3">
            <a:extLst>
              <a:ext uri="{FF2B5EF4-FFF2-40B4-BE49-F238E27FC236}">
                <a16:creationId xmlns:a16="http://schemas.microsoft.com/office/drawing/2014/main" id="{F2D054A7-424D-6071-6F16-B9A172745D38}"/>
              </a:ext>
            </a:extLst>
          </p:cNvPr>
          <p:cNvSpPr txBox="1"/>
          <p:nvPr/>
        </p:nvSpPr>
        <p:spPr>
          <a:xfrm>
            <a:off x="4563965" y="5109869"/>
            <a:ext cx="1952871" cy="646331"/>
          </a:xfrm>
          <a:prstGeom prst="rect">
            <a:avLst/>
          </a:prstGeom>
          <a:noFill/>
        </p:spPr>
        <p:txBody>
          <a:bodyPr wrap="square" lIns="0" tIns="0" rIns="0" bIns="0" rtlCol="0">
            <a:spAutoFit/>
          </a:bodyPr>
          <a:lstStyle/>
          <a:p>
            <a:pPr algn="l"/>
            <a:r>
              <a:rPr lang="en-US" sz="1400"/>
              <a:t>Copilot Dashboard access can be granted for security groups, too.</a:t>
            </a:r>
          </a:p>
        </p:txBody>
      </p:sp>
      <p:cxnSp>
        <p:nvCxnSpPr>
          <p:cNvPr id="29" name="Straight Arrow Connector 28" descr="Arrow from Microsoft copilot dashboard access to screenshot of copilot Dashboard for enabled users">
            <a:extLst>
              <a:ext uri="{FF2B5EF4-FFF2-40B4-BE49-F238E27FC236}">
                <a16:creationId xmlns:a16="http://schemas.microsoft.com/office/drawing/2014/main" id="{86F987CE-1179-2051-4C54-5A751A7E5210}"/>
              </a:ext>
            </a:extLst>
          </p:cNvPr>
          <p:cNvCxnSpPr>
            <a:cxnSpLocks/>
          </p:cNvCxnSpPr>
          <p:nvPr/>
        </p:nvCxnSpPr>
        <p:spPr>
          <a:xfrm>
            <a:off x="7186247" y="3155287"/>
            <a:ext cx="621322"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907665-972E-A694-E486-F746C6D87A30}"/>
              </a:ext>
            </a:extLst>
          </p:cNvPr>
          <p:cNvSpPr txBox="1"/>
          <p:nvPr/>
        </p:nvSpPr>
        <p:spPr>
          <a:xfrm>
            <a:off x="7915272" y="1353643"/>
            <a:ext cx="4135020" cy="249299"/>
          </a:xfrm>
          <a:prstGeom prst="rect">
            <a:avLst/>
          </a:prstGeom>
          <a:noFill/>
        </p:spPr>
        <p:txBody>
          <a:bodyPr wrap="square" lIns="0" tIns="0" rIns="0" bIns="0" rtlCol="0">
            <a:spAutoFit/>
          </a:bodyPr>
          <a:lstStyle/>
          <a:p>
            <a:pPr algn="ctr">
              <a:lnSpc>
                <a:spcPct val="90000"/>
              </a:lnSpc>
              <a:spcAft>
                <a:spcPts val="600"/>
              </a:spcAft>
            </a:pPr>
            <a:r>
              <a:rPr lang="en-US" dirty="0">
                <a:solidFill>
                  <a:schemeClr val="accent1">
                    <a:lumMod val="75000"/>
                  </a:schemeClr>
                </a:solidFill>
                <a:latin typeface="+mj-lt"/>
              </a:rPr>
              <a:t>Copilot Dashboard for enabled users</a:t>
            </a:r>
          </a:p>
        </p:txBody>
      </p:sp>
      <p:pic>
        <p:nvPicPr>
          <p:cNvPr id="27" name="Picture 26" descr="Screenshot of Microsoft Copilot Dashboard for Enabled Users">
            <a:extLst>
              <a:ext uri="{FF2B5EF4-FFF2-40B4-BE49-F238E27FC236}">
                <a16:creationId xmlns:a16="http://schemas.microsoft.com/office/drawing/2014/main" id="{0A87F48F-68C7-5234-FE1B-08204A2204B6}"/>
              </a:ext>
            </a:extLst>
          </p:cNvPr>
          <p:cNvPicPr>
            <a:picLocks noChangeAspect="1"/>
          </p:cNvPicPr>
          <p:nvPr/>
        </p:nvPicPr>
        <p:blipFill>
          <a:blip r:embed="rId6"/>
          <a:stretch>
            <a:fillRect/>
          </a:stretch>
        </p:blipFill>
        <p:spPr>
          <a:xfrm>
            <a:off x="7915272" y="1886964"/>
            <a:ext cx="4135020" cy="4005576"/>
          </a:xfrm>
          <a:prstGeom prst="rect">
            <a:avLst/>
          </a:prstGeom>
        </p:spPr>
      </p:pic>
      <p:sp>
        <p:nvSpPr>
          <p:cNvPr id="5" name="TextBox 4">
            <a:extLst>
              <a:ext uri="{FF2B5EF4-FFF2-40B4-BE49-F238E27FC236}">
                <a16:creationId xmlns:a16="http://schemas.microsoft.com/office/drawing/2014/main" id="{16B230A8-8544-1EA5-98F7-BA071EDB3DE1}"/>
              </a:ext>
            </a:extLst>
          </p:cNvPr>
          <p:cNvSpPr txBox="1"/>
          <p:nvPr/>
        </p:nvSpPr>
        <p:spPr>
          <a:xfrm>
            <a:off x="584200" y="6269038"/>
            <a:ext cx="11017250" cy="607747"/>
          </a:xfrm>
          <a:prstGeom prst="rect">
            <a:avLst/>
          </a:prstGeom>
          <a:noFill/>
        </p:spPr>
        <p:txBody>
          <a:bodyPr wrap="square" lIns="0" tIns="0" rIns="0" bIns="0" anchor="ctr">
            <a:noAutofit/>
          </a:bodyPr>
          <a:lstStyle/>
          <a:p>
            <a:r>
              <a:rPr lang="en-US" sz="1050" dirty="0">
                <a:hlinkClick r:id="rId7"/>
              </a:rPr>
              <a:t>Assigning access to specific users</a:t>
            </a:r>
            <a:endParaRPr lang="en-US" sz="1050" dirty="0"/>
          </a:p>
        </p:txBody>
      </p:sp>
    </p:spTree>
    <p:extLst>
      <p:ext uri="{BB962C8B-B14F-4D97-AF65-F5344CB8AC3E}">
        <p14:creationId xmlns:p14="http://schemas.microsoft.com/office/powerpoint/2010/main" val="342301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FB6FE-A470-750C-81F3-A9EFE8FAF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55C2D-BFA4-EF1B-CE89-438AF7172615}"/>
              </a:ext>
            </a:extLst>
          </p:cNvPr>
          <p:cNvSpPr>
            <a:spLocks noGrp="1"/>
          </p:cNvSpPr>
          <p:nvPr>
            <p:ph type="title" idx="4294967295"/>
          </p:nvPr>
        </p:nvSpPr>
        <p:spPr>
          <a:xfrm>
            <a:off x="1174750" y="457200"/>
            <a:ext cx="3141060" cy="554038"/>
          </a:xfrm>
        </p:spPr>
        <p:txBody>
          <a:bodyPr/>
          <a:lstStyle/>
          <a:p>
            <a:r>
              <a:rPr lang="en-US" dirty="0"/>
              <a:t>Delegates</a:t>
            </a:r>
          </a:p>
        </p:txBody>
      </p:sp>
      <p:sp>
        <p:nvSpPr>
          <p:cNvPr id="8" name="TextBox 7">
            <a:extLst>
              <a:ext uri="{FF2B5EF4-FFF2-40B4-BE49-F238E27FC236}">
                <a16:creationId xmlns:a16="http://schemas.microsoft.com/office/drawing/2014/main" id="{69982EE8-4356-D704-A021-A1C45D1F7557}"/>
              </a:ext>
            </a:extLst>
          </p:cNvPr>
          <p:cNvSpPr txBox="1"/>
          <p:nvPr/>
        </p:nvSpPr>
        <p:spPr>
          <a:xfrm>
            <a:off x="584199" y="1424566"/>
            <a:ext cx="4202477" cy="249299"/>
          </a:xfrm>
          <a:prstGeom prst="rect">
            <a:avLst/>
          </a:prstGeom>
          <a:noFill/>
        </p:spPr>
        <p:txBody>
          <a:bodyPr wrap="square" lIns="0" tIns="0" rIns="0" bIns="0" rtlCol="0">
            <a:spAutoFit/>
          </a:bodyPr>
          <a:lstStyle/>
          <a:p>
            <a:pPr>
              <a:lnSpc>
                <a:spcPct val="90000"/>
              </a:lnSpc>
              <a:spcAft>
                <a:spcPts val="600"/>
              </a:spcAft>
            </a:pPr>
            <a:r>
              <a:rPr lang="en-US">
                <a:solidFill>
                  <a:schemeClr val="accent1">
                    <a:lumMod val="75000"/>
                  </a:schemeClr>
                </a:solidFill>
                <a:latin typeface="+mj-lt"/>
              </a:rPr>
              <a:t>Users with access to Copilot  Dashboard</a:t>
            </a:r>
          </a:p>
        </p:txBody>
      </p:sp>
      <p:pic>
        <p:nvPicPr>
          <p:cNvPr id="22" name="Picture 21" descr="Screenshot of delgate access">
            <a:extLst>
              <a:ext uri="{FF2B5EF4-FFF2-40B4-BE49-F238E27FC236}">
                <a16:creationId xmlns:a16="http://schemas.microsoft.com/office/drawing/2014/main" id="{32FD76D3-BFDD-6071-7F55-6ECCC6EF538A}"/>
              </a:ext>
            </a:extLst>
          </p:cNvPr>
          <p:cNvPicPr>
            <a:picLocks noChangeAspect="1"/>
          </p:cNvPicPr>
          <p:nvPr/>
        </p:nvPicPr>
        <p:blipFill>
          <a:blip r:embed="rId3"/>
          <a:stretch>
            <a:fillRect/>
          </a:stretch>
        </p:blipFill>
        <p:spPr>
          <a:xfrm>
            <a:off x="480051" y="1905376"/>
            <a:ext cx="4513980" cy="3223286"/>
          </a:xfrm>
          <a:prstGeom prst="rect">
            <a:avLst/>
          </a:prstGeom>
        </p:spPr>
      </p:pic>
      <p:sp>
        <p:nvSpPr>
          <p:cNvPr id="17" name="TextBox 16">
            <a:extLst>
              <a:ext uri="{FF2B5EF4-FFF2-40B4-BE49-F238E27FC236}">
                <a16:creationId xmlns:a16="http://schemas.microsoft.com/office/drawing/2014/main" id="{6C64F828-5215-E2FF-6B04-3782B5A9E45F}"/>
              </a:ext>
            </a:extLst>
          </p:cNvPr>
          <p:cNvSpPr txBox="1"/>
          <p:nvPr/>
        </p:nvSpPr>
        <p:spPr>
          <a:xfrm>
            <a:off x="590550" y="5234455"/>
            <a:ext cx="4196126" cy="388183"/>
          </a:xfrm>
          <a:prstGeom prst="rect">
            <a:avLst/>
          </a:prstGeom>
          <a:noFill/>
        </p:spPr>
        <p:txBody>
          <a:bodyPr wrap="square" lIns="0" tIns="0" rIns="0" bIns="0" rtlCol="0" anchor="t">
            <a:spAutoFit/>
          </a:bodyPr>
          <a:lstStyle>
            <a:defPPr>
              <a:defRPr lang="en-US"/>
            </a:defPPr>
            <a:lvl1pPr>
              <a:lnSpc>
                <a:spcPct val="110000"/>
              </a:lnSpc>
              <a:spcBef>
                <a:spcPts val="1800"/>
              </a:spcBef>
              <a:defRPr>
                <a:gradFill>
                  <a:gsLst>
                    <a:gs pos="2917">
                      <a:schemeClr val="tx1"/>
                    </a:gs>
                    <a:gs pos="30000">
                      <a:schemeClr val="tx1"/>
                    </a:gs>
                  </a:gsLst>
                  <a:lin ang="5400000" scaled="0"/>
                </a:gradFill>
              </a:defRPr>
            </a:lvl1pPr>
          </a:lstStyle>
          <a:p>
            <a:r>
              <a:rPr lang="en-US" sz="1200"/>
              <a:t>Existing users: Viva Insights/Copilot Analytics app -&gt; Settings (Ellipsis on top right) -&gt; Delegate access -&gt; Add new</a:t>
            </a:r>
          </a:p>
        </p:txBody>
      </p:sp>
      <p:cxnSp>
        <p:nvCxnSpPr>
          <p:cNvPr id="19" name="Straight Arrow Connector 18" descr="Arrow from screen shot of delegate access to Copilot Dashboard to Microsoft Copilot Dashboard for the delegate">
            <a:extLst>
              <a:ext uri="{FF2B5EF4-FFF2-40B4-BE49-F238E27FC236}">
                <a16:creationId xmlns:a16="http://schemas.microsoft.com/office/drawing/2014/main" id="{D6919C1A-28F4-88DA-594A-33B14C6F2F39}"/>
              </a:ext>
            </a:extLst>
          </p:cNvPr>
          <p:cNvCxnSpPr>
            <a:cxnSpLocks/>
          </p:cNvCxnSpPr>
          <p:nvPr/>
        </p:nvCxnSpPr>
        <p:spPr>
          <a:xfrm>
            <a:off x="5127734" y="3130321"/>
            <a:ext cx="354725"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75BD45-9108-066A-D92B-2B4A9FF82FED}"/>
              </a:ext>
            </a:extLst>
          </p:cNvPr>
          <p:cNvSpPr txBox="1"/>
          <p:nvPr/>
        </p:nvSpPr>
        <p:spPr>
          <a:xfrm>
            <a:off x="6469947" y="1341186"/>
            <a:ext cx="4202478" cy="249299"/>
          </a:xfrm>
          <a:prstGeom prst="rect">
            <a:avLst/>
          </a:prstGeom>
          <a:noFill/>
        </p:spPr>
        <p:txBody>
          <a:bodyPr wrap="square" lIns="0" tIns="0" rIns="0" bIns="0" rtlCol="0">
            <a:spAutoFit/>
          </a:bodyPr>
          <a:lstStyle/>
          <a:p>
            <a:pPr algn="ctr">
              <a:lnSpc>
                <a:spcPct val="90000"/>
              </a:lnSpc>
              <a:spcAft>
                <a:spcPts val="600"/>
              </a:spcAft>
            </a:pPr>
            <a:r>
              <a:rPr lang="en-US">
                <a:solidFill>
                  <a:schemeClr val="accent1">
                    <a:lumMod val="75000"/>
                  </a:schemeClr>
                </a:solidFill>
                <a:latin typeface="+mj-lt"/>
              </a:rPr>
              <a:t>Copilot Dashboard for the delegate</a:t>
            </a:r>
          </a:p>
        </p:txBody>
      </p:sp>
      <p:pic>
        <p:nvPicPr>
          <p:cNvPr id="13" name="Picture 12" descr="Screenshot of Microsoft Copilot Dashboard for the delegate">
            <a:extLst>
              <a:ext uri="{FF2B5EF4-FFF2-40B4-BE49-F238E27FC236}">
                <a16:creationId xmlns:a16="http://schemas.microsoft.com/office/drawing/2014/main" id="{7A696D1D-C74C-1C38-AF80-95BA533B76DD}"/>
              </a:ext>
            </a:extLst>
          </p:cNvPr>
          <p:cNvPicPr>
            <a:picLocks noChangeAspect="1"/>
          </p:cNvPicPr>
          <p:nvPr/>
        </p:nvPicPr>
        <p:blipFill>
          <a:blip r:embed="rId4"/>
          <a:stretch>
            <a:fillRect/>
          </a:stretch>
        </p:blipFill>
        <p:spPr>
          <a:xfrm>
            <a:off x="5566585" y="2221491"/>
            <a:ext cx="5967592" cy="2852928"/>
          </a:xfrm>
          <a:prstGeom prst="rect">
            <a:avLst/>
          </a:prstGeom>
        </p:spPr>
      </p:pic>
      <p:sp>
        <p:nvSpPr>
          <p:cNvPr id="3" name="TextBox 2">
            <a:extLst>
              <a:ext uri="{FF2B5EF4-FFF2-40B4-BE49-F238E27FC236}">
                <a16:creationId xmlns:a16="http://schemas.microsoft.com/office/drawing/2014/main" id="{F4946302-4891-8631-C42E-8C8A3EB82497}"/>
              </a:ext>
            </a:extLst>
          </p:cNvPr>
          <p:cNvSpPr txBox="1"/>
          <p:nvPr/>
        </p:nvSpPr>
        <p:spPr>
          <a:xfrm>
            <a:off x="5636501" y="5234455"/>
            <a:ext cx="5035924" cy="1292662"/>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200"/>
              <a:t>Delegate feature can be disabled by Admins at the tenant level.</a:t>
            </a:r>
          </a:p>
          <a:p>
            <a:pPr marL="285750" indent="-285750" algn="l">
              <a:buFont typeface="Arial" panose="020B0604020202020204" pitchFamily="34" charset="0"/>
              <a:buChar char="•"/>
            </a:pPr>
            <a:r>
              <a:rPr lang="en-US" sz="1200"/>
              <a:t>Admins can use audit logs to identify which users have access to Viva Insights through delegation.</a:t>
            </a:r>
          </a:p>
          <a:p>
            <a:pPr marL="285750" indent="-285750" algn="l">
              <a:buFont typeface="Arial" panose="020B0604020202020204" pitchFamily="34" charset="0"/>
              <a:buChar char="•"/>
            </a:pPr>
            <a:r>
              <a:rPr lang="en-US" sz="1200"/>
              <a:t>Users with delegated access have absolutely the same view as the person delegated the access, while this view can be </a:t>
            </a:r>
            <a:r>
              <a:rPr lang="en-US" sz="1200" err="1"/>
              <a:t>be</a:t>
            </a:r>
            <a:r>
              <a:rPr lang="en-US" sz="1200"/>
              <a:t> different if access is provided by GA</a:t>
            </a:r>
          </a:p>
          <a:p>
            <a:pPr marL="285750" indent="-285750" algn="l">
              <a:buFont typeface="Arial" panose="020B0604020202020204" pitchFamily="34" charset="0"/>
              <a:buChar char="•"/>
            </a:pPr>
            <a:endParaRPr lang="en-US" sz="1200"/>
          </a:p>
        </p:txBody>
      </p:sp>
      <p:sp>
        <p:nvSpPr>
          <p:cNvPr id="5" name="TextBox 4">
            <a:extLst>
              <a:ext uri="{FF2B5EF4-FFF2-40B4-BE49-F238E27FC236}">
                <a16:creationId xmlns:a16="http://schemas.microsoft.com/office/drawing/2014/main" id="{A70C9B3A-5CEF-98A0-FA5B-120CFE70BE8A}"/>
              </a:ext>
            </a:extLst>
          </p:cNvPr>
          <p:cNvSpPr txBox="1"/>
          <p:nvPr/>
        </p:nvSpPr>
        <p:spPr>
          <a:xfrm>
            <a:off x="584200" y="6269038"/>
            <a:ext cx="11017250" cy="607747"/>
          </a:xfrm>
          <a:prstGeom prst="rect">
            <a:avLst/>
          </a:prstGeom>
          <a:noFill/>
        </p:spPr>
        <p:txBody>
          <a:bodyPr wrap="square" lIns="0" tIns="0" rIns="0" bIns="0" anchor="ctr">
            <a:noAutofit/>
          </a:bodyPr>
          <a:lstStyle/>
          <a:p>
            <a:r>
              <a:rPr lang="en-US" sz="1050" dirty="0">
                <a:hlinkClick r:id="rId5"/>
              </a:rPr>
              <a:t>Delegating access</a:t>
            </a:r>
            <a:r>
              <a:rPr lang="en-US" sz="1050" dirty="0"/>
              <a:t> and </a:t>
            </a:r>
            <a:r>
              <a:rPr lang="en-US" sz="1050" dirty="0">
                <a:hlinkClick r:id="rId6"/>
              </a:rPr>
              <a:t>Learn about audit logs</a:t>
            </a:r>
            <a:endParaRPr lang="en-US" sz="1050" dirty="0"/>
          </a:p>
        </p:txBody>
      </p:sp>
    </p:spTree>
    <p:extLst>
      <p:ext uri="{BB962C8B-B14F-4D97-AF65-F5344CB8AC3E}">
        <p14:creationId xmlns:p14="http://schemas.microsoft.com/office/powerpoint/2010/main" val="42986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idx="4294967295"/>
          </p:nvPr>
        </p:nvSpPr>
        <p:spPr>
          <a:xfrm>
            <a:off x="1174750" y="457200"/>
            <a:ext cx="8544691" cy="554038"/>
          </a:xfrm>
        </p:spPr>
        <p:txBody>
          <a:bodyPr/>
          <a:lstStyle/>
          <a:p>
            <a:r>
              <a:rPr lang="en-US"/>
              <a:t>Analysts</a:t>
            </a:r>
          </a:p>
        </p:txBody>
      </p:sp>
      <p:sp>
        <p:nvSpPr>
          <p:cNvPr id="7" name="TextBox 6">
            <a:extLst>
              <a:ext uri="{FF2B5EF4-FFF2-40B4-BE49-F238E27FC236}">
                <a16:creationId xmlns:a16="http://schemas.microsoft.com/office/drawing/2014/main" id="{E2529734-CED4-4FEB-1BD1-518E959561F6}"/>
              </a:ext>
            </a:extLst>
          </p:cNvPr>
          <p:cNvSpPr txBox="1"/>
          <p:nvPr/>
        </p:nvSpPr>
        <p:spPr>
          <a:xfrm>
            <a:off x="584200" y="1442022"/>
            <a:ext cx="5217319"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a:t>Microsoft 365 admin assigns analysts</a:t>
            </a:r>
          </a:p>
        </p:txBody>
      </p:sp>
      <p:pic>
        <p:nvPicPr>
          <p:cNvPr id="6" name="Picture 5" descr="Screen shot of Assign Insights Analyst role &quot;run as,&quot; &quot;assigned,&quot; &quot;learn more about assigning admin roles,&quot; &quot;add users, add groups.&quot;">
            <a:extLst>
              <a:ext uri="{FF2B5EF4-FFF2-40B4-BE49-F238E27FC236}">
                <a16:creationId xmlns:a16="http://schemas.microsoft.com/office/drawing/2014/main" id="{FC82F46C-3D2C-D09B-6F66-83BE3B516C15}"/>
              </a:ext>
            </a:extLst>
          </p:cNvPr>
          <p:cNvPicPr>
            <a:picLocks noChangeAspect="1"/>
          </p:cNvPicPr>
          <p:nvPr/>
        </p:nvPicPr>
        <p:blipFill>
          <a:blip r:embed="rId3"/>
          <a:stretch>
            <a:fillRect/>
          </a:stretch>
        </p:blipFill>
        <p:spPr>
          <a:xfrm>
            <a:off x="658504" y="1875435"/>
            <a:ext cx="3319817" cy="1900065"/>
          </a:xfrm>
          <a:prstGeom prst="rect">
            <a:avLst/>
          </a:prstGeom>
        </p:spPr>
      </p:pic>
      <p:sp>
        <p:nvSpPr>
          <p:cNvPr id="8" name="TextBox 7">
            <a:extLst>
              <a:ext uri="{FF2B5EF4-FFF2-40B4-BE49-F238E27FC236}">
                <a16:creationId xmlns:a16="http://schemas.microsoft.com/office/drawing/2014/main" id="{602E15FE-F7D4-6C33-276E-D5EF887186A0}"/>
              </a:ext>
            </a:extLst>
          </p:cNvPr>
          <p:cNvSpPr txBox="1"/>
          <p:nvPr/>
        </p:nvSpPr>
        <p:spPr>
          <a:xfrm>
            <a:off x="584200" y="3933897"/>
            <a:ext cx="5221224"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a:t>Viva Insights admin assigns partition(s)*</a:t>
            </a:r>
          </a:p>
        </p:txBody>
      </p:sp>
      <p:pic>
        <p:nvPicPr>
          <p:cNvPr id="13" name="Picture 12" descr="Screenshot of Viva Insights admin assigns partitions">
            <a:extLst>
              <a:ext uri="{FF2B5EF4-FFF2-40B4-BE49-F238E27FC236}">
                <a16:creationId xmlns:a16="http://schemas.microsoft.com/office/drawing/2014/main" id="{6497F74B-5F2F-02CF-9AC6-E2A93A3F5157}"/>
              </a:ext>
            </a:extLst>
          </p:cNvPr>
          <p:cNvPicPr>
            <a:picLocks noChangeAspect="1"/>
          </p:cNvPicPr>
          <p:nvPr/>
        </p:nvPicPr>
        <p:blipFill>
          <a:blip r:embed="rId4"/>
          <a:stretch>
            <a:fillRect/>
          </a:stretch>
        </p:blipFill>
        <p:spPr>
          <a:xfrm>
            <a:off x="728503" y="4423206"/>
            <a:ext cx="3289366" cy="1694711"/>
          </a:xfrm>
          <a:prstGeom prst="rect">
            <a:avLst/>
          </a:prstGeom>
          <a:ln w="3175">
            <a:solidFill>
              <a:schemeClr val="accent1"/>
            </a:solidFill>
          </a:ln>
        </p:spPr>
      </p:pic>
      <p:cxnSp>
        <p:nvCxnSpPr>
          <p:cNvPr id="19" name="Straight Arrow Connector 18" descr="Arrow pointing from Viva Insights Admin assigns partitions to Copilot Power BI reports for Analysts">
            <a:extLst>
              <a:ext uri="{FF2B5EF4-FFF2-40B4-BE49-F238E27FC236}">
                <a16:creationId xmlns:a16="http://schemas.microsoft.com/office/drawing/2014/main" id="{5A7A047E-7296-29A2-3357-EE1544615E00}"/>
              </a:ext>
            </a:extLst>
          </p:cNvPr>
          <p:cNvCxnSpPr>
            <a:cxnSpLocks/>
          </p:cNvCxnSpPr>
          <p:nvPr/>
        </p:nvCxnSpPr>
        <p:spPr>
          <a:xfrm>
            <a:off x="4973706" y="3854315"/>
            <a:ext cx="842327"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8D2480-F410-929B-701A-985FACCD463F}"/>
              </a:ext>
            </a:extLst>
          </p:cNvPr>
          <p:cNvSpPr txBox="1"/>
          <p:nvPr/>
        </p:nvSpPr>
        <p:spPr>
          <a:xfrm>
            <a:off x="7682526" y="1197300"/>
            <a:ext cx="3410848" cy="218393"/>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pPr marL="0" indent="0">
              <a:buNone/>
            </a:pPr>
            <a:r>
              <a:rPr lang="en-US" dirty="0">
                <a:latin typeface="+mj-lt"/>
              </a:rPr>
              <a:t>Copilot Power BI reports for analysts</a:t>
            </a:r>
          </a:p>
        </p:txBody>
      </p:sp>
      <p:sp>
        <p:nvSpPr>
          <p:cNvPr id="26" name="TextBox 25">
            <a:extLst>
              <a:ext uri="{FF2B5EF4-FFF2-40B4-BE49-F238E27FC236}">
                <a16:creationId xmlns:a16="http://schemas.microsoft.com/office/drawing/2014/main" id="{125BFC1F-5707-16FD-F302-B3685C40A59C}"/>
              </a:ext>
            </a:extLst>
          </p:cNvPr>
          <p:cNvSpPr txBox="1"/>
          <p:nvPr/>
        </p:nvSpPr>
        <p:spPr>
          <a:xfrm>
            <a:off x="5872150" y="1565547"/>
            <a:ext cx="2045317" cy="218393"/>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pPr marL="0" indent="0">
              <a:buNone/>
            </a:pPr>
            <a:r>
              <a:rPr lang="en-US">
                <a:latin typeface="+mj-lt"/>
              </a:rPr>
              <a:t>CSV reports</a:t>
            </a:r>
          </a:p>
        </p:txBody>
      </p:sp>
      <p:pic>
        <p:nvPicPr>
          <p:cNvPr id="3" name="Picture 2" descr="Screenshot of Copilot Power BI reports for Analysts">
            <a:extLst>
              <a:ext uri="{FF2B5EF4-FFF2-40B4-BE49-F238E27FC236}">
                <a16:creationId xmlns:a16="http://schemas.microsoft.com/office/drawing/2014/main" id="{7BF46E67-3405-290A-55DE-0D637E8A54D7}"/>
              </a:ext>
            </a:extLst>
          </p:cNvPr>
          <p:cNvPicPr>
            <a:picLocks noChangeAspect="1"/>
          </p:cNvPicPr>
          <p:nvPr/>
        </p:nvPicPr>
        <p:blipFill>
          <a:blip r:embed="rId5"/>
          <a:stretch>
            <a:fillRect/>
          </a:stretch>
        </p:blipFill>
        <p:spPr>
          <a:xfrm>
            <a:off x="5816033" y="1876475"/>
            <a:ext cx="6199430" cy="3306781"/>
          </a:xfrm>
          <a:prstGeom prst="rect">
            <a:avLst/>
          </a:prstGeom>
        </p:spPr>
      </p:pic>
      <p:sp>
        <p:nvSpPr>
          <p:cNvPr id="20" name="TextBox 19">
            <a:extLst>
              <a:ext uri="{FF2B5EF4-FFF2-40B4-BE49-F238E27FC236}">
                <a16:creationId xmlns:a16="http://schemas.microsoft.com/office/drawing/2014/main" id="{28C0E60A-EB5F-ACBC-1DBF-4D5322FFE568}"/>
              </a:ext>
            </a:extLst>
          </p:cNvPr>
          <p:cNvSpPr txBox="1"/>
          <p:nvPr/>
        </p:nvSpPr>
        <p:spPr>
          <a:xfrm>
            <a:off x="5872150" y="5392555"/>
            <a:ext cx="5221224" cy="692369"/>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r>
              <a:rPr lang="en-US"/>
              <a:t>Separate URI for advanced capabilities. </a:t>
            </a:r>
          </a:p>
          <a:p>
            <a:r>
              <a:rPr lang="en-US"/>
              <a:t>Library of pre-configured PBI reports</a:t>
            </a:r>
          </a:p>
          <a:p>
            <a:r>
              <a:rPr lang="en-US"/>
              <a:t>Querying capabilities to extract csv output </a:t>
            </a:r>
          </a:p>
        </p:txBody>
      </p:sp>
      <p:sp>
        <p:nvSpPr>
          <p:cNvPr id="9" name="TextBox 8">
            <a:extLst>
              <a:ext uri="{FF2B5EF4-FFF2-40B4-BE49-F238E27FC236}">
                <a16:creationId xmlns:a16="http://schemas.microsoft.com/office/drawing/2014/main" id="{92C70748-6910-00E8-B69C-1A0A8BEF2744}"/>
              </a:ext>
            </a:extLst>
          </p:cNvPr>
          <p:cNvSpPr txBox="1"/>
          <p:nvPr/>
        </p:nvSpPr>
        <p:spPr>
          <a:xfrm>
            <a:off x="584200" y="6269038"/>
            <a:ext cx="11017250" cy="607747"/>
          </a:xfrm>
          <a:prstGeom prst="rect">
            <a:avLst/>
          </a:prstGeom>
          <a:noFill/>
        </p:spPr>
        <p:txBody>
          <a:bodyPr wrap="square" lIns="0" tIns="0" rIns="0" bIns="0" anchor="ctr">
            <a:noAutofit/>
          </a:bodyPr>
          <a:lstStyle/>
          <a:p>
            <a:r>
              <a:rPr lang="en-US" sz="1050"/>
              <a:t>*Necessary if partitions have been created to delimit the visibility of data set. If no partitions are created, then the analyst can see deidentified data of the entire licensed population</a:t>
            </a:r>
          </a:p>
        </p:txBody>
      </p:sp>
    </p:spTree>
    <p:extLst>
      <p:ext uri="{BB962C8B-B14F-4D97-AF65-F5344CB8AC3E}">
        <p14:creationId xmlns:p14="http://schemas.microsoft.com/office/powerpoint/2010/main" val="314411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idx="4294967295"/>
          </p:nvPr>
        </p:nvSpPr>
        <p:spPr>
          <a:xfrm>
            <a:off x="1174750" y="457200"/>
            <a:ext cx="11017250" cy="554038"/>
          </a:xfrm>
        </p:spPr>
        <p:txBody>
          <a:bodyPr/>
          <a:lstStyle/>
          <a:p>
            <a:r>
              <a:rPr lang="en-US" dirty="0"/>
              <a:t>Optional features (non-Copilot): Personal Insights</a:t>
            </a:r>
          </a:p>
        </p:txBody>
      </p:sp>
      <p:sp>
        <p:nvSpPr>
          <p:cNvPr id="7" name="TextBox 6">
            <a:extLst>
              <a:ext uri="{FF2B5EF4-FFF2-40B4-BE49-F238E27FC236}">
                <a16:creationId xmlns:a16="http://schemas.microsoft.com/office/drawing/2014/main" id="{E2529734-CED4-4FEB-1BD1-518E959561F6}"/>
              </a:ext>
            </a:extLst>
          </p:cNvPr>
          <p:cNvSpPr txBox="1"/>
          <p:nvPr/>
        </p:nvSpPr>
        <p:spPr>
          <a:xfrm>
            <a:off x="584200" y="1442022"/>
            <a:ext cx="5217319"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dirty="0"/>
              <a:t>Microsoft 365 admin</a:t>
            </a:r>
          </a:p>
        </p:txBody>
      </p:sp>
      <p:sp>
        <p:nvSpPr>
          <p:cNvPr id="15" name="TextBox 14">
            <a:extLst>
              <a:ext uri="{FF2B5EF4-FFF2-40B4-BE49-F238E27FC236}">
                <a16:creationId xmlns:a16="http://schemas.microsoft.com/office/drawing/2014/main" id="{8B0445A5-CE88-9C4C-8D47-619EB10C4868}"/>
              </a:ext>
            </a:extLst>
          </p:cNvPr>
          <p:cNvSpPr txBox="1"/>
          <p:nvPr/>
        </p:nvSpPr>
        <p:spPr>
          <a:xfrm>
            <a:off x="590551" y="1758005"/>
            <a:ext cx="5221224" cy="455381"/>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pPr marL="0" indent="0">
              <a:buNone/>
            </a:pPr>
            <a:r>
              <a:rPr lang="en-US" dirty="0"/>
              <a:t>Features are explicitly turned on by Microsoft 365 admin </a:t>
            </a:r>
            <a:br>
              <a:rPr lang="en-US" dirty="0"/>
            </a:br>
            <a:r>
              <a:rPr lang="en-US" dirty="0"/>
              <a:t>for those with premium licenses</a:t>
            </a:r>
          </a:p>
        </p:txBody>
      </p:sp>
      <p:pic>
        <p:nvPicPr>
          <p:cNvPr id="4" name="Picture 3" descr="Screenshot of Microsfot 365 Admin">
            <a:extLst>
              <a:ext uri="{FF2B5EF4-FFF2-40B4-BE49-F238E27FC236}">
                <a16:creationId xmlns:a16="http://schemas.microsoft.com/office/drawing/2014/main" id="{D9E9F57F-B964-3698-09D4-7FE0EDFBBE3E}"/>
              </a:ext>
            </a:extLst>
          </p:cNvPr>
          <p:cNvPicPr>
            <a:picLocks noChangeAspect="1"/>
          </p:cNvPicPr>
          <p:nvPr/>
        </p:nvPicPr>
        <p:blipFill>
          <a:blip r:embed="rId3"/>
          <a:stretch>
            <a:fillRect/>
          </a:stretch>
        </p:blipFill>
        <p:spPr>
          <a:xfrm>
            <a:off x="740453" y="2581210"/>
            <a:ext cx="4953274" cy="3277494"/>
          </a:xfrm>
          <a:prstGeom prst="rect">
            <a:avLst/>
          </a:prstGeom>
          <a:ln w="3175">
            <a:solidFill>
              <a:schemeClr val="accent1"/>
            </a:solidFill>
          </a:ln>
        </p:spPr>
      </p:pic>
      <p:cxnSp>
        <p:nvCxnSpPr>
          <p:cNvPr id="19" name="Straight Arrow Connector 18" descr="Arrow from Microsoft 365 admin screenshot to end user personal insights screenshot">
            <a:extLst>
              <a:ext uri="{FF2B5EF4-FFF2-40B4-BE49-F238E27FC236}">
                <a16:creationId xmlns:a16="http://schemas.microsoft.com/office/drawing/2014/main" id="{5A7A047E-7296-29A2-3357-EE1544615E00}"/>
              </a:ext>
            </a:extLst>
          </p:cNvPr>
          <p:cNvCxnSpPr>
            <a:cxnSpLocks/>
          </p:cNvCxnSpPr>
          <p:nvPr/>
        </p:nvCxnSpPr>
        <p:spPr>
          <a:xfrm>
            <a:off x="4182677" y="4210733"/>
            <a:ext cx="2114204"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E7C384-FA46-8264-39DA-DBF8D6B6B4F0}"/>
              </a:ext>
            </a:extLst>
          </p:cNvPr>
          <p:cNvSpPr txBox="1"/>
          <p:nvPr/>
        </p:nvSpPr>
        <p:spPr>
          <a:xfrm>
            <a:off x="6419637" y="1427110"/>
            <a:ext cx="5221224"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a:t>End user (personal insights)</a:t>
            </a:r>
          </a:p>
        </p:txBody>
      </p:sp>
      <p:sp>
        <p:nvSpPr>
          <p:cNvPr id="14" name="TextBox 13">
            <a:extLst>
              <a:ext uri="{FF2B5EF4-FFF2-40B4-BE49-F238E27FC236}">
                <a16:creationId xmlns:a16="http://schemas.microsoft.com/office/drawing/2014/main" id="{F887910E-060D-6537-DF6D-3ECC24F56499}"/>
              </a:ext>
            </a:extLst>
          </p:cNvPr>
          <p:cNvSpPr txBox="1"/>
          <p:nvPr/>
        </p:nvSpPr>
        <p:spPr>
          <a:xfrm>
            <a:off x="6380226" y="1758005"/>
            <a:ext cx="5221224" cy="455381"/>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r>
              <a:rPr lang="en-US"/>
              <a:t>Available in Outlook and Teams</a:t>
            </a:r>
          </a:p>
          <a:p>
            <a:r>
              <a:rPr lang="en-US"/>
              <a:t>Can opt-out</a:t>
            </a:r>
          </a:p>
        </p:txBody>
      </p:sp>
      <p:pic>
        <p:nvPicPr>
          <p:cNvPr id="5" name="Picture 4" descr="Screenshot of End user personal insights">
            <a:extLst>
              <a:ext uri="{FF2B5EF4-FFF2-40B4-BE49-F238E27FC236}">
                <a16:creationId xmlns:a16="http://schemas.microsoft.com/office/drawing/2014/main" id="{2BF29F8E-8492-FC72-351F-655970436D29}"/>
              </a:ext>
            </a:extLst>
          </p:cNvPr>
          <p:cNvPicPr>
            <a:picLocks noChangeAspect="1"/>
          </p:cNvPicPr>
          <p:nvPr/>
        </p:nvPicPr>
        <p:blipFill>
          <a:blip r:embed="rId4"/>
          <a:stretch>
            <a:fillRect/>
          </a:stretch>
        </p:blipFill>
        <p:spPr>
          <a:xfrm>
            <a:off x="6552018" y="2581210"/>
            <a:ext cx="4463065" cy="3259046"/>
          </a:xfrm>
          <a:prstGeom prst="rect">
            <a:avLst/>
          </a:prstGeom>
          <a:ln w="3175">
            <a:solidFill>
              <a:schemeClr val="accent1"/>
            </a:solidFill>
          </a:ln>
        </p:spPr>
      </p:pic>
      <p:sp>
        <p:nvSpPr>
          <p:cNvPr id="18" name="TextBox 17">
            <a:extLst>
              <a:ext uri="{FF2B5EF4-FFF2-40B4-BE49-F238E27FC236}">
                <a16:creationId xmlns:a16="http://schemas.microsoft.com/office/drawing/2014/main" id="{4A18F68D-8281-B275-2A57-3EE6937FA422}"/>
              </a:ext>
            </a:extLst>
          </p:cNvPr>
          <p:cNvSpPr txBox="1"/>
          <p:nvPr/>
        </p:nvSpPr>
        <p:spPr>
          <a:xfrm>
            <a:off x="590550" y="6137419"/>
            <a:ext cx="10424533" cy="215444"/>
          </a:xfrm>
          <a:prstGeom prst="rect">
            <a:avLst/>
          </a:prstGeom>
          <a:solidFill>
            <a:schemeClr val="accent4">
              <a:lumMod val="20000"/>
              <a:lumOff val="80000"/>
            </a:schemeClr>
          </a:solidFill>
        </p:spPr>
        <p:txBody>
          <a:bodyPr wrap="square" lIns="0" tIns="0" rIns="0" bIns="0" rtlCol="0">
            <a:spAutoFit/>
          </a:bodyPr>
          <a:lstStyle/>
          <a:p>
            <a:pPr algn="l"/>
            <a:r>
              <a:rPr lang="en-US" sz="1400">
                <a:gradFill>
                  <a:gsLst>
                    <a:gs pos="2917">
                      <a:schemeClr val="tx1"/>
                    </a:gs>
                    <a:gs pos="30000">
                      <a:schemeClr val="tx1"/>
                    </a:gs>
                  </a:gsLst>
                  <a:lin ang="5400000" scaled="0"/>
                </a:gradFill>
              </a:rPr>
              <a:t>Note that this is an optional feature and not required to roll out Copilot Analytics</a:t>
            </a:r>
          </a:p>
        </p:txBody>
      </p:sp>
      <p:sp>
        <p:nvSpPr>
          <p:cNvPr id="9" name="TextBox 8">
            <a:extLst>
              <a:ext uri="{FF2B5EF4-FFF2-40B4-BE49-F238E27FC236}">
                <a16:creationId xmlns:a16="http://schemas.microsoft.com/office/drawing/2014/main" id="{92C70748-6910-00E8-B69C-1A0A8BEF2744}"/>
              </a:ext>
            </a:extLst>
          </p:cNvPr>
          <p:cNvSpPr txBox="1"/>
          <p:nvPr/>
        </p:nvSpPr>
        <p:spPr>
          <a:xfrm>
            <a:off x="584200" y="6269038"/>
            <a:ext cx="11017250" cy="607747"/>
          </a:xfrm>
          <a:prstGeom prst="rect">
            <a:avLst/>
          </a:prstGeom>
          <a:noFill/>
        </p:spPr>
        <p:txBody>
          <a:bodyPr wrap="square" lIns="0" tIns="0" rIns="0" bIns="0" anchor="ctr">
            <a:noAutofit/>
          </a:bodyPr>
          <a:lstStyle/>
          <a:p>
            <a:r>
              <a:rPr lang="en-US" sz="1050" dirty="0">
                <a:hlinkClick r:id="rId5"/>
              </a:rPr>
              <a:t>Learn more about enabling Personal Insights</a:t>
            </a:r>
            <a:endParaRPr lang="en-US" sz="1050" dirty="0"/>
          </a:p>
        </p:txBody>
      </p:sp>
    </p:spTree>
    <p:extLst>
      <p:ext uri="{BB962C8B-B14F-4D97-AF65-F5344CB8AC3E}">
        <p14:creationId xmlns:p14="http://schemas.microsoft.com/office/powerpoint/2010/main" val="190034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275734-B223-E8A4-1A02-AEAFB9D69074}"/>
              </a:ext>
            </a:extLst>
          </p:cNvPr>
          <p:cNvSpPr>
            <a:spLocks noGrp="1"/>
          </p:cNvSpPr>
          <p:nvPr>
            <p:ph type="title" idx="4294967295"/>
          </p:nvPr>
        </p:nvSpPr>
        <p:spPr>
          <a:xfrm>
            <a:off x="425113" y="247472"/>
            <a:ext cx="11018520" cy="607746"/>
          </a:xfrm>
        </p:spPr>
        <p:txBody>
          <a:bodyPr/>
          <a:lstStyle/>
          <a:p>
            <a:r>
              <a:rPr lang="en-US"/>
              <a:t>Optional Features (Non-Copilot) : Manager Insights</a:t>
            </a:r>
            <a:br>
              <a:rPr lang="en-US"/>
            </a:br>
            <a:endParaRPr lang="en-US"/>
          </a:p>
        </p:txBody>
      </p:sp>
      <p:sp>
        <p:nvSpPr>
          <p:cNvPr id="7" name="TextBox 6">
            <a:extLst>
              <a:ext uri="{FF2B5EF4-FFF2-40B4-BE49-F238E27FC236}">
                <a16:creationId xmlns:a16="http://schemas.microsoft.com/office/drawing/2014/main" id="{E2529734-CED4-4FEB-1BD1-518E959561F6}"/>
              </a:ext>
            </a:extLst>
          </p:cNvPr>
          <p:cNvSpPr txBox="1"/>
          <p:nvPr/>
        </p:nvSpPr>
        <p:spPr>
          <a:xfrm>
            <a:off x="584200" y="1080283"/>
            <a:ext cx="5217319"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a:t>Viva Insights Admin</a:t>
            </a:r>
          </a:p>
        </p:txBody>
      </p:sp>
      <p:sp>
        <p:nvSpPr>
          <p:cNvPr id="15" name="TextBox 14">
            <a:extLst>
              <a:ext uri="{FF2B5EF4-FFF2-40B4-BE49-F238E27FC236}">
                <a16:creationId xmlns:a16="http://schemas.microsoft.com/office/drawing/2014/main" id="{8B0445A5-CE88-9C4C-8D47-619EB10C4868}"/>
              </a:ext>
            </a:extLst>
          </p:cNvPr>
          <p:cNvSpPr txBox="1"/>
          <p:nvPr/>
        </p:nvSpPr>
        <p:spPr>
          <a:xfrm>
            <a:off x="590551" y="1396266"/>
            <a:ext cx="5221224" cy="938719"/>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r>
              <a:rPr lang="en-US"/>
              <a:t>Feature explicitly enabled by </a:t>
            </a:r>
            <a:r>
              <a:rPr lang="en-US" b="1"/>
              <a:t>Viva Insights Admin </a:t>
            </a:r>
            <a:br>
              <a:rPr lang="en-US"/>
            </a:br>
            <a:r>
              <a:rPr lang="en-US"/>
              <a:t>for specific Managers</a:t>
            </a:r>
          </a:p>
          <a:p>
            <a:r>
              <a:rPr lang="en-US"/>
              <a:t>Can be limited to specific regions/orgs</a:t>
            </a:r>
          </a:p>
          <a:p>
            <a:r>
              <a:rPr lang="en-US"/>
              <a:t>Min team size requirements (5+)</a:t>
            </a:r>
          </a:p>
        </p:txBody>
      </p:sp>
      <p:pic>
        <p:nvPicPr>
          <p:cNvPr id="6" name="Picture 5" descr="Screenshot of Viva Insights Admin">
            <a:extLst>
              <a:ext uri="{FF2B5EF4-FFF2-40B4-BE49-F238E27FC236}">
                <a16:creationId xmlns:a16="http://schemas.microsoft.com/office/drawing/2014/main" id="{5B95375C-3A88-A75C-B273-B828A4888C5C}"/>
              </a:ext>
            </a:extLst>
          </p:cNvPr>
          <p:cNvPicPr>
            <a:picLocks noChangeAspect="1"/>
          </p:cNvPicPr>
          <p:nvPr/>
        </p:nvPicPr>
        <p:blipFill>
          <a:blip r:embed="rId3"/>
          <a:stretch>
            <a:fillRect/>
          </a:stretch>
        </p:blipFill>
        <p:spPr>
          <a:xfrm>
            <a:off x="740453" y="2611357"/>
            <a:ext cx="3442224" cy="3259046"/>
          </a:xfrm>
          <a:prstGeom prst="rect">
            <a:avLst/>
          </a:prstGeom>
          <a:ln w="3175">
            <a:solidFill>
              <a:schemeClr val="accent1"/>
            </a:solidFill>
          </a:ln>
        </p:spPr>
      </p:pic>
      <p:cxnSp>
        <p:nvCxnSpPr>
          <p:cNvPr id="19" name="Straight Arrow Connector 18" descr="Arrow pointing from Viva Insights Admin screenshot to Manager with Org Insights screenshot">
            <a:extLst>
              <a:ext uri="{FF2B5EF4-FFF2-40B4-BE49-F238E27FC236}">
                <a16:creationId xmlns:a16="http://schemas.microsoft.com/office/drawing/2014/main" id="{5A7A047E-7296-29A2-3357-EE1544615E00}"/>
              </a:ext>
            </a:extLst>
          </p:cNvPr>
          <p:cNvCxnSpPr>
            <a:cxnSpLocks/>
            <a:stCxn id="6" idx="3"/>
          </p:cNvCxnSpPr>
          <p:nvPr/>
        </p:nvCxnSpPr>
        <p:spPr>
          <a:xfrm>
            <a:off x="4182677" y="4240880"/>
            <a:ext cx="2114204"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E7C384-FA46-8264-39DA-DBF8D6B6B4F0}"/>
              </a:ext>
            </a:extLst>
          </p:cNvPr>
          <p:cNvSpPr txBox="1"/>
          <p:nvPr/>
        </p:nvSpPr>
        <p:spPr>
          <a:xfrm>
            <a:off x="6419637" y="1065371"/>
            <a:ext cx="5221224"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a:t>Manager (with Org Insights)</a:t>
            </a:r>
          </a:p>
        </p:txBody>
      </p:sp>
      <p:sp>
        <p:nvSpPr>
          <p:cNvPr id="14" name="TextBox 13">
            <a:extLst>
              <a:ext uri="{FF2B5EF4-FFF2-40B4-BE49-F238E27FC236}">
                <a16:creationId xmlns:a16="http://schemas.microsoft.com/office/drawing/2014/main" id="{F887910E-060D-6537-DF6D-3ECC24F56499}"/>
              </a:ext>
            </a:extLst>
          </p:cNvPr>
          <p:cNvSpPr txBox="1"/>
          <p:nvPr/>
        </p:nvSpPr>
        <p:spPr>
          <a:xfrm>
            <a:off x="6380226" y="1396266"/>
            <a:ext cx="5411724" cy="692369"/>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r>
              <a:rPr lang="en-US"/>
              <a:t>Available in Teams app and web for Managers with </a:t>
            </a:r>
            <a:br>
              <a:rPr lang="en-US"/>
            </a:br>
            <a:r>
              <a:rPr lang="en-US"/>
              <a:t>at least 5+ (can be increased) direct reports with premium licenses</a:t>
            </a:r>
          </a:p>
          <a:p>
            <a:r>
              <a:rPr lang="en-US"/>
              <a:t>Insights about </a:t>
            </a:r>
            <a:r>
              <a:rPr lang="en-US" b="1"/>
              <a:t>their own team</a:t>
            </a:r>
            <a:r>
              <a:rPr lang="en-US"/>
              <a:t>.</a:t>
            </a:r>
          </a:p>
        </p:txBody>
      </p:sp>
      <p:pic>
        <p:nvPicPr>
          <p:cNvPr id="3" name="Picture 2" descr="Screenshot of Manager with Org Insights">
            <a:extLst>
              <a:ext uri="{FF2B5EF4-FFF2-40B4-BE49-F238E27FC236}">
                <a16:creationId xmlns:a16="http://schemas.microsoft.com/office/drawing/2014/main" id="{282D044E-2EC9-D636-50A6-01D162B00496}"/>
              </a:ext>
            </a:extLst>
          </p:cNvPr>
          <p:cNvPicPr>
            <a:picLocks noChangeAspect="1"/>
          </p:cNvPicPr>
          <p:nvPr/>
        </p:nvPicPr>
        <p:blipFill rotWithShape="1">
          <a:blip r:embed="rId4"/>
          <a:srcRect r="28101"/>
          <a:stretch/>
        </p:blipFill>
        <p:spPr>
          <a:xfrm>
            <a:off x="6552018" y="2611357"/>
            <a:ext cx="4468709" cy="3259046"/>
          </a:xfrm>
          <a:prstGeom prst="rect">
            <a:avLst/>
          </a:prstGeom>
          <a:ln w="3175">
            <a:solidFill>
              <a:schemeClr val="accent1"/>
            </a:solidFill>
          </a:ln>
        </p:spPr>
      </p:pic>
      <p:sp>
        <p:nvSpPr>
          <p:cNvPr id="10" name="TextBox 9">
            <a:extLst>
              <a:ext uri="{FF2B5EF4-FFF2-40B4-BE49-F238E27FC236}">
                <a16:creationId xmlns:a16="http://schemas.microsoft.com/office/drawing/2014/main" id="{B2A44ED1-F6A9-6D97-4933-1B0D0FD9CFDE}"/>
              </a:ext>
            </a:extLst>
          </p:cNvPr>
          <p:cNvSpPr txBox="1"/>
          <p:nvPr/>
        </p:nvSpPr>
        <p:spPr>
          <a:xfrm>
            <a:off x="590550" y="6137419"/>
            <a:ext cx="10424533" cy="215444"/>
          </a:xfrm>
          <a:prstGeom prst="rect">
            <a:avLst/>
          </a:prstGeom>
          <a:noFill/>
        </p:spPr>
        <p:txBody>
          <a:bodyPr wrap="square" lIns="0" tIns="0" rIns="0" bIns="0" rtlCol="0">
            <a:spAutoFit/>
          </a:bodyPr>
          <a:lstStyle/>
          <a:p>
            <a:pPr algn="l"/>
            <a:r>
              <a:rPr lang="en-US" sz="1400" dirty="0">
                <a:gradFill>
                  <a:gsLst>
                    <a:gs pos="2917">
                      <a:schemeClr val="tx1"/>
                    </a:gs>
                    <a:gs pos="30000">
                      <a:schemeClr val="tx1"/>
                    </a:gs>
                  </a:gsLst>
                  <a:lin ang="5400000" scaled="0"/>
                </a:gradFill>
              </a:rPr>
              <a:t>Note that this is an optional feature and not required to roll out Copilot Analytics.</a:t>
            </a:r>
          </a:p>
        </p:txBody>
      </p:sp>
      <p:sp>
        <p:nvSpPr>
          <p:cNvPr id="9" name="TextBox 8">
            <a:extLst>
              <a:ext uri="{FF2B5EF4-FFF2-40B4-BE49-F238E27FC236}">
                <a16:creationId xmlns:a16="http://schemas.microsoft.com/office/drawing/2014/main" id="{92C70748-6910-00E8-B69C-1A0A8BEF2744}"/>
              </a:ext>
            </a:extLst>
          </p:cNvPr>
          <p:cNvSpPr txBox="1"/>
          <p:nvPr/>
        </p:nvSpPr>
        <p:spPr>
          <a:xfrm>
            <a:off x="584200" y="6419973"/>
            <a:ext cx="6689811" cy="480828"/>
          </a:xfrm>
          <a:prstGeom prst="rect">
            <a:avLst/>
          </a:prstGeom>
          <a:noFill/>
        </p:spPr>
        <p:txBody>
          <a:bodyPr wrap="square" lIns="0" tIns="0" rIns="0" bIns="0" anchor="ctr">
            <a:noAutofit/>
          </a:bodyPr>
          <a:lstStyle/>
          <a:p>
            <a:r>
              <a:rPr lang="en-US" sz="1000" dirty="0">
                <a:hlinkClick r:id="rId5"/>
              </a:rPr>
              <a:t>Enabling Manager Insights</a:t>
            </a:r>
            <a:r>
              <a:rPr lang="en-US" sz="1000" dirty="0"/>
              <a:t> and </a:t>
            </a:r>
            <a:r>
              <a:rPr lang="en-US" sz="1000" dirty="0">
                <a:hlinkClick r:id="rId6"/>
              </a:rPr>
              <a:t>Manager-specific insights</a:t>
            </a:r>
            <a:endParaRPr lang="en-US" sz="1000" dirty="0">
              <a:effectLst/>
              <a:latin typeface="Segoe UI" panose="020B0502040204020203" pitchFamily="34" charset="0"/>
            </a:endParaRPr>
          </a:p>
          <a:p>
            <a:endParaRPr lang="en-US" sz="1000" dirty="0"/>
          </a:p>
        </p:txBody>
      </p:sp>
    </p:spTree>
    <p:extLst>
      <p:ext uri="{BB962C8B-B14F-4D97-AF65-F5344CB8AC3E}">
        <p14:creationId xmlns:p14="http://schemas.microsoft.com/office/powerpoint/2010/main" val="206961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a:cs typeface="Segoe Sans Display"/>
              </a:rPr>
              <a:t>Copilot Analytics</a:t>
            </a:r>
            <a:endParaRPr lang="en-US" sz="4800"/>
          </a:p>
        </p:txBody>
      </p:sp>
      <p:sp>
        <p:nvSpPr>
          <p:cNvPr id="5" name="Text Placeholder 4"/>
          <p:cNvSpPr>
            <a:spLocks noGrp="1"/>
          </p:cNvSpPr>
          <p:nvPr>
            <p:ph type="body" sz="quarter" idx="12"/>
          </p:nvPr>
        </p:nvSpPr>
        <p:spPr/>
        <p:txBody>
          <a:bodyPr/>
          <a:lstStyle/>
          <a:p>
            <a:pPr marL="0" indent="0">
              <a:buNone/>
            </a:pPr>
            <a:r>
              <a:rPr lang="en-US" sz="2400"/>
              <a:t>Accelerating risk and compliance discussions guide</a:t>
            </a:r>
          </a:p>
        </p:txBody>
      </p:sp>
      <p:sp>
        <p:nvSpPr>
          <p:cNvPr id="7" name="Text Placeholder 3">
            <a:extLst>
              <a:ext uri="{FF2B5EF4-FFF2-40B4-BE49-F238E27FC236}">
                <a16:creationId xmlns:a16="http://schemas.microsoft.com/office/drawing/2014/main" id="{D1A0AF9D-19E9-EF02-822A-D2C8C65CDA8E}"/>
              </a:ext>
            </a:extLst>
          </p:cNvPr>
          <p:cNvSpPr txBox="1">
            <a:spLocks/>
          </p:cNvSpPr>
          <p:nvPr/>
        </p:nvSpPr>
        <p:spPr>
          <a:xfrm>
            <a:off x="582042" y="6446520"/>
            <a:ext cx="838795" cy="153888"/>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sz="10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Feb 2025</a:t>
            </a:r>
          </a:p>
        </p:txBody>
      </p:sp>
      <p:sp>
        <p:nvSpPr>
          <p:cNvPr id="8" name="TextBox 7">
            <a:extLst>
              <a:ext uri="{FF2B5EF4-FFF2-40B4-BE49-F238E27FC236}">
                <a16:creationId xmlns:a16="http://schemas.microsoft.com/office/drawing/2014/main" id="{E78EC74E-B35D-6A7D-E8D6-8C3B9A82AD1E}"/>
              </a:ext>
            </a:extLst>
          </p:cNvPr>
          <p:cNvSpPr txBox="1"/>
          <p:nvPr/>
        </p:nvSpPr>
        <p:spPr>
          <a:xfrm>
            <a:off x="2039645" y="6446520"/>
            <a:ext cx="3143489" cy="153888"/>
          </a:xfrm>
          <a:prstGeom prst="rect">
            <a:avLst/>
          </a:prstGeom>
          <a:noFill/>
        </p:spPr>
        <p:txBody>
          <a:bodyPr wrap="none" lIns="0" tIns="0" rIns="0" bIns="0" rtlCol="0">
            <a:spAutoFit/>
          </a:bodyPr>
          <a:lstStyle/>
          <a:p>
            <a:pPr defTabSz="932742">
              <a:buSzPct val="90000"/>
              <a:buFont typeface="Arial" panose="020B0604020202020204" pitchFamily="34" charset="0"/>
              <a:buNone/>
              <a:defRPr/>
            </a:pPr>
            <a:r>
              <a:rPr lang="en-US" sz="1000">
                <a:solidFill>
                  <a:srgbClr val="000000"/>
                </a:solidFill>
                <a:latin typeface="Segoe UI"/>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3173221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56C68-CB5D-8D64-226D-6494363BB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CA0B8-7609-AD90-9D67-2C207048E10E}"/>
              </a:ext>
            </a:extLst>
          </p:cNvPr>
          <p:cNvSpPr>
            <a:spLocks noGrp="1"/>
          </p:cNvSpPr>
          <p:nvPr>
            <p:ph type="title" idx="4294967295"/>
          </p:nvPr>
        </p:nvSpPr>
        <p:spPr>
          <a:xfrm>
            <a:off x="1174750" y="457200"/>
            <a:ext cx="11017250" cy="554038"/>
          </a:xfrm>
        </p:spPr>
        <p:txBody>
          <a:bodyPr/>
          <a:lstStyle/>
          <a:p>
            <a:r>
              <a:rPr lang="en-US"/>
              <a:t>Scope of analysis – population and feature set</a:t>
            </a:r>
          </a:p>
        </p:txBody>
      </p:sp>
      <p:sp>
        <p:nvSpPr>
          <p:cNvPr id="5" name="TextBox 4">
            <a:extLst>
              <a:ext uri="{FF2B5EF4-FFF2-40B4-BE49-F238E27FC236}">
                <a16:creationId xmlns:a16="http://schemas.microsoft.com/office/drawing/2014/main" id="{9D70CCA7-FEBC-1958-291C-D8628B505E7D}"/>
              </a:ext>
            </a:extLst>
          </p:cNvPr>
          <p:cNvSpPr txBox="1"/>
          <p:nvPr/>
        </p:nvSpPr>
        <p:spPr>
          <a:xfrm>
            <a:off x="1177782" y="1123910"/>
            <a:ext cx="9400193" cy="307777"/>
          </a:xfrm>
          <a:prstGeom prst="rect">
            <a:avLst/>
          </a:prstGeom>
          <a:noFill/>
        </p:spPr>
        <p:txBody>
          <a:bodyPr wrap="square" lIns="0" tIns="0" rIns="0" bIns="0">
            <a:noAutofit/>
          </a:bodyPr>
          <a:lstStyle/>
          <a:p>
            <a:r>
              <a:rPr lang="en-US" sz="2000">
                <a:solidFill>
                  <a:schemeClr val="accent1">
                    <a:lumMod val="75000"/>
                  </a:schemeClr>
                </a:solidFill>
              </a:rPr>
              <a:t>You can control the rollout by experience and population</a:t>
            </a:r>
          </a:p>
        </p:txBody>
      </p:sp>
      <p:graphicFrame>
        <p:nvGraphicFramePr>
          <p:cNvPr id="9" name="Table 8">
            <a:extLst>
              <a:ext uri="{FF2B5EF4-FFF2-40B4-BE49-F238E27FC236}">
                <a16:creationId xmlns:a16="http://schemas.microsoft.com/office/drawing/2014/main" id="{75FCFD42-E2C3-F804-A934-54997CBC0FD1}"/>
              </a:ext>
            </a:extLst>
          </p:cNvPr>
          <p:cNvGraphicFramePr>
            <a:graphicFrameLocks noGrp="1"/>
          </p:cNvGraphicFramePr>
          <p:nvPr>
            <p:extLst>
              <p:ext uri="{D42A27DB-BD31-4B8C-83A1-F6EECF244321}">
                <p14:modId xmlns:p14="http://schemas.microsoft.com/office/powerpoint/2010/main" val="903791791"/>
              </p:ext>
            </p:extLst>
          </p:nvPr>
        </p:nvGraphicFramePr>
        <p:xfrm>
          <a:off x="1177082" y="1708945"/>
          <a:ext cx="9199974" cy="1584960"/>
        </p:xfrm>
        <a:graphic>
          <a:graphicData uri="http://schemas.openxmlformats.org/drawingml/2006/table">
            <a:tbl>
              <a:tblPr firstRow="1" bandRow="1">
                <a:tableStyleId>{5C22544A-7EE6-4342-B048-85BDC9FD1C3A}</a:tableStyleId>
              </a:tblPr>
              <a:tblGrid>
                <a:gridCol w="3184489">
                  <a:extLst>
                    <a:ext uri="{9D8B030D-6E8A-4147-A177-3AD203B41FA5}">
                      <a16:colId xmlns:a16="http://schemas.microsoft.com/office/drawing/2014/main" val="906624675"/>
                    </a:ext>
                  </a:extLst>
                </a:gridCol>
                <a:gridCol w="6015485">
                  <a:extLst>
                    <a:ext uri="{9D8B030D-6E8A-4147-A177-3AD203B41FA5}">
                      <a16:colId xmlns:a16="http://schemas.microsoft.com/office/drawing/2014/main" val="1992890446"/>
                    </a:ext>
                  </a:extLst>
                </a:gridCol>
              </a:tblGrid>
              <a:tr h="0">
                <a:tc>
                  <a:txBody>
                    <a:bodyPr/>
                    <a:lstStyle/>
                    <a:p>
                      <a:r>
                        <a:rPr lang="en-US" dirty="0">
                          <a:solidFill>
                            <a:schemeClr val="accent1"/>
                          </a:solidFill>
                          <a:latin typeface="+mj-lt"/>
                        </a:rPr>
                        <a:t>Licensed population</a:t>
                      </a:r>
                    </a:p>
                  </a:txBody>
                  <a:tcPr marT="91440" marB="91440">
                    <a:lnL w="12700" cmpd="sng">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a:solidFill>
                            <a:schemeClr val="tx1"/>
                          </a:solidFill>
                        </a:rPr>
                        <a:t>Considerations</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207073"/>
                  </a:ext>
                </a:extLst>
              </a:tr>
              <a:tr h="0">
                <a:tc>
                  <a:txBody>
                    <a:bodyPr/>
                    <a:lstStyle/>
                    <a:p>
                      <a:r>
                        <a:rPr lang="en-US">
                          <a:latin typeface="+mj-lt"/>
                        </a:rPr>
                        <a:t>Copilot users only</a:t>
                      </a:r>
                    </a:p>
                  </a:txBody>
                  <a:tcPr marT="91440" marB="91440">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600">
                          <a:solidFill>
                            <a:schemeClr val="tx1"/>
                          </a:solidFill>
                        </a:rPr>
                        <a:t>Understand adoption trends across all Copilot users</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202154"/>
                  </a:ext>
                </a:extLst>
              </a:tr>
              <a:tr h="0">
                <a:tc>
                  <a:txBody>
                    <a:bodyPr/>
                    <a:lstStyle/>
                    <a:p>
                      <a:r>
                        <a:rPr lang="en-US">
                          <a:latin typeface="+mj-lt"/>
                        </a:rPr>
                        <a:t>Copilot users – exclusion list</a:t>
                      </a:r>
                    </a:p>
                  </a:txBody>
                  <a:tcPr marT="91440" marB="91440">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Study the adoption trends and impact of a </a:t>
                      </a:r>
                      <a:r>
                        <a:rPr kumimoji="0" lang="en-US" sz="1600" b="1" i="0" u="none" strike="noStrike" kern="1200" cap="none" spc="0" normalizeH="0" baseline="0" noProof="0" dirty="0">
                          <a:ln>
                            <a:noFill/>
                          </a:ln>
                          <a:solidFill>
                            <a:srgbClr val="000000"/>
                          </a:solidFill>
                          <a:effectLst/>
                          <a:uLnTx/>
                          <a:uFillTx/>
                          <a:latin typeface="Segoe UI"/>
                          <a:ea typeface="+mn-ea"/>
                          <a:cs typeface="+mn-cs"/>
                        </a:rPr>
                        <a:t>select group </a:t>
                      </a:r>
                      <a:r>
                        <a:rPr kumimoji="0" lang="en-US" sz="1600" b="0" i="0" u="none" strike="noStrike" kern="1200" cap="none" spc="0" normalizeH="0" baseline="0" noProof="0" dirty="0">
                          <a:ln>
                            <a:noFill/>
                          </a:ln>
                          <a:solidFill>
                            <a:srgbClr val="000000"/>
                          </a:solidFill>
                          <a:effectLst/>
                          <a:uLnTx/>
                          <a:uFillTx/>
                          <a:latin typeface="Segoe UI"/>
                          <a:ea typeface="+mn-ea"/>
                          <a:cs typeface="+mn-cs"/>
                        </a:rPr>
                        <a:t>of people using Copilot</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660865"/>
                  </a:ext>
                </a:extLst>
              </a:tr>
            </a:tbl>
          </a:graphicData>
        </a:graphic>
      </p:graphicFrame>
      <p:graphicFrame>
        <p:nvGraphicFramePr>
          <p:cNvPr id="8" name="Table 7">
            <a:extLst>
              <a:ext uri="{FF2B5EF4-FFF2-40B4-BE49-F238E27FC236}">
                <a16:creationId xmlns:a16="http://schemas.microsoft.com/office/drawing/2014/main" id="{3FBB2594-378C-1E5A-5C8F-D97130CFAC37}"/>
              </a:ext>
            </a:extLst>
          </p:cNvPr>
          <p:cNvGraphicFramePr>
            <a:graphicFrameLocks noGrp="1"/>
          </p:cNvGraphicFramePr>
          <p:nvPr>
            <p:extLst>
              <p:ext uri="{D42A27DB-BD31-4B8C-83A1-F6EECF244321}">
                <p14:modId xmlns:p14="http://schemas.microsoft.com/office/powerpoint/2010/main" val="54576105"/>
              </p:ext>
            </p:extLst>
          </p:nvPr>
        </p:nvGraphicFramePr>
        <p:xfrm>
          <a:off x="1177082" y="3732672"/>
          <a:ext cx="9199973" cy="2529840"/>
        </p:xfrm>
        <a:graphic>
          <a:graphicData uri="http://schemas.openxmlformats.org/drawingml/2006/table">
            <a:tbl>
              <a:tblPr firstRow="1" bandRow="1">
                <a:tableStyleId>{5C22544A-7EE6-4342-B048-85BDC9FD1C3A}</a:tableStyleId>
              </a:tblPr>
              <a:tblGrid>
                <a:gridCol w="3222124">
                  <a:extLst>
                    <a:ext uri="{9D8B030D-6E8A-4147-A177-3AD203B41FA5}">
                      <a16:colId xmlns:a16="http://schemas.microsoft.com/office/drawing/2014/main" val="906624675"/>
                    </a:ext>
                  </a:extLst>
                </a:gridCol>
                <a:gridCol w="5977849">
                  <a:extLst>
                    <a:ext uri="{9D8B030D-6E8A-4147-A177-3AD203B41FA5}">
                      <a16:colId xmlns:a16="http://schemas.microsoft.com/office/drawing/2014/main" val="1992890446"/>
                    </a:ext>
                  </a:extLst>
                </a:gridCol>
              </a:tblGrid>
              <a:tr h="0">
                <a:tc>
                  <a:txBody>
                    <a:bodyPr/>
                    <a:lstStyle/>
                    <a:p>
                      <a:r>
                        <a:rPr lang="en-US">
                          <a:solidFill>
                            <a:schemeClr val="accent1"/>
                          </a:solidFill>
                          <a:latin typeface="+mj-lt"/>
                        </a:rPr>
                        <a:t>Experiences</a:t>
                      </a:r>
                    </a:p>
                  </a:txBody>
                  <a:tcPr marT="91440" marB="91440">
                    <a:lnL w="12700" cmpd="sng">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a:solidFill>
                            <a:schemeClr val="tx1"/>
                          </a:solidFill>
                        </a:rPr>
                        <a:t>Considerations</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207073"/>
                  </a:ext>
                </a:extLst>
              </a:tr>
              <a:tr h="0">
                <a:tc>
                  <a:txBody>
                    <a:bodyPr/>
                    <a:lstStyle/>
                    <a:p>
                      <a:r>
                        <a:rPr lang="en-US">
                          <a:latin typeface="+mj-lt"/>
                        </a:rPr>
                        <a:t>Copilot dashboard only</a:t>
                      </a:r>
                    </a:p>
                  </a:txBody>
                  <a:tcPr marT="91440" marB="91440">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600">
                          <a:solidFill>
                            <a:schemeClr val="tx1"/>
                          </a:solidFill>
                        </a:rPr>
                        <a:t>Typically made available to senior leaders and their delegates. </a:t>
                      </a:r>
                    </a:p>
                    <a:p>
                      <a:pPr algn="l"/>
                      <a:r>
                        <a:rPr lang="en-US" sz="1600">
                          <a:solidFill>
                            <a:schemeClr val="tx1"/>
                          </a:solidFill>
                        </a:rPr>
                        <a:t>Limitations in lookback period and customizability</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202154"/>
                  </a:ext>
                </a:extLst>
              </a:tr>
              <a:tr h="0">
                <a:tc>
                  <a:txBody>
                    <a:bodyPr/>
                    <a:lstStyle/>
                    <a:p>
                      <a:r>
                        <a:rPr lang="en-US">
                          <a:latin typeface="+mj-lt"/>
                        </a:rPr>
                        <a:t>Advanced Insights only</a:t>
                      </a:r>
                    </a:p>
                  </a:txBody>
                  <a:tcPr marT="91440" marB="91440">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Small number of analysts supporting advanced scenarios</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Customizability of metrics, duration, reporting</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631444"/>
                  </a:ext>
                </a:extLst>
              </a:tr>
              <a:tr h="0">
                <a:tc>
                  <a:txBody>
                    <a:bodyPr/>
                    <a:lstStyle/>
                    <a:p>
                      <a:r>
                        <a:rPr lang="en-US">
                          <a:latin typeface="+mj-lt"/>
                        </a:rPr>
                        <a:t>Copilot dashboard + Advanced Insights</a:t>
                      </a:r>
                    </a:p>
                  </a:txBody>
                  <a:tcPr marT="91440" marB="91440">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Recommended pattern</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660865"/>
                  </a:ext>
                </a:extLst>
              </a:tr>
            </a:tbl>
          </a:graphicData>
        </a:graphic>
      </p:graphicFrame>
    </p:spTree>
    <p:extLst>
      <p:ext uri="{BB962C8B-B14F-4D97-AF65-F5344CB8AC3E}">
        <p14:creationId xmlns:p14="http://schemas.microsoft.com/office/powerpoint/2010/main" val="16248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CA89A-2514-BC4C-AE24-B19577BB6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E02FC-D970-78C8-BC30-8BA49AE76983}"/>
              </a:ext>
            </a:extLst>
          </p:cNvPr>
          <p:cNvSpPr>
            <a:spLocks noGrp="1"/>
          </p:cNvSpPr>
          <p:nvPr>
            <p:ph type="title"/>
          </p:nvPr>
        </p:nvSpPr>
        <p:spPr>
          <a:xfrm>
            <a:off x="385482" y="769784"/>
            <a:ext cx="4677448" cy="997196"/>
          </a:xfrm>
        </p:spPr>
        <p:txBody>
          <a:bodyPr/>
          <a:lstStyle/>
          <a:p>
            <a:r>
              <a:rPr lang="en-US">
                <a:cs typeface="Segoe Sans Display"/>
              </a:rPr>
              <a:t>Compliance </a:t>
            </a:r>
            <a:br>
              <a:rPr lang="en-US">
                <a:cs typeface="Segoe Sans Display"/>
              </a:rPr>
            </a:br>
            <a:r>
              <a:rPr lang="en-US">
                <a:cs typeface="Segoe Sans Display"/>
              </a:rPr>
              <a:t>and security</a:t>
            </a:r>
            <a:endParaRPr lang="en-US"/>
          </a:p>
        </p:txBody>
      </p:sp>
      <p:sp>
        <p:nvSpPr>
          <p:cNvPr id="4" name="TextBox 3">
            <a:extLst>
              <a:ext uri="{FF2B5EF4-FFF2-40B4-BE49-F238E27FC236}">
                <a16:creationId xmlns:a16="http://schemas.microsoft.com/office/drawing/2014/main" id="{599A958E-BCF4-8C7F-6D37-1646D67B5889}"/>
              </a:ext>
            </a:extLst>
          </p:cNvPr>
          <p:cNvSpPr txBox="1"/>
          <p:nvPr/>
        </p:nvSpPr>
        <p:spPr>
          <a:xfrm>
            <a:off x="385482" y="2306107"/>
            <a:ext cx="4329953" cy="3591496"/>
          </a:xfrm>
          <a:prstGeom prst="rect">
            <a:avLst/>
          </a:prstGeom>
          <a:noFill/>
        </p:spPr>
        <p:txBody>
          <a:bodyPr wrap="square">
            <a:spAutoFit/>
          </a:bodyPr>
          <a:lstStyle/>
          <a:p>
            <a:pPr>
              <a:lnSpc>
                <a:spcPct val="110000"/>
              </a:lnSpc>
              <a:spcBef>
                <a:spcPts val="1800"/>
              </a:spcBef>
            </a:pPr>
            <a:r>
              <a:rPr lang="en-US" sz="2800">
                <a:effectLst/>
                <a:latin typeface="Segoe UI" panose="020B0502040204020203" pitchFamily="34" charset="0"/>
              </a:rPr>
              <a:t>Microsoft 365 shared </a:t>
            </a:r>
            <a:br>
              <a:rPr lang="en-US" sz="2800">
                <a:effectLst/>
                <a:latin typeface="Segoe UI" panose="020B0502040204020203" pitchFamily="34" charset="0"/>
              </a:rPr>
            </a:br>
            <a:r>
              <a:rPr lang="en-US" sz="2800">
                <a:effectLst/>
                <a:latin typeface="Segoe UI" panose="020B0502040204020203" pitchFamily="34" charset="0"/>
              </a:rPr>
              <a:t>responsibility model</a:t>
            </a:r>
          </a:p>
          <a:p>
            <a:pPr>
              <a:lnSpc>
                <a:spcPct val="110000"/>
              </a:lnSpc>
              <a:spcBef>
                <a:spcPts val="1800"/>
              </a:spcBef>
            </a:pPr>
            <a:r>
              <a:rPr lang="en-US" sz="2800">
                <a:effectLst/>
                <a:latin typeface="Segoe UI" panose="020B0502040204020203" pitchFamily="34" charset="0"/>
              </a:rPr>
              <a:t>Architecture</a:t>
            </a:r>
          </a:p>
          <a:p>
            <a:pPr>
              <a:lnSpc>
                <a:spcPct val="110000"/>
              </a:lnSpc>
              <a:spcBef>
                <a:spcPts val="1800"/>
              </a:spcBef>
            </a:pPr>
            <a:r>
              <a:rPr lang="en-US" sz="2800">
                <a:effectLst/>
                <a:latin typeface="Segoe UI" panose="020B0502040204020203" pitchFamily="34" charset="0"/>
              </a:rPr>
              <a:t>Code and data boundaries</a:t>
            </a:r>
          </a:p>
          <a:p>
            <a:pPr>
              <a:lnSpc>
                <a:spcPct val="110000"/>
              </a:lnSpc>
              <a:spcBef>
                <a:spcPts val="1800"/>
              </a:spcBef>
            </a:pPr>
            <a:r>
              <a:rPr lang="en-US" sz="2800">
                <a:effectLst/>
                <a:latin typeface="Segoe UI" panose="020B0502040204020203" pitchFamily="34" charset="0"/>
              </a:rPr>
              <a:t>Compliance</a:t>
            </a:r>
          </a:p>
        </p:txBody>
      </p:sp>
    </p:spTree>
    <p:extLst>
      <p:ext uri="{BB962C8B-B14F-4D97-AF65-F5344CB8AC3E}">
        <p14:creationId xmlns:p14="http://schemas.microsoft.com/office/powerpoint/2010/main" val="5542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98AD49-FEC3-4CC8-B41A-55AEF6DDAA73}"/>
              </a:ext>
            </a:extLst>
          </p:cNvPr>
          <p:cNvSpPr>
            <a:spLocks noGrp="1"/>
          </p:cNvSpPr>
          <p:nvPr>
            <p:ph type="title"/>
          </p:nvPr>
        </p:nvSpPr>
        <p:spPr/>
        <p:txBody>
          <a:bodyPr>
            <a:normAutofit fontScale="90000"/>
          </a:bodyPr>
          <a:lstStyle/>
          <a:p>
            <a:r>
              <a:rPr lang="en-US"/>
              <a:t>Microsoft 365 shared responsibility model for handling data</a:t>
            </a:r>
          </a:p>
        </p:txBody>
      </p:sp>
      <p:sp>
        <p:nvSpPr>
          <p:cNvPr id="6" name="TextBox 5">
            <a:extLst>
              <a:ext uri="{FF2B5EF4-FFF2-40B4-BE49-F238E27FC236}">
                <a16:creationId xmlns:a16="http://schemas.microsoft.com/office/drawing/2014/main" id="{690BEA0A-25D7-6040-FD27-ACD933CA6169}"/>
              </a:ext>
            </a:extLst>
          </p:cNvPr>
          <p:cNvSpPr txBox="1"/>
          <p:nvPr/>
        </p:nvSpPr>
        <p:spPr>
          <a:xfrm>
            <a:off x="603875" y="1413961"/>
            <a:ext cx="5209096" cy="984885"/>
          </a:xfrm>
          <a:prstGeom prst="rect">
            <a:avLst/>
          </a:prstGeom>
          <a:noFill/>
        </p:spPr>
        <p:txBody>
          <a:bodyPr wrap="square" lIns="0" tIns="0" rIns="0" bIns="0">
            <a:noAutofit/>
          </a:bodyPr>
          <a:lstStyle/>
          <a:p>
            <a:r>
              <a:rPr lang="en-US" sz="1600" b="0" i="0">
                <a:solidFill>
                  <a:srgbClr val="161616"/>
                </a:solidFill>
                <a:effectLst/>
                <a:latin typeface="Segoe UI" panose="020B0502040204020203" pitchFamily="34" charset="0"/>
              </a:rPr>
              <a:t>Microsoft works to ensure that we are compliant </a:t>
            </a:r>
            <a:br>
              <a:rPr lang="en-US" sz="1600" b="0" i="0">
                <a:solidFill>
                  <a:srgbClr val="161616"/>
                </a:solidFill>
                <a:effectLst/>
                <a:latin typeface="Segoe UI" panose="020B0502040204020203" pitchFamily="34" charset="0"/>
              </a:rPr>
            </a:br>
            <a:r>
              <a:rPr lang="en-US" sz="1600" b="0" i="0">
                <a:solidFill>
                  <a:srgbClr val="161616"/>
                </a:solidFill>
                <a:effectLst/>
                <a:latin typeface="Segoe UI" panose="020B0502040204020203" pitchFamily="34" charset="0"/>
              </a:rPr>
              <a:t>with industry and international standards</a:t>
            </a:r>
          </a:p>
        </p:txBody>
      </p:sp>
      <p:grpSp>
        <p:nvGrpSpPr>
          <p:cNvPr id="5" name="Group 4" descr="An illustration of an organizational chart with the top item reading: It's your data (cusotmer as data controller). From there the chart goes to eitehr Configure or Use, which are both beneath It's your data.">
            <a:extLst>
              <a:ext uri="{FF2B5EF4-FFF2-40B4-BE49-F238E27FC236}">
                <a16:creationId xmlns:a16="http://schemas.microsoft.com/office/drawing/2014/main" id="{36409BFA-37C6-5D04-30A7-87C1EF0A4902}"/>
              </a:ext>
            </a:extLst>
          </p:cNvPr>
          <p:cNvGrpSpPr/>
          <p:nvPr/>
        </p:nvGrpSpPr>
        <p:grpSpPr>
          <a:xfrm>
            <a:off x="769825" y="2796471"/>
            <a:ext cx="4840513" cy="2791529"/>
            <a:chOff x="769825" y="2796471"/>
            <a:chExt cx="4840513" cy="2791529"/>
          </a:xfrm>
        </p:grpSpPr>
        <p:sp>
          <p:nvSpPr>
            <p:cNvPr id="12" name="TextBox 11">
              <a:extLst>
                <a:ext uri="{FF2B5EF4-FFF2-40B4-BE49-F238E27FC236}">
                  <a16:creationId xmlns:a16="http://schemas.microsoft.com/office/drawing/2014/main" id="{890F15C0-7AA2-B432-63F4-73C9242C19CD}"/>
                </a:ext>
              </a:extLst>
            </p:cNvPr>
            <p:cNvSpPr txBox="1"/>
            <p:nvPr/>
          </p:nvSpPr>
          <p:spPr>
            <a:xfrm>
              <a:off x="769825" y="2796471"/>
              <a:ext cx="4840513" cy="632529"/>
            </a:xfrm>
            <a:prstGeom prst="rect">
              <a:avLst/>
            </a:prstGeom>
            <a:noFill/>
          </p:spPr>
          <p:txBody>
            <a:bodyPr wrap="square" lIns="0" tIns="0" rIns="0" bIns="0">
              <a:noAutofit/>
            </a:bodyPr>
            <a:lstStyle/>
            <a:p>
              <a:pPr algn="ctr"/>
              <a:r>
                <a:rPr lang="en-US" sz="2000" b="0" i="0">
                  <a:solidFill>
                    <a:schemeClr val="accent1">
                      <a:lumMod val="75000"/>
                    </a:schemeClr>
                  </a:solidFill>
                  <a:effectLst/>
                  <a:latin typeface="Segoe UI" panose="020B0502040204020203" pitchFamily="34" charset="0"/>
                </a:rPr>
                <a:t>It’s your data</a:t>
              </a:r>
            </a:p>
            <a:p>
              <a:pPr algn="ctr"/>
              <a:r>
                <a:rPr lang="en-US" sz="1600">
                  <a:solidFill>
                    <a:srgbClr val="161616"/>
                  </a:solidFill>
                  <a:latin typeface="Segoe UI" panose="020B0502040204020203" pitchFamily="34" charset="0"/>
                </a:rPr>
                <a:t>Customer as data controller</a:t>
              </a:r>
              <a:endParaRPr lang="en-US" sz="1600"/>
            </a:p>
          </p:txBody>
        </p:sp>
        <p:grpSp>
          <p:nvGrpSpPr>
            <p:cNvPr id="2" name="Group 1" descr="Brackets pointing to configure and use">
              <a:extLst>
                <a:ext uri="{FF2B5EF4-FFF2-40B4-BE49-F238E27FC236}">
                  <a16:creationId xmlns:a16="http://schemas.microsoft.com/office/drawing/2014/main" id="{43B339EC-F2FB-4822-93F5-283A47AE1D87}"/>
                </a:ext>
              </a:extLst>
            </p:cNvPr>
            <p:cNvGrpSpPr/>
            <p:nvPr/>
          </p:nvGrpSpPr>
          <p:grpSpPr>
            <a:xfrm>
              <a:off x="2368130" y="3429000"/>
              <a:ext cx="1643902" cy="656819"/>
              <a:chOff x="2368130" y="3429000"/>
              <a:chExt cx="1643902" cy="656819"/>
            </a:xfrm>
          </p:grpSpPr>
          <p:cxnSp>
            <p:nvCxnSpPr>
              <p:cNvPr id="67" name="Straight Connector 66">
                <a:extLst>
                  <a:ext uri="{FF2B5EF4-FFF2-40B4-BE49-F238E27FC236}">
                    <a16:creationId xmlns:a16="http://schemas.microsoft.com/office/drawing/2014/main" id="{3DDB4E26-A4F5-51FD-E501-A45F0B10E3EA}"/>
                  </a:ext>
                  <a:ext uri="{C183D7F6-B498-43B3-948B-1728B52AA6E4}">
                    <adec:decorative xmlns:adec="http://schemas.microsoft.com/office/drawing/2017/decorative" val="1"/>
                  </a:ext>
                </a:extLst>
              </p:cNvPr>
              <p:cNvCxnSpPr>
                <a:cxnSpLocks/>
              </p:cNvCxnSpPr>
              <p:nvPr/>
            </p:nvCxnSpPr>
            <p:spPr>
              <a:xfrm>
                <a:off x="2368130" y="3867164"/>
                <a:ext cx="0" cy="218655"/>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24CA56B-9478-7826-FB35-DB9FD827DBC2}"/>
                  </a:ext>
                  <a:ext uri="{C183D7F6-B498-43B3-948B-1728B52AA6E4}">
                    <adec:decorative xmlns:adec="http://schemas.microsoft.com/office/drawing/2017/decorative" val="1"/>
                  </a:ext>
                </a:extLst>
              </p:cNvPr>
              <p:cNvCxnSpPr>
                <a:cxnSpLocks/>
              </p:cNvCxnSpPr>
              <p:nvPr/>
            </p:nvCxnSpPr>
            <p:spPr>
              <a:xfrm>
                <a:off x="4012032" y="3867164"/>
                <a:ext cx="0" cy="218655"/>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88F8A31-B644-9DE9-BA40-E2342932AC9F}"/>
                  </a:ext>
                  <a:ext uri="{C183D7F6-B498-43B3-948B-1728B52AA6E4}">
                    <adec:decorative xmlns:adec="http://schemas.microsoft.com/office/drawing/2017/decorative" val="1"/>
                  </a:ext>
                </a:extLst>
              </p:cNvPr>
              <p:cNvCxnSpPr>
                <a:cxnSpLocks/>
              </p:cNvCxnSpPr>
              <p:nvPr/>
            </p:nvCxnSpPr>
            <p:spPr>
              <a:xfrm>
                <a:off x="2368130" y="3867164"/>
                <a:ext cx="1643902" cy="0"/>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20854AC-4B51-53DB-908D-C14AC5E1AD30}"/>
                  </a:ext>
                  <a:ext uri="{C183D7F6-B498-43B3-948B-1728B52AA6E4}">
                    <adec:decorative xmlns:adec="http://schemas.microsoft.com/office/drawing/2017/decorative" val="1"/>
                  </a:ext>
                </a:extLst>
              </p:cNvPr>
              <p:cNvCxnSpPr>
                <a:cxnSpLocks/>
              </p:cNvCxnSpPr>
              <p:nvPr/>
            </p:nvCxnSpPr>
            <p:spPr>
              <a:xfrm>
                <a:off x="3190081" y="3429000"/>
                <a:ext cx="0" cy="438164"/>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959DF4CB-9D29-9825-3DB9-53B7AD4DC7FB}"/>
                </a:ext>
              </a:extLst>
            </p:cNvPr>
            <p:cNvSpPr txBox="1"/>
            <p:nvPr/>
          </p:nvSpPr>
          <p:spPr>
            <a:xfrm>
              <a:off x="1636610" y="4085820"/>
              <a:ext cx="1463040" cy="1502180"/>
            </a:xfrm>
            <a:prstGeom prst="roundRect">
              <a:avLst>
                <a:gd name="adj" fmla="val 4554"/>
              </a:avLst>
            </a:prstGeom>
            <a:solidFill>
              <a:srgbClr val="F2F2F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0" rIns="0" bIns="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a:solidFill>
                    <a:schemeClr val="tx1"/>
                  </a:solidFill>
                  <a:latin typeface="+mj-lt"/>
                </a:rPr>
                <a:t>Configure</a:t>
              </a:r>
            </a:p>
          </p:txBody>
        </p:sp>
        <p:sp>
          <p:nvSpPr>
            <p:cNvPr id="17" name="TextBox 16">
              <a:extLst>
                <a:ext uri="{FF2B5EF4-FFF2-40B4-BE49-F238E27FC236}">
                  <a16:creationId xmlns:a16="http://schemas.microsoft.com/office/drawing/2014/main" id="{768065DA-4C93-CB59-7329-2ED56E0012FF}"/>
                </a:ext>
              </a:extLst>
            </p:cNvPr>
            <p:cNvSpPr txBox="1"/>
            <p:nvPr/>
          </p:nvSpPr>
          <p:spPr>
            <a:xfrm>
              <a:off x="3292547" y="4074974"/>
              <a:ext cx="1463040" cy="1502180"/>
            </a:xfrm>
            <a:prstGeom prst="roundRect">
              <a:avLst>
                <a:gd name="adj" fmla="val 4554"/>
              </a:avLst>
            </a:prstGeom>
            <a:solidFill>
              <a:srgbClr val="F2F2F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0" rIns="0" bIns="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a:solidFill>
                    <a:schemeClr val="tx1"/>
                  </a:solidFill>
                  <a:latin typeface="+mj-lt"/>
                </a:rPr>
                <a:t>Use</a:t>
              </a:r>
            </a:p>
          </p:txBody>
        </p:sp>
        <p:sp>
          <p:nvSpPr>
            <p:cNvPr id="25" name="Freeform: Shape 24" descr="icon of finger pressing button">
              <a:extLst>
                <a:ext uri="{FF2B5EF4-FFF2-40B4-BE49-F238E27FC236}">
                  <a16:creationId xmlns:a16="http://schemas.microsoft.com/office/drawing/2014/main" id="{6E1DCDEC-0426-5F76-A3F6-ABB9449D8609}"/>
                </a:ext>
              </a:extLst>
            </p:cNvPr>
            <p:cNvSpPr/>
            <p:nvPr/>
          </p:nvSpPr>
          <p:spPr>
            <a:xfrm>
              <a:off x="2017415" y="4293280"/>
              <a:ext cx="590157" cy="590098"/>
            </a:xfrm>
            <a:custGeom>
              <a:avLst/>
              <a:gdLst>
                <a:gd name="connsiteX0" fmla="*/ 899104 w 1760328"/>
                <a:gd name="connsiteY0" fmla="*/ 0 h 1760155"/>
                <a:gd name="connsiteX1" fmla="*/ 47384 w 1760328"/>
                <a:gd name="connsiteY1" fmla="*/ 0 h 1760155"/>
                <a:gd name="connsiteX2" fmla="*/ 0 w 1760328"/>
                <a:gd name="connsiteY2" fmla="*/ 47310 h 1760155"/>
                <a:gd name="connsiteX3" fmla="*/ 0 w 1760328"/>
                <a:gd name="connsiteY3" fmla="*/ 624598 h 1760155"/>
                <a:gd name="connsiteX4" fmla="*/ 47384 w 1760328"/>
                <a:gd name="connsiteY4" fmla="*/ 671982 h 1760155"/>
                <a:gd name="connsiteX5" fmla="*/ 899104 w 1760328"/>
                <a:gd name="connsiteY5" fmla="*/ 671982 h 1760155"/>
                <a:gd name="connsiteX6" fmla="*/ 946488 w 1760328"/>
                <a:gd name="connsiteY6" fmla="*/ 624598 h 1760155"/>
                <a:gd name="connsiteX7" fmla="*/ 946488 w 1760328"/>
                <a:gd name="connsiteY7" fmla="*/ 47310 h 1760155"/>
                <a:gd name="connsiteX8" fmla="*/ 899104 w 1760328"/>
                <a:gd name="connsiteY8" fmla="*/ 0 h 1760155"/>
                <a:gd name="connsiteX9" fmla="*/ 1439412 w 1760328"/>
                <a:gd name="connsiteY9" fmla="*/ 931251 h 1760155"/>
                <a:gd name="connsiteX10" fmla="*/ 1439412 w 1760328"/>
                <a:gd name="connsiteY10" fmla="*/ 800760 h 1760155"/>
                <a:gd name="connsiteX11" fmla="*/ 1508482 w 1760328"/>
                <a:gd name="connsiteY11" fmla="*/ 734958 h 1760155"/>
                <a:gd name="connsiteX12" fmla="*/ 1577552 w 1760328"/>
                <a:gd name="connsiteY12" fmla="*/ 800760 h 1760155"/>
                <a:gd name="connsiteX13" fmla="*/ 1577552 w 1760328"/>
                <a:gd name="connsiteY13" fmla="*/ 931251 h 1760155"/>
                <a:gd name="connsiteX14" fmla="*/ 1599833 w 1760328"/>
                <a:gd name="connsiteY14" fmla="*/ 953532 h 1760155"/>
                <a:gd name="connsiteX15" fmla="*/ 1622114 w 1760328"/>
                <a:gd name="connsiteY15" fmla="*/ 931251 h 1760155"/>
                <a:gd name="connsiteX16" fmla="*/ 1622114 w 1760328"/>
                <a:gd name="connsiteY16" fmla="*/ 890997 h 1760155"/>
                <a:gd name="connsiteX17" fmla="*/ 1691184 w 1760328"/>
                <a:gd name="connsiteY17" fmla="*/ 828313 h 1760155"/>
                <a:gd name="connsiteX18" fmla="*/ 1760255 w 1760328"/>
                <a:gd name="connsiteY18" fmla="*/ 894115 h 1760155"/>
                <a:gd name="connsiteX19" fmla="*/ 1760329 w 1760328"/>
                <a:gd name="connsiteY19" fmla="*/ 894115 h 1760155"/>
                <a:gd name="connsiteX20" fmla="*/ 1760329 w 1760328"/>
                <a:gd name="connsiteY20" fmla="*/ 1257432 h 1760155"/>
                <a:gd name="connsiteX21" fmla="*/ 1760255 w 1760328"/>
                <a:gd name="connsiteY21" fmla="*/ 1257432 h 1760155"/>
                <a:gd name="connsiteX22" fmla="*/ 1660882 w 1760328"/>
                <a:gd name="connsiteY22" fmla="*/ 1548862 h 1760155"/>
                <a:gd name="connsiteX23" fmla="*/ 1642835 w 1760328"/>
                <a:gd name="connsiteY23" fmla="*/ 1606345 h 1760155"/>
                <a:gd name="connsiteX24" fmla="*/ 1642835 w 1760328"/>
                <a:gd name="connsiteY24" fmla="*/ 1760156 h 1760155"/>
                <a:gd name="connsiteX25" fmla="*/ 998545 w 1760328"/>
                <a:gd name="connsiteY25" fmla="*/ 1760156 h 1760155"/>
                <a:gd name="connsiteX26" fmla="*/ 998545 w 1760328"/>
                <a:gd name="connsiteY26" fmla="*/ 1611469 h 1760155"/>
                <a:gd name="connsiteX27" fmla="*/ 998619 w 1760328"/>
                <a:gd name="connsiteY27" fmla="*/ 1611469 h 1760155"/>
                <a:gd name="connsiteX28" fmla="*/ 973517 w 1760328"/>
                <a:gd name="connsiteY28" fmla="*/ 1544998 h 1760155"/>
                <a:gd name="connsiteX29" fmla="*/ 865010 w 1760328"/>
                <a:gd name="connsiteY29" fmla="*/ 1257428 h 1760155"/>
                <a:gd name="connsiteX30" fmla="*/ 865010 w 1760328"/>
                <a:gd name="connsiteY30" fmla="*/ 900423 h 1760155"/>
                <a:gd name="connsiteX31" fmla="*/ 888702 w 1760328"/>
                <a:gd name="connsiteY31" fmla="*/ 842493 h 1760155"/>
                <a:gd name="connsiteX32" fmla="*/ 946410 w 1760328"/>
                <a:gd name="connsiteY32" fmla="*/ 818430 h 1760155"/>
                <a:gd name="connsiteX33" fmla="*/ 1004192 w 1760328"/>
                <a:gd name="connsiteY33" fmla="*/ 842493 h 1760155"/>
                <a:gd name="connsiteX34" fmla="*/ 1027884 w 1760328"/>
                <a:gd name="connsiteY34" fmla="*/ 900423 h 1760155"/>
                <a:gd name="connsiteX35" fmla="*/ 1027884 w 1760328"/>
                <a:gd name="connsiteY35" fmla="*/ 1106523 h 1760155"/>
                <a:gd name="connsiteX36" fmla="*/ 1050165 w 1760328"/>
                <a:gd name="connsiteY36" fmla="*/ 1128804 h 1760155"/>
                <a:gd name="connsiteX37" fmla="*/ 1072446 w 1760328"/>
                <a:gd name="connsiteY37" fmla="*/ 1106523 h 1760155"/>
                <a:gd name="connsiteX38" fmla="*/ 1072446 w 1760328"/>
                <a:gd name="connsiteY38" fmla="*/ 303001 h 1760155"/>
                <a:gd name="connsiteX39" fmla="*/ 1141516 w 1760328"/>
                <a:gd name="connsiteY39" fmla="*/ 237199 h 1760155"/>
                <a:gd name="connsiteX40" fmla="*/ 1210661 w 1760328"/>
                <a:gd name="connsiteY40" fmla="*/ 303001 h 1760155"/>
                <a:gd name="connsiteX41" fmla="*/ 1212220 w 1760328"/>
                <a:gd name="connsiteY41" fmla="*/ 931167 h 1760155"/>
                <a:gd name="connsiteX42" fmla="*/ 1212220 w 1760328"/>
                <a:gd name="connsiteY42" fmla="*/ 931241 h 1760155"/>
                <a:gd name="connsiteX43" fmla="*/ 1234501 w 1760328"/>
                <a:gd name="connsiteY43" fmla="*/ 953523 h 1760155"/>
                <a:gd name="connsiteX44" fmla="*/ 1256782 w 1760328"/>
                <a:gd name="connsiteY44" fmla="*/ 931241 h 1760155"/>
                <a:gd name="connsiteX45" fmla="*/ 1256782 w 1760328"/>
                <a:gd name="connsiteY45" fmla="*/ 735542 h 1760155"/>
                <a:gd name="connsiteX46" fmla="*/ 1325852 w 1760328"/>
                <a:gd name="connsiteY46" fmla="*/ 669740 h 1760155"/>
                <a:gd name="connsiteX47" fmla="*/ 1394922 w 1760328"/>
                <a:gd name="connsiteY47" fmla="*/ 735542 h 1760155"/>
                <a:gd name="connsiteX48" fmla="*/ 1394922 w 1760328"/>
                <a:gd name="connsiteY48" fmla="*/ 931241 h 1760155"/>
                <a:gd name="connsiteX49" fmla="*/ 1417203 w 1760328"/>
                <a:gd name="connsiteY49" fmla="*/ 953523 h 1760155"/>
                <a:gd name="connsiteX50" fmla="*/ 1439484 w 1760328"/>
                <a:gd name="connsiteY50" fmla="*/ 931241 h 1760155"/>
                <a:gd name="connsiteX51" fmla="*/ 252229 w 1760328"/>
                <a:gd name="connsiteY51" fmla="*/ 212849 h 1760155"/>
                <a:gd name="connsiteX52" fmla="*/ 287209 w 1760328"/>
                <a:gd name="connsiteY52" fmla="*/ 236319 h 1760155"/>
                <a:gd name="connsiteX53" fmla="*/ 278965 w 1760328"/>
                <a:gd name="connsiteY53" fmla="*/ 277613 h 1760155"/>
                <a:gd name="connsiteX54" fmla="*/ 237596 w 1760328"/>
                <a:gd name="connsiteY54" fmla="*/ 285783 h 1760155"/>
                <a:gd name="connsiteX55" fmla="*/ 214201 w 1760328"/>
                <a:gd name="connsiteY55" fmla="*/ 250803 h 1760155"/>
                <a:gd name="connsiteX56" fmla="*/ 225343 w 1760328"/>
                <a:gd name="connsiteY56" fmla="*/ 223917 h 1760155"/>
                <a:gd name="connsiteX57" fmla="*/ 252227 w 1760328"/>
                <a:gd name="connsiteY57" fmla="*/ 212851 h 1760155"/>
                <a:gd name="connsiteX58" fmla="*/ 671995 w 1760328"/>
                <a:gd name="connsiteY58" fmla="*/ 95133 h 1760155"/>
                <a:gd name="connsiteX59" fmla="*/ 694276 w 1760328"/>
                <a:gd name="connsiteY59" fmla="*/ 72852 h 1760155"/>
                <a:gd name="connsiteX60" fmla="*/ 716557 w 1760328"/>
                <a:gd name="connsiteY60" fmla="*/ 95133 h 1760155"/>
                <a:gd name="connsiteX61" fmla="*/ 716557 w 1760328"/>
                <a:gd name="connsiteY61" fmla="*/ 196361 h 1760155"/>
                <a:gd name="connsiteX62" fmla="*/ 776864 w 1760328"/>
                <a:gd name="connsiteY62" fmla="*/ 275755 h 1760155"/>
                <a:gd name="connsiteX63" fmla="*/ 716557 w 1760328"/>
                <a:gd name="connsiteY63" fmla="*/ 355223 h 1760155"/>
                <a:gd name="connsiteX64" fmla="*/ 716557 w 1760328"/>
                <a:gd name="connsiteY64" fmla="*/ 576761 h 1760155"/>
                <a:gd name="connsiteX65" fmla="*/ 694276 w 1760328"/>
                <a:gd name="connsiteY65" fmla="*/ 599043 h 1760155"/>
                <a:gd name="connsiteX66" fmla="*/ 671995 w 1760328"/>
                <a:gd name="connsiteY66" fmla="*/ 576761 h 1760155"/>
                <a:gd name="connsiteX67" fmla="*/ 671995 w 1760328"/>
                <a:gd name="connsiteY67" fmla="*/ 355223 h 1760155"/>
                <a:gd name="connsiteX68" fmla="*/ 611688 w 1760328"/>
                <a:gd name="connsiteY68" fmla="*/ 275755 h 1760155"/>
                <a:gd name="connsiteX69" fmla="*/ 671995 w 1760328"/>
                <a:gd name="connsiteY69" fmla="*/ 196361 h 1760155"/>
                <a:gd name="connsiteX70" fmla="*/ 229946 w 1760328"/>
                <a:gd name="connsiteY70" fmla="*/ 171333 h 1760155"/>
                <a:gd name="connsiteX71" fmla="*/ 229946 w 1760328"/>
                <a:gd name="connsiteY71" fmla="*/ 95133 h 1760155"/>
                <a:gd name="connsiteX72" fmla="*/ 252227 w 1760328"/>
                <a:gd name="connsiteY72" fmla="*/ 72852 h 1760155"/>
                <a:gd name="connsiteX73" fmla="*/ 274508 w 1760328"/>
                <a:gd name="connsiteY73" fmla="*/ 95133 h 1760155"/>
                <a:gd name="connsiteX74" fmla="*/ 274508 w 1760328"/>
                <a:gd name="connsiteY74" fmla="*/ 171333 h 1760155"/>
                <a:gd name="connsiteX75" fmla="*/ 334815 w 1760328"/>
                <a:gd name="connsiteY75" fmla="*/ 250801 h 1760155"/>
                <a:gd name="connsiteX76" fmla="*/ 274508 w 1760328"/>
                <a:gd name="connsiteY76" fmla="*/ 330195 h 1760155"/>
                <a:gd name="connsiteX77" fmla="*/ 274508 w 1760328"/>
                <a:gd name="connsiteY77" fmla="*/ 576773 h 1760155"/>
                <a:gd name="connsiteX78" fmla="*/ 252227 w 1760328"/>
                <a:gd name="connsiteY78" fmla="*/ 599054 h 1760155"/>
                <a:gd name="connsiteX79" fmla="*/ 229946 w 1760328"/>
                <a:gd name="connsiteY79" fmla="*/ 576773 h 1760155"/>
                <a:gd name="connsiteX80" fmla="*/ 229946 w 1760328"/>
                <a:gd name="connsiteY80" fmla="*/ 330195 h 1760155"/>
                <a:gd name="connsiteX81" fmla="*/ 169639 w 1760328"/>
                <a:gd name="connsiteY81" fmla="*/ 250801 h 1760155"/>
                <a:gd name="connsiteX82" fmla="*/ 229946 w 1760328"/>
                <a:gd name="connsiteY82" fmla="*/ 171333 h 1760155"/>
                <a:gd name="connsiteX83" fmla="*/ 473253 w 1760328"/>
                <a:gd name="connsiteY83" fmla="*/ 379429 h 1760155"/>
                <a:gd name="connsiteX84" fmla="*/ 508233 w 1760328"/>
                <a:gd name="connsiteY84" fmla="*/ 402898 h 1760155"/>
                <a:gd name="connsiteX85" fmla="*/ 499989 w 1760328"/>
                <a:gd name="connsiteY85" fmla="*/ 444192 h 1760155"/>
                <a:gd name="connsiteX86" fmla="*/ 458621 w 1760328"/>
                <a:gd name="connsiteY86" fmla="*/ 452436 h 1760155"/>
                <a:gd name="connsiteX87" fmla="*/ 435226 w 1760328"/>
                <a:gd name="connsiteY87" fmla="*/ 417380 h 1760155"/>
                <a:gd name="connsiteX88" fmla="*/ 446365 w 1760328"/>
                <a:gd name="connsiteY88" fmla="*/ 390568 h 1760155"/>
                <a:gd name="connsiteX89" fmla="*/ 473252 w 1760328"/>
                <a:gd name="connsiteY89" fmla="*/ 379427 h 1760155"/>
                <a:gd name="connsiteX90" fmla="*/ 450972 w 1760328"/>
                <a:gd name="connsiteY90" fmla="*/ 337912 h 1760155"/>
                <a:gd name="connsiteX91" fmla="*/ 450972 w 1760328"/>
                <a:gd name="connsiteY91" fmla="*/ 95118 h 1760155"/>
                <a:gd name="connsiteX92" fmla="*/ 473253 w 1760328"/>
                <a:gd name="connsiteY92" fmla="*/ 72836 h 1760155"/>
                <a:gd name="connsiteX93" fmla="*/ 495535 w 1760328"/>
                <a:gd name="connsiteY93" fmla="*/ 95118 h 1760155"/>
                <a:gd name="connsiteX94" fmla="*/ 495535 w 1760328"/>
                <a:gd name="connsiteY94" fmla="*/ 337912 h 1760155"/>
                <a:gd name="connsiteX95" fmla="*/ 555842 w 1760328"/>
                <a:gd name="connsiteY95" fmla="*/ 417380 h 1760155"/>
                <a:gd name="connsiteX96" fmla="*/ 495535 w 1760328"/>
                <a:gd name="connsiteY96" fmla="*/ 496774 h 1760155"/>
                <a:gd name="connsiteX97" fmla="*/ 495535 w 1760328"/>
                <a:gd name="connsiteY97" fmla="*/ 576761 h 1760155"/>
                <a:gd name="connsiteX98" fmla="*/ 473253 w 1760328"/>
                <a:gd name="connsiteY98" fmla="*/ 599043 h 1760155"/>
                <a:gd name="connsiteX99" fmla="*/ 450972 w 1760328"/>
                <a:gd name="connsiteY99" fmla="*/ 576761 h 1760155"/>
                <a:gd name="connsiteX100" fmla="*/ 450972 w 1760328"/>
                <a:gd name="connsiteY100" fmla="*/ 496774 h 1760155"/>
                <a:gd name="connsiteX101" fmla="*/ 390665 w 1760328"/>
                <a:gd name="connsiteY101" fmla="*/ 417380 h 1760155"/>
                <a:gd name="connsiteX102" fmla="*/ 450972 w 1760328"/>
                <a:gd name="connsiteY102" fmla="*/ 337912 h 1760155"/>
                <a:gd name="connsiteX103" fmla="*/ 694280 w 1760328"/>
                <a:gd name="connsiteY103" fmla="*/ 237798 h 1760155"/>
                <a:gd name="connsiteX104" fmla="*/ 694280 w 1760328"/>
                <a:gd name="connsiteY104" fmla="*/ 237872 h 1760155"/>
                <a:gd name="connsiteX105" fmla="*/ 729260 w 1760328"/>
                <a:gd name="connsiteY105" fmla="*/ 261342 h 1760155"/>
                <a:gd name="connsiteX106" fmla="*/ 721016 w 1760328"/>
                <a:gd name="connsiteY106" fmla="*/ 302636 h 1760155"/>
                <a:gd name="connsiteX107" fmla="*/ 679648 w 1760328"/>
                <a:gd name="connsiteY107" fmla="*/ 310805 h 1760155"/>
                <a:gd name="connsiteX108" fmla="*/ 656252 w 1760328"/>
                <a:gd name="connsiteY108" fmla="*/ 275750 h 1760155"/>
                <a:gd name="connsiteX109" fmla="*/ 667392 w 1760328"/>
                <a:gd name="connsiteY109" fmla="*/ 248863 h 1760155"/>
                <a:gd name="connsiteX110" fmla="*/ 694278 w 1760328"/>
                <a:gd name="connsiteY110" fmla="*/ 237872 h 176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760328" h="1760155">
                  <a:moveTo>
                    <a:pt x="899104" y="0"/>
                  </a:moveTo>
                  <a:lnTo>
                    <a:pt x="47384" y="0"/>
                  </a:lnTo>
                  <a:cubicBezTo>
                    <a:pt x="21241" y="74"/>
                    <a:pt x="74" y="21241"/>
                    <a:pt x="0" y="47310"/>
                  </a:cubicBezTo>
                  <a:lnTo>
                    <a:pt x="0" y="624598"/>
                  </a:lnTo>
                  <a:cubicBezTo>
                    <a:pt x="74" y="650741"/>
                    <a:pt x="21241" y="671908"/>
                    <a:pt x="47384" y="671982"/>
                  </a:cubicBezTo>
                  <a:lnTo>
                    <a:pt x="899104" y="671982"/>
                  </a:lnTo>
                  <a:cubicBezTo>
                    <a:pt x="925247" y="671908"/>
                    <a:pt x="946414" y="650741"/>
                    <a:pt x="946488" y="624598"/>
                  </a:cubicBezTo>
                  <a:lnTo>
                    <a:pt x="946488" y="47310"/>
                  </a:lnTo>
                  <a:cubicBezTo>
                    <a:pt x="946414" y="21241"/>
                    <a:pt x="925247" y="74"/>
                    <a:pt x="899104" y="0"/>
                  </a:cubicBezTo>
                  <a:close/>
                  <a:moveTo>
                    <a:pt x="1439412" y="931251"/>
                  </a:moveTo>
                  <a:lnTo>
                    <a:pt x="1439412" y="800760"/>
                  </a:lnTo>
                  <a:cubicBezTo>
                    <a:pt x="1439412" y="762512"/>
                    <a:pt x="1471126" y="734958"/>
                    <a:pt x="1508482" y="734958"/>
                  </a:cubicBezTo>
                  <a:cubicBezTo>
                    <a:pt x="1545839" y="734958"/>
                    <a:pt x="1577552" y="762512"/>
                    <a:pt x="1577552" y="800760"/>
                  </a:cubicBezTo>
                  <a:lnTo>
                    <a:pt x="1577552" y="931251"/>
                  </a:lnTo>
                  <a:cubicBezTo>
                    <a:pt x="1577552" y="943579"/>
                    <a:pt x="1587504" y="953532"/>
                    <a:pt x="1599833" y="953532"/>
                  </a:cubicBezTo>
                  <a:cubicBezTo>
                    <a:pt x="1612161" y="953532"/>
                    <a:pt x="1622114" y="943581"/>
                    <a:pt x="1622114" y="931251"/>
                  </a:cubicBezTo>
                  <a:lnTo>
                    <a:pt x="1622114" y="890997"/>
                  </a:lnTo>
                  <a:cubicBezTo>
                    <a:pt x="1624046" y="854159"/>
                    <a:pt x="1655090" y="828313"/>
                    <a:pt x="1691184" y="828313"/>
                  </a:cubicBezTo>
                  <a:cubicBezTo>
                    <a:pt x="1728541" y="828313"/>
                    <a:pt x="1760255" y="855867"/>
                    <a:pt x="1760255" y="894115"/>
                  </a:cubicBezTo>
                  <a:lnTo>
                    <a:pt x="1760329" y="894115"/>
                  </a:lnTo>
                  <a:lnTo>
                    <a:pt x="1760329" y="1257432"/>
                  </a:lnTo>
                  <a:lnTo>
                    <a:pt x="1760255" y="1257432"/>
                  </a:lnTo>
                  <a:cubicBezTo>
                    <a:pt x="1760255" y="1352052"/>
                    <a:pt x="1713985" y="1472658"/>
                    <a:pt x="1660882" y="1548862"/>
                  </a:cubicBezTo>
                  <a:cubicBezTo>
                    <a:pt x="1648999" y="1565646"/>
                    <a:pt x="1642686" y="1585773"/>
                    <a:pt x="1642835" y="1606345"/>
                  </a:cubicBezTo>
                  <a:lnTo>
                    <a:pt x="1642835" y="1760156"/>
                  </a:lnTo>
                  <a:lnTo>
                    <a:pt x="998545" y="1760156"/>
                  </a:lnTo>
                  <a:lnTo>
                    <a:pt x="998545" y="1611469"/>
                  </a:lnTo>
                  <a:lnTo>
                    <a:pt x="998619" y="1611469"/>
                  </a:lnTo>
                  <a:cubicBezTo>
                    <a:pt x="998842" y="1586960"/>
                    <a:pt x="989930" y="1563193"/>
                    <a:pt x="973517" y="1544998"/>
                  </a:cubicBezTo>
                  <a:cubicBezTo>
                    <a:pt x="903407" y="1465604"/>
                    <a:pt x="864786" y="1363336"/>
                    <a:pt x="865010" y="1257428"/>
                  </a:cubicBezTo>
                  <a:lnTo>
                    <a:pt x="865010" y="900423"/>
                  </a:lnTo>
                  <a:cubicBezTo>
                    <a:pt x="864862" y="878737"/>
                    <a:pt x="873402" y="857867"/>
                    <a:pt x="888702" y="842493"/>
                  </a:cubicBezTo>
                  <a:cubicBezTo>
                    <a:pt x="903928" y="827119"/>
                    <a:pt x="924722" y="818430"/>
                    <a:pt x="946410" y="818430"/>
                  </a:cubicBezTo>
                  <a:cubicBezTo>
                    <a:pt x="968170" y="818430"/>
                    <a:pt x="988892" y="827119"/>
                    <a:pt x="1004192" y="842493"/>
                  </a:cubicBezTo>
                  <a:cubicBezTo>
                    <a:pt x="1019492" y="857867"/>
                    <a:pt x="1028032" y="878735"/>
                    <a:pt x="1027884" y="900423"/>
                  </a:cubicBezTo>
                  <a:lnTo>
                    <a:pt x="1027884" y="1106523"/>
                  </a:lnTo>
                  <a:cubicBezTo>
                    <a:pt x="1027884" y="1118851"/>
                    <a:pt x="1037835" y="1128804"/>
                    <a:pt x="1050165" y="1128804"/>
                  </a:cubicBezTo>
                  <a:cubicBezTo>
                    <a:pt x="1062419" y="1128804"/>
                    <a:pt x="1072446" y="1118853"/>
                    <a:pt x="1072446" y="1106523"/>
                  </a:cubicBezTo>
                  <a:lnTo>
                    <a:pt x="1072446" y="303001"/>
                  </a:lnTo>
                  <a:cubicBezTo>
                    <a:pt x="1072446" y="264752"/>
                    <a:pt x="1104160" y="237199"/>
                    <a:pt x="1141516" y="237199"/>
                  </a:cubicBezTo>
                  <a:cubicBezTo>
                    <a:pt x="1178873" y="237199"/>
                    <a:pt x="1210586" y="264827"/>
                    <a:pt x="1210661" y="303001"/>
                  </a:cubicBezTo>
                  <a:lnTo>
                    <a:pt x="1212220" y="931167"/>
                  </a:lnTo>
                  <a:lnTo>
                    <a:pt x="1212220" y="931241"/>
                  </a:lnTo>
                  <a:cubicBezTo>
                    <a:pt x="1212220" y="943569"/>
                    <a:pt x="1222173" y="953523"/>
                    <a:pt x="1234501" y="953523"/>
                  </a:cubicBezTo>
                  <a:cubicBezTo>
                    <a:pt x="1246756" y="953523"/>
                    <a:pt x="1256782" y="943571"/>
                    <a:pt x="1256782" y="931241"/>
                  </a:cubicBezTo>
                  <a:lnTo>
                    <a:pt x="1256782" y="735542"/>
                  </a:lnTo>
                  <a:cubicBezTo>
                    <a:pt x="1256782" y="697294"/>
                    <a:pt x="1288496" y="669740"/>
                    <a:pt x="1325852" y="669740"/>
                  </a:cubicBezTo>
                  <a:cubicBezTo>
                    <a:pt x="1363208" y="669740"/>
                    <a:pt x="1394922" y="697220"/>
                    <a:pt x="1394922" y="735542"/>
                  </a:cubicBezTo>
                  <a:lnTo>
                    <a:pt x="1394922" y="931241"/>
                  </a:lnTo>
                  <a:cubicBezTo>
                    <a:pt x="1394922" y="943569"/>
                    <a:pt x="1404875" y="953523"/>
                    <a:pt x="1417203" y="953523"/>
                  </a:cubicBezTo>
                  <a:cubicBezTo>
                    <a:pt x="1429457" y="953523"/>
                    <a:pt x="1439484" y="943571"/>
                    <a:pt x="1439484" y="931241"/>
                  </a:cubicBezTo>
                  <a:close/>
                  <a:moveTo>
                    <a:pt x="252229" y="212849"/>
                  </a:moveTo>
                  <a:cubicBezTo>
                    <a:pt x="267528" y="212849"/>
                    <a:pt x="281341" y="222133"/>
                    <a:pt x="287209" y="236319"/>
                  </a:cubicBezTo>
                  <a:cubicBezTo>
                    <a:pt x="293076" y="250504"/>
                    <a:pt x="289808" y="266770"/>
                    <a:pt x="278965" y="277613"/>
                  </a:cubicBezTo>
                  <a:cubicBezTo>
                    <a:pt x="268122" y="288456"/>
                    <a:pt x="251782" y="291650"/>
                    <a:pt x="237596" y="285783"/>
                  </a:cubicBezTo>
                  <a:cubicBezTo>
                    <a:pt x="223485" y="279915"/>
                    <a:pt x="214201" y="266100"/>
                    <a:pt x="214201" y="250803"/>
                  </a:cubicBezTo>
                  <a:cubicBezTo>
                    <a:pt x="214201" y="240701"/>
                    <a:pt x="218213" y="231046"/>
                    <a:pt x="225343" y="223917"/>
                  </a:cubicBezTo>
                  <a:cubicBezTo>
                    <a:pt x="232472" y="216787"/>
                    <a:pt x="242127" y="212777"/>
                    <a:pt x="252227" y="212851"/>
                  </a:cubicBezTo>
                  <a:close/>
                  <a:moveTo>
                    <a:pt x="671995" y="95133"/>
                  </a:moveTo>
                  <a:cubicBezTo>
                    <a:pt x="671995" y="82878"/>
                    <a:pt x="681947" y="72852"/>
                    <a:pt x="694276" y="72852"/>
                  </a:cubicBezTo>
                  <a:cubicBezTo>
                    <a:pt x="706604" y="72852"/>
                    <a:pt x="716557" y="82878"/>
                    <a:pt x="716557" y="95133"/>
                  </a:cubicBezTo>
                  <a:lnTo>
                    <a:pt x="716557" y="196361"/>
                  </a:lnTo>
                  <a:cubicBezTo>
                    <a:pt x="752207" y="206313"/>
                    <a:pt x="776864" y="238769"/>
                    <a:pt x="776864" y="275755"/>
                  </a:cubicBezTo>
                  <a:cubicBezTo>
                    <a:pt x="776864" y="312815"/>
                    <a:pt x="752207" y="345270"/>
                    <a:pt x="716557" y="355223"/>
                  </a:cubicBezTo>
                  <a:lnTo>
                    <a:pt x="716557" y="576761"/>
                  </a:lnTo>
                  <a:cubicBezTo>
                    <a:pt x="716557" y="589089"/>
                    <a:pt x="706606" y="599043"/>
                    <a:pt x="694276" y="599043"/>
                  </a:cubicBezTo>
                  <a:cubicBezTo>
                    <a:pt x="681948" y="599043"/>
                    <a:pt x="671995" y="589091"/>
                    <a:pt x="671995" y="576761"/>
                  </a:cubicBezTo>
                  <a:lnTo>
                    <a:pt x="671995" y="355223"/>
                  </a:lnTo>
                  <a:cubicBezTo>
                    <a:pt x="636346" y="345272"/>
                    <a:pt x="611688" y="312741"/>
                    <a:pt x="611688" y="275755"/>
                  </a:cubicBezTo>
                  <a:cubicBezTo>
                    <a:pt x="611688" y="238769"/>
                    <a:pt x="636346" y="206314"/>
                    <a:pt x="671995" y="196361"/>
                  </a:cubicBezTo>
                  <a:close/>
                  <a:moveTo>
                    <a:pt x="229946" y="171333"/>
                  </a:moveTo>
                  <a:lnTo>
                    <a:pt x="229946" y="95133"/>
                  </a:lnTo>
                  <a:cubicBezTo>
                    <a:pt x="229946" y="82878"/>
                    <a:pt x="239897" y="72852"/>
                    <a:pt x="252227" y="72852"/>
                  </a:cubicBezTo>
                  <a:cubicBezTo>
                    <a:pt x="264555" y="72852"/>
                    <a:pt x="274508" y="82878"/>
                    <a:pt x="274508" y="95133"/>
                  </a:cubicBezTo>
                  <a:lnTo>
                    <a:pt x="274508" y="171333"/>
                  </a:lnTo>
                  <a:cubicBezTo>
                    <a:pt x="310157" y="181284"/>
                    <a:pt x="334815" y="213815"/>
                    <a:pt x="334815" y="250801"/>
                  </a:cubicBezTo>
                  <a:cubicBezTo>
                    <a:pt x="334815" y="287787"/>
                    <a:pt x="310157" y="320242"/>
                    <a:pt x="274508" y="330195"/>
                  </a:cubicBezTo>
                  <a:lnTo>
                    <a:pt x="274508" y="576773"/>
                  </a:lnTo>
                  <a:cubicBezTo>
                    <a:pt x="274508" y="589101"/>
                    <a:pt x="264557" y="599054"/>
                    <a:pt x="252227" y="599054"/>
                  </a:cubicBezTo>
                  <a:cubicBezTo>
                    <a:pt x="239899" y="599054"/>
                    <a:pt x="229946" y="589103"/>
                    <a:pt x="229946" y="576773"/>
                  </a:cubicBezTo>
                  <a:lnTo>
                    <a:pt x="229946" y="330195"/>
                  </a:lnTo>
                  <a:cubicBezTo>
                    <a:pt x="194296" y="320243"/>
                    <a:pt x="169639" y="287787"/>
                    <a:pt x="169639" y="250801"/>
                  </a:cubicBezTo>
                  <a:cubicBezTo>
                    <a:pt x="169639" y="213741"/>
                    <a:pt x="194296" y="181286"/>
                    <a:pt x="229946" y="171333"/>
                  </a:cubicBezTo>
                  <a:close/>
                  <a:moveTo>
                    <a:pt x="473253" y="379429"/>
                  </a:moveTo>
                  <a:cubicBezTo>
                    <a:pt x="488553" y="379503"/>
                    <a:pt x="502366" y="388713"/>
                    <a:pt x="508233" y="402898"/>
                  </a:cubicBezTo>
                  <a:cubicBezTo>
                    <a:pt x="514101" y="417084"/>
                    <a:pt x="510832" y="433423"/>
                    <a:pt x="499989" y="444192"/>
                  </a:cubicBezTo>
                  <a:cubicBezTo>
                    <a:pt x="489146" y="455035"/>
                    <a:pt x="472807" y="458304"/>
                    <a:pt x="458621" y="452436"/>
                  </a:cubicBezTo>
                  <a:cubicBezTo>
                    <a:pt x="444510" y="446569"/>
                    <a:pt x="435226" y="432680"/>
                    <a:pt x="435226" y="417380"/>
                  </a:cubicBezTo>
                  <a:cubicBezTo>
                    <a:pt x="435226" y="407279"/>
                    <a:pt x="439236" y="397698"/>
                    <a:pt x="446365" y="390568"/>
                  </a:cubicBezTo>
                  <a:cubicBezTo>
                    <a:pt x="453495" y="383439"/>
                    <a:pt x="463152" y="379427"/>
                    <a:pt x="473252" y="379427"/>
                  </a:cubicBezTo>
                  <a:close/>
                  <a:moveTo>
                    <a:pt x="450972" y="337912"/>
                  </a:moveTo>
                  <a:lnTo>
                    <a:pt x="450972" y="95118"/>
                  </a:lnTo>
                  <a:cubicBezTo>
                    <a:pt x="450972" y="82863"/>
                    <a:pt x="460924" y="72836"/>
                    <a:pt x="473253" y="72836"/>
                  </a:cubicBezTo>
                  <a:cubicBezTo>
                    <a:pt x="485581" y="72836"/>
                    <a:pt x="495535" y="82863"/>
                    <a:pt x="495535" y="95118"/>
                  </a:cubicBezTo>
                  <a:lnTo>
                    <a:pt x="495535" y="337912"/>
                  </a:lnTo>
                  <a:cubicBezTo>
                    <a:pt x="531184" y="347863"/>
                    <a:pt x="555842" y="380395"/>
                    <a:pt x="555842" y="417380"/>
                  </a:cubicBezTo>
                  <a:cubicBezTo>
                    <a:pt x="555842" y="454366"/>
                    <a:pt x="531184" y="486821"/>
                    <a:pt x="495535" y="496774"/>
                  </a:cubicBezTo>
                  <a:lnTo>
                    <a:pt x="495535" y="576761"/>
                  </a:lnTo>
                  <a:cubicBezTo>
                    <a:pt x="495535" y="589089"/>
                    <a:pt x="485583" y="599043"/>
                    <a:pt x="473253" y="599043"/>
                  </a:cubicBezTo>
                  <a:cubicBezTo>
                    <a:pt x="460926" y="599043"/>
                    <a:pt x="450972" y="589091"/>
                    <a:pt x="450972" y="576761"/>
                  </a:cubicBezTo>
                  <a:lnTo>
                    <a:pt x="450972" y="496774"/>
                  </a:lnTo>
                  <a:cubicBezTo>
                    <a:pt x="415323" y="486823"/>
                    <a:pt x="390665" y="454366"/>
                    <a:pt x="390665" y="417380"/>
                  </a:cubicBezTo>
                  <a:cubicBezTo>
                    <a:pt x="390665" y="380395"/>
                    <a:pt x="415323" y="347940"/>
                    <a:pt x="450972" y="337912"/>
                  </a:cubicBezTo>
                  <a:close/>
                  <a:moveTo>
                    <a:pt x="694280" y="237798"/>
                  </a:moveTo>
                  <a:lnTo>
                    <a:pt x="694280" y="237872"/>
                  </a:lnTo>
                  <a:cubicBezTo>
                    <a:pt x="709580" y="237872"/>
                    <a:pt x="723393" y="247156"/>
                    <a:pt x="729260" y="261342"/>
                  </a:cubicBezTo>
                  <a:cubicBezTo>
                    <a:pt x="735127" y="275453"/>
                    <a:pt x="731859" y="291793"/>
                    <a:pt x="721016" y="302636"/>
                  </a:cubicBezTo>
                  <a:cubicBezTo>
                    <a:pt x="710173" y="313405"/>
                    <a:pt x="693833" y="316673"/>
                    <a:pt x="679648" y="310805"/>
                  </a:cubicBezTo>
                  <a:cubicBezTo>
                    <a:pt x="665536" y="304938"/>
                    <a:pt x="656252" y="291123"/>
                    <a:pt x="656252" y="275750"/>
                  </a:cubicBezTo>
                  <a:cubicBezTo>
                    <a:pt x="656252" y="265724"/>
                    <a:pt x="660262" y="255993"/>
                    <a:pt x="667392" y="248863"/>
                  </a:cubicBezTo>
                  <a:cubicBezTo>
                    <a:pt x="674522" y="241808"/>
                    <a:pt x="684179" y="237798"/>
                    <a:pt x="694278" y="237872"/>
                  </a:cubicBezTo>
                  <a:close/>
                </a:path>
              </a:pathLst>
            </a:custGeom>
            <a:gradFill>
              <a:gsLst>
                <a:gs pos="0">
                  <a:schemeClr val="accent4"/>
                </a:gs>
                <a:gs pos="100000">
                  <a:schemeClr val="accent1"/>
                </a:gs>
              </a:gsLst>
              <a:lin ang="2700000" scaled="0"/>
            </a:gradFill>
            <a:ln w="18963" cap="flat">
              <a:noFill/>
              <a:prstDash val="solid"/>
              <a:miter/>
            </a:ln>
          </p:spPr>
          <p:txBody>
            <a:bodyPr rtlCol="0" anchor="ctr"/>
            <a:lstStyle/>
            <a:p>
              <a:endParaRPr lang="en-US"/>
            </a:p>
          </p:txBody>
        </p:sp>
        <p:sp>
          <p:nvSpPr>
            <p:cNvPr id="37" name="Freeform: Shape 36" descr="icon of finger pressing button">
              <a:extLst>
                <a:ext uri="{FF2B5EF4-FFF2-40B4-BE49-F238E27FC236}">
                  <a16:creationId xmlns:a16="http://schemas.microsoft.com/office/drawing/2014/main" id="{69C8239D-1691-1CA3-327C-4D5EEF5FA168}"/>
                </a:ext>
              </a:extLst>
            </p:cNvPr>
            <p:cNvSpPr/>
            <p:nvPr/>
          </p:nvSpPr>
          <p:spPr>
            <a:xfrm>
              <a:off x="3760456" y="4293280"/>
              <a:ext cx="503153" cy="590098"/>
            </a:xfrm>
            <a:custGeom>
              <a:avLst/>
              <a:gdLst>
                <a:gd name="connsiteX0" fmla="*/ 387668 w 772080"/>
                <a:gd name="connsiteY0" fmla="*/ 194310 h 905495"/>
                <a:gd name="connsiteX1" fmla="*/ 367665 w 772080"/>
                <a:gd name="connsiteY1" fmla="*/ 280035 h 905495"/>
                <a:gd name="connsiteX2" fmla="*/ 367665 w 772080"/>
                <a:gd name="connsiteY2" fmla="*/ 280035 h 905495"/>
                <a:gd name="connsiteX3" fmla="*/ 358140 w 772080"/>
                <a:gd name="connsiteY3" fmla="*/ 264795 h 905495"/>
                <a:gd name="connsiteX4" fmla="*/ 315278 w 772080"/>
                <a:gd name="connsiteY4" fmla="*/ 196215 h 905495"/>
                <a:gd name="connsiteX5" fmla="*/ 226695 w 772080"/>
                <a:gd name="connsiteY5" fmla="*/ 146685 h 905495"/>
                <a:gd name="connsiteX6" fmla="*/ 178118 w 772080"/>
                <a:gd name="connsiteY6" fmla="*/ 158115 h 905495"/>
                <a:gd name="connsiteX7" fmla="*/ 175260 w 772080"/>
                <a:gd name="connsiteY7" fmla="*/ 159068 h 905495"/>
                <a:gd name="connsiteX8" fmla="*/ 132398 w 772080"/>
                <a:gd name="connsiteY8" fmla="*/ 292418 h 905495"/>
                <a:gd name="connsiteX9" fmla="*/ 155258 w 772080"/>
                <a:gd name="connsiteY9" fmla="*/ 345758 h 905495"/>
                <a:gd name="connsiteX10" fmla="*/ 173355 w 772080"/>
                <a:gd name="connsiteY10" fmla="*/ 387668 h 905495"/>
                <a:gd name="connsiteX11" fmla="*/ 0 w 772080"/>
                <a:gd name="connsiteY11" fmla="*/ 194310 h 905495"/>
                <a:gd name="connsiteX12" fmla="*/ 194310 w 772080"/>
                <a:gd name="connsiteY12" fmla="*/ 0 h 905495"/>
                <a:gd name="connsiteX13" fmla="*/ 387668 w 772080"/>
                <a:gd name="connsiteY13" fmla="*/ 194310 h 905495"/>
                <a:gd name="connsiteX14" fmla="*/ 755333 w 772080"/>
                <a:gd name="connsiteY14" fmla="*/ 717233 h 905495"/>
                <a:gd name="connsiteX15" fmla="*/ 741998 w 772080"/>
                <a:gd name="connsiteY15" fmla="*/ 662940 h 905495"/>
                <a:gd name="connsiteX16" fmla="*/ 689610 w 772080"/>
                <a:gd name="connsiteY16" fmla="*/ 452438 h 905495"/>
                <a:gd name="connsiteX17" fmla="*/ 672465 w 772080"/>
                <a:gd name="connsiteY17" fmla="*/ 434340 h 905495"/>
                <a:gd name="connsiteX18" fmla="*/ 382905 w 772080"/>
                <a:gd name="connsiteY18" fmla="*/ 419100 h 905495"/>
                <a:gd name="connsiteX19" fmla="*/ 362903 w 772080"/>
                <a:gd name="connsiteY19" fmla="*/ 387668 h 905495"/>
                <a:gd name="connsiteX20" fmla="*/ 315278 w 772080"/>
                <a:gd name="connsiteY20" fmla="*/ 310515 h 905495"/>
                <a:gd name="connsiteX21" fmla="*/ 262890 w 772080"/>
                <a:gd name="connsiteY21" fmla="*/ 226695 h 905495"/>
                <a:gd name="connsiteX22" fmla="*/ 207645 w 772080"/>
                <a:gd name="connsiteY22" fmla="*/ 211455 h 905495"/>
                <a:gd name="connsiteX23" fmla="*/ 190500 w 772080"/>
                <a:gd name="connsiteY23" fmla="*/ 265748 h 905495"/>
                <a:gd name="connsiteX24" fmla="*/ 317183 w 772080"/>
                <a:gd name="connsiteY24" fmla="*/ 562928 h 905495"/>
                <a:gd name="connsiteX25" fmla="*/ 324803 w 772080"/>
                <a:gd name="connsiteY25" fmla="*/ 598170 h 905495"/>
                <a:gd name="connsiteX26" fmla="*/ 297180 w 772080"/>
                <a:gd name="connsiteY26" fmla="*/ 631508 h 905495"/>
                <a:gd name="connsiteX27" fmla="*/ 203835 w 772080"/>
                <a:gd name="connsiteY27" fmla="*/ 581025 h 905495"/>
                <a:gd name="connsiteX28" fmla="*/ 137160 w 772080"/>
                <a:gd name="connsiteY28" fmla="*/ 580073 h 905495"/>
                <a:gd name="connsiteX29" fmla="*/ 110490 w 772080"/>
                <a:gd name="connsiteY29" fmla="*/ 603885 h 905495"/>
                <a:gd name="connsiteX30" fmla="*/ 123825 w 772080"/>
                <a:gd name="connsiteY30" fmla="*/ 642938 h 905495"/>
                <a:gd name="connsiteX31" fmla="*/ 240030 w 772080"/>
                <a:gd name="connsiteY31" fmla="*/ 717233 h 905495"/>
                <a:gd name="connsiteX32" fmla="*/ 287655 w 772080"/>
                <a:gd name="connsiteY32" fmla="*/ 754380 h 905495"/>
                <a:gd name="connsiteX33" fmla="*/ 352425 w 772080"/>
                <a:gd name="connsiteY33" fmla="*/ 789623 h 905495"/>
                <a:gd name="connsiteX34" fmla="*/ 516255 w 772080"/>
                <a:gd name="connsiteY34" fmla="*/ 886778 h 905495"/>
                <a:gd name="connsiteX35" fmla="*/ 601028 w 772080"/>
                <a:gd name="connsiteY35" fmla="*/ 894398 h 905495"/>
                <a:gd name="connsiteX36" fmla="*/ 757238 w 772080"/>
                <a:gd name="connsiteY36" fmla="*/ 792480 h 905495"/>
                <a:gd name="connsiteX37" fmla="*/ 768668 w 772080"/>
                <a:gd name="connsiteY37" fmla="*/ 749618 h 905495"/>
                <a:gd name="connsiteX38" fmla="*/ 755333 w 772080"/>
                <a:gd name="connsiteY38" fmla="*/ 717233 h 90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080" h="905495">
                  <a:moveTo>
                    <a:pt x="387668" y="194310"/>
                  </a:moveTo>
                  <a:cubicBezTo>
                    <a:pt x="387668" y="224790"/>
                    <a:pt x="380048" y="254318"/>
                    <a:pt x="367665" y="280035"/>
                  </a:cubicBezTo>
                  <a:cubicBezTo>
                    <a:pt x="367665" y="280035"/>
                    <a:pt x="367665" y="280035"/>
                    <a:pt x="367665" y="280035"/>
                  </a:cubicBezTo>
                  <a:lnTo>
                    <a:pt x="358140" y="264795"/>
                  </a:lnTo>
                  <a:cubicBezTo>
                    <a:pt x="343853" y="240983"/>
                    <a:pt x="329565" y="219075"/>
                    <a:pt x="315278" y="196215"/>
                  </a:cubicBezTo>
                  <a:cubicBezTo>
                    <a:pt x="295275" y="165735"/>
                    <a:pt x="262890" y="146685"/>
                    <a:pt x="226695" y="146685"/>
                  </a:cubicBezTo>
                  <a:cubicBezTo>
                    <a:pt x="209550" y="146685"/>
                    <a:pt x="193358" y="150495"/>
                    <a:pt x="178118" y="158115"/>
                  </a:cubicBezTo>
                  <a:lnTo>
                    <a:pt x="175260" y="159068"/>
                  </a:lnTo>
                  <a:cubicBezTo>
                    <a:pt x="128588" y="186690"/>
                    <a:pt x="110490" y="241935"/>
                    <a:pt x="132398" y="292418"/>
                  </a:cubicBezTo>
                  <a:lnTo>
                    <a:pt x="155258" y="345758"/>
                  </a:lnTo>
                  <a:cubicBezTo>
                    <a:pt x="160973" y="359093"/>
                    <a:pt x="167640" y="373380"/>
                    <a:pt x="173355" y="387668"/>
                  </a:cubicBezTo>
                  <a:cubicBezTo>
                    <a:pt x="76200" y="377190"/>
                    <a:pt x="0" y="294323"/>
                    <a:pt x="0" y="194310"/>
                  </a:cubicBezTo>
                  <a:cubicBezTo>
                    <a:pt x="0" y="86678"/>
                    <a:pt x="86678" y="0"/>
                    <a:pt x="194310" y="0"/>
                  </a:cubicBezTo>
                  <a:cubicBezTo>
                    <a:pt x="301943" y="0"/>
                    <a:pt x="387668" y="86678"/>
                    <a:pt x="387668" y="194310"/>
                  </a:cubicBezTo>
                  <a:close/>
                  <a:moveTo>
                    <a:pt x="755333" y="717233"/>
                  </a:moveTo>
                  <a:cubicBezTo>
                    <a:pt x="751523" y="704850"/>
                    <a:pt x="744855" y="685800"/>
                    <a:pt x="741998" y="662940"/>
                  </a:cubicBezTo>
                  <a:cubicBezTo>
                    <a:pt x="739140" y="577215"/>
                    <a:pt x="703898" y="485775"/>
                    <a:pt x="689610" y="452438"/>
                  </a:cubicBezTo>
                  <a:cubicBezTo>
                    <a:pt x="686753" y="443865"/>
                    <a:pt x="680085" y="438150"/>
                    <a:pt x="672465" y="434340"/>
                  </a:cubicBezTo>
                  <a:cubicBezTo>
                    <a:pt x="522923" y="381953"/>
                    <a:pt x="382905" y="419100"/>
                    <a:pt x="382905" y="419100"/>
                  </a:cubicBezTo>
                  <a:lnTo>
                    <a:pt x="362903" y="387668"/>
                  </a:lnTo>
                  <a:cubicBezTo>
                    <a:pt x="347663" y="361950"/>
                    <a:pt x="330518" y="336233"/>
                    <a:pt x="315278" y="310515"/>
                  </a:cubicBezTo>
                  <a:cubicBezTo>
                    <a:pt x="297180" y="281940"/>
                    <a:pt x="280988" y="254318"/>
                    <a:pt x="262890" y="226695"/>
                  </a:cubicBezTo>
                  <a:cubicBezTo>
                    <a:pt x="250508" y="206693"/>
                    <a:pt x="226695" y="200978"/>
                    <a:pt x="207645" y="211455"/>
                  </a:cubicBezTo>
                  <a:cubicBezTo>
                    <a:pt x="188595" y="222885"/>
                    <a:pt x="180975" y="243840"/>
                    <a:pt x="190500" y="265748"/>
                  </a:cubicBezTo>
                  <a:cubicBezTo>
                    <a:pt x="233363" y="365760"/>
                    <a:pt x="276225" y="463868"/>
                    <a:pt x="317183" y="562928"/>
                  </a:cubicBezTo>
                  <a:cubicBezTo>
                    <a:pt x="320993" y="574358"/>
                    <a:pt x="324803" y="585788"/>
                    <a:pt x="324803" y="598170"/>
                  </a:cubicBezTo>
                  <a:cubicBezTo>
                    <a:pt x="324803" y="622935"/>
                    <a:pt x="319088" y="642938"/>
                    <a:pt x="297180" y="631508"/>
                  </a:cubicBezTo>
                  <a:cubicBezTo>
                    <a:pt x="271463" y="619125"/>
                    <a:pt x="217170" y="583883"/>
                    <a:pt x="203835" y="581025"/>
                  </a:cubicBezTo>
                  <a:cubicBezTo>
                    <a:pt x="182880" y="575310"/>
                    <a:pt x="160020" y="571500"/>
                    <a:pt x="137160" y="580073"/>
                  </a:cubicBezTo>
                  <a:cubicBezTo>
                    <a:pt x="126682" y="583883"/>
                    <a:pt x="115253" y="594360"/>
                    <a:pt x="110490" y="603885"/>
                  </a:cubicBezTo>
                  <a:cubicBezTo>
                    <a:pt x="100965" y="621983"/>
                    <a:pt x="104775" y="635318"/>
                    <a:pt x="123825" y="642938"/>
                  </a:cubicBezTo>
                  <a:cubicBezTo>
                    <a:pt x="165735" y="661988"/>
                    <a:pt x="204788" y="687705"/>
                    <a:pt x="240030" y="717233"/>
                  </a:cubicBezTo>
                  <a:cubicBezTo>
                    <a:pt x="253365" y="728663"/>
                    <a:pt x="274320" y="741998"/>
                    <a:pt x="287655" y="754380"/>
                  </a:cubicBezTo>
                  <a:cubicBezTo>
                    <a:pt x="307658" y="772478"/>
                    <a:pt x="328613" y="782003"/>
                    <a:pt x="352425" y="789623"/>
                  </a:cubicBezTo>
                  <a:cubicBezTo>
                    <a:pt x="352425" y="789623"/>
                    <a:pt x="445770" y="819150"/>
                    <a:pt x="516255" y="886778"/>
                  </a:cubicBezTo>
                  <a:cubicBezTo>
                    <a:pt x="539115" y="908685"/>
                    <a:pt x="574358" y="911543"/>
                    <a:pt x="601028" y="894398"/>
                  </a:cubicBezTo>
                  <a:lnTo>
                    <a:pt x="757238" y="792480"/>
                  </a:lnTo>
                  <a:cubicBezTo>
                    <a:pt x="770573" y="782955"/>
                    <a:pt x="776288" y="764858"/>
                    <a:pt x="768668" y="749618"/>
                  </a:cubicBezTo>
                  <a:lnTo>
                    <a:pt x="755333" y="717233"/>
                  </a:ln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7" name="TextBox 6">
            <a:extLst>
              <a:ext uri="{FF2B5EF4-FFF2-40B4-BE49-F238E27FC236}">
                <a16:creationId xmlns:a16="http://schemas.microsoft.com/office/drawing/2014/main" id="{90BEBFF0-1E06-9126-09AD-C0E98A27B54E}"/>
              </a:ext>
            </a:extLst>
          </p:cNvPr>
          <p:cNvSpPr txBox="1"/>
          <p:nvPr/>
        </p:nvSpPr>
        <p:spPr>
          <a:xfrm>
            <a:off x="6392354" y="1413961"/>
            <a:ext cx="5209096" cy="984885"/>
          </a:xfrm>
          <a:prstGeom prst="rect">
            <a:avLst/>
          </a:prstGeom>
          <a:noFill/>
        </p:spPr>
        <p:txBody>
          <a:bodyPr wrap="square" lIns="0" tIns="0" rIns="0" bIns="0">
            <a:noAutofit/>
          </a:bodyPr>
          <a:lstStyle/>
          <a:p>
            <a:r>
              <a:rPr lang="en-US" sz="1600" b="0" i="0" dirty="0">
                <a:solidFill>
                  <a:srgbClr val="161616"/>
                </a:solidFill>
                <a:effectLst/>
                <a:latin typeface="Segoe UI" panose="020B0502040204020203" pitchFamily="34" charset="0"/>
              </a:rPr>
              <a:t>Customers are responsible for ensuring their data </a:t>
            </a:r>
            <a:br>
              <a:rPr lang="en-US" sz="1600" b="0" i="0" dirty="0">
                <a:solidFill>
                  <a:srgbClr val="161616"/>
                </a:solidFill>
                <a:effectLst/>
                <a:latin typeface="Segoe UI" panose="020B0502040204020203" pitchFamily="34" charset="0"/>
              </a:rPr>
            </a:br>
            <a:r>
              <a:rPr lang="en-US" sz="1600" b="0" i="0" dirty="0">
                <a:solidFill>
                  <a:srgbClr val="161616"/>
                </a:solidFill>
                <a:effectLst/>
                <a:latin typeface="Segoe UI" panose="020B0502040204020203" pitchFamily="34" charset="0"/>
              </a:rPr>
              <a:t>within the </a:t>
            </a:r>
            <a:r>
              <a:rPr lang="en-US" sz="1600" b="0" i="0" u="none" strike="noStrike" dirty="0">
                <a:effectLst/>
                <a:latin typeface="Segoe UI" panose="020B0502040204020203" pitchFamily="34" charset="0"/>
                <a:hlinkClick r:id="rId3"/>
              </a:rPr>
              <a:t>Microsoft Cloud</a:t>
            </a:r>
            <a:r>
              <a:rPr lang="en-US" sz="1600" b="0" i="0" dirty="0">
                <a:solidFill>
                  <a:srgbClr val="161616"/>
                </a:solidFill>
                <a:effectLst/>
                <a:latin typeface="Segoe UI" panose="020B0502040204020203" pitchFamily="34" charset="0"/>
              </a:rPr>
              <a:t> is protected in a manner </a:t>
            </a:r>
            <a:br>
              <a:rPr lang="en-US" sz="1600" b="0" i="0" dirty="0">
                <a:solidFill>
                  <a:srgbClr val="161616"/>
                </a:solidFill>
                <a:effectLst/>
                <a:latin typeface="Segoe UI" panose="020B0502040204020203" pitchFamily="34" charset="0"/>
              </a:rPr>
            </a:br>
            <a:r>
              <a:rPr lang="en-US" sz="1600" b="0" i="0" dirty="0">
                <a:solidFill>
                  <a:srgbClr val="161616"/>
                </a:solidFill>
                <a:effectLst/>
                <a:latin typeface="Segoe UI" panose="020B0502040204020203" pitchFamily="34" charset="0"/>
              </a:rPr>
              <a:t>that is compliant with the standards and regulations imposed on the customer.</a:t>
            </a:r>
            <a:endParaRPr lang="en-US" sz="1600" dirty="0"/>
          </a:p>
        </p:txBody>
      </p:sp>
      <p:grpSp>
        <p:nvGrpSpPr>
          <p:cNvPr id="9" name="Group 8" descr="Illustration of an organizational chart the top item of which says: Transparent operation (Microsoft as data processor). Beneath that there are lines connecting three items: Built in security, Continuous compliance, Privacy by design.">
            <a:extLst>
              <a:ext uri="{FF2B5EF4-FFF2-40B4-BE49-F238E27FC236}">
                <a16:creationId xmlns:a16="http://schemas.microsoft.com/office/drawing/2014/main" id="{B7F6CFFA-7F49-16DF-A462-03A65BE5F787}"/>
              </a:ext>
            </a:extLst>
          </p:cNvPr>
          <p:cNvGrpSpPr/>
          <p:nvPr/>
        </p:nvGrpSpPr>
        <p:grpSpPr>
          <a:xfrm>
            <a:off x="6580076" y="2796471"/>
            <a:ext cx="4840513" cy="2791529"/>
            <a:chOff x="6580076" y="2796471"/>
            <a:chExt cx="4840513" cy="2791529"/>
          </a:xfrm>
        </p:grpSpPr>
        <p:sp>
          <p:nvSpPr>
            <p:cNvPr id="11" name="TextBox 10">
              <a:extLst>
                <a:ext uri="{FF2B5EF4-FFF2-40B4-BE49-F238E27FC236}">
                  <a16:creationId xmlns:a16="http://schemas.microsoft.com/office/drawing/2014/main" id="{A6F73811-4230-4138-11B7-7B5DA1FA124F}"/>
                </a:ext>
              </a:extLst>
            </p:cNvPr>
            <p:cNvSpPr txBox="1"/>
            <p:nvPr/>
          </p:nvSpPr>
          <p:spPr>
            <a:xfrm>
              <a:off x="6580076" y="2796471"/>
              <a:ext cx="4840513" cy="632529"/>
            </a:xfrm>
            <a:prstGeom prst="rect">
              <a:avLst/>
            </a:prstGeom>
            <a:noFill/>
          </p:spPr>
          <p:txBody>
            <a:bodyPr wrap="square" lIns="0" tIns="0" rIns="0" bIns="0">
              <a:noAutofit/>
            </a:bodyPr>
            <a:lstStyle/>
            <a:p>
              <a:pPr algn="ctr"/>
              <a:r>
                <a:rPr lang="en-US" sz="2000" b="0" i="0">
                  <a:solidFill>
                    <a:schemeClr val="accent1">
                      <a:lumMod val="75000"/>
                    </a:schemeClr>
                  </a:solidFill>
                  <a:effectLst/>
                  <a:latin typeface="Segoe UI" panose="020B0502040204020203" pitchFamily="34" charset="0"/>
                </a:rPr>
                <a:t>Transparent operation</a:t>
              </a:r>
            </a:p>
            <a:p>
              <a:pPr algn="ctr"/>
              <a:r>
                <a:rPr lang="en-US" sz="1600">
                  <a:solidFill>
                    <a:srgbClr val="161616"/>
                  </a:solidFill>
                  <a:latin typeface="Segoe UI" panose="020B0502040204020203" pitchFamily="34" charset="0"/>
                </a:rPr>
                <a:t>Microsoft as data processor</a:t>
              </a:r>
              <a:endParaRPr lang="en-US" sz="1600"/>
            </a:p>
          </p:txBody>
        </p:sp>
        <p:grpSp>
          <p:nvGrpSpPr>
            <p:cNvPr id="4" name="Group 3" descr="Brackets pointing to built in security, continuous compliance, privacy by design">
              <a:extLst>
                <a:ext uri="{FF2B5EF4-FFF2-40B4-BE49-F238E27FC236}">
                  <a16:creationId xmlns:a16="http://schemas.microsoft.com/office/drawing/2014/main" id="{71516941-2778-AECF-793E-91113BAF4319}"/>
                </a:ext>
              </a:extLst>
            </p:cNvPr>
            <p:cNvGrpSpPr/>
            <p:nvPr/>
          </p:nvGrpSpPr>
          <p:grpSpPr>
            <a:xfrm>
              <a:off x="7326110" y="3429000"/>
              <a:ext cx="3287804" cy="656819"/>
              <a:chOff x="7326110" y="3429000"/>
              <a:chExt cx="3287804" cy="656819"/>
            </a:xfrm>
          </p:grpSpPr>
          <p:cxnSp>
            <p:nvCxnSpPr>
              <p:cNvPr id="69" name="Straight Connector 68">
                <a:extLst>
                  <a:ext uri="{FF2B5EF4-FFF2-40B4-BE49-F238E27FC236}">
                    <a16:creationId xmlns:a16="http://schemas.microsoft.com/office/drawing/2014/main" id="{BC7ED40F-2BDF-256C-4B01-0FEF47F9FA41}"/>
                  </a:ext>
                  <a:ext uri="{C183D7F6-B498-43B3-948B-1728B52AA6E4}">
                    <adec:decorative xmlns:adec="http://schemas.microsoft.com/office/drawing/2017/decorative" val="1"/>
                  </a:ext>
                </a:extLst>
              </p:cNvPr>
              <p:cNvCxnSpPr>
                <a:cxnSpLocks/>
              </p:cNvCxnSpPr>
              <p:nvPr/>
            </p:nvCxnSpPr>
            <p:spPr>
              <a:xfrm>
                <a:off x="7326110" y="3867164"/>
                <a:ext cx="0" cy="218655"/>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5264D72-7E88-407F-0FEE-C92D0220C843}"/>
                  </a:ext>
                  <a:ext uri="{C183D7F6-B498-43B3-948B-1728B52AA6E4}">
                    <adec:decorative xmlns:adec="http://schemas.microsoft.com/office/drawing/2017/decorative" val="1"/>
                  </a:ext>
                </a:extLst>
              </p:cNvPr>
              <p:cNvCxnSpPr>
                <a:cxnSpLocks/>
              </p:cNvCxnSpPr>
              <p:nvPr/>
            </p:nvCxnSpPr>
            <p:spPr>
              <a:xfrm>
                <a:off x="8970012" y="3429000"/>
                <a:ext cx="0" cy="656819"/>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6FB0BBC-8DC2-CDFD-2E1A-C0D0FBEFC784}"/>
                  </a:ext>
                  <a:ext uri="{C183D7F6-B498-43B3-948B-1728B52AA6E4}">
                    <adec:decorative xmlns:adec="http://schemas.microsoft.com/office/drawing/2017/decorative" val="1"/>
                  </a:ext>
                </a:extLst>
              </p:cNvPr>
              <p:cNvCxnSpPr>
                <a:cxnSpLocks/>
              </p:cNvCxnSpPr>
              <p:nvPr/>
            </p:nvCxnSpPr>
            <p:spPr>
              <a:xfrm>
                <a:off x="10613914" y="3867164"/>
                <a:ext cx="0" cy="218655"/>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CBC1677-4564-6E7E-5155-B6F2F6A44DD6}"/>
                  </a:ext>
                  <a:ext uri="{C183D7F6-B498-43B3-948B-1728B52AA6E4}">
                    <adec:decorative xmlns:adec="http://schemas.microsoft.com/office/drawing/2017/decorative" val="1"/>
                  </a:ext>
                </a:extLst>
              </p:cNvPr>
              <p:cNvCxnSpPr>
                <a:cxnSpLocks/>
              </p:cNvCxnSpPr>
              <p:nvPr/>
            </p:nvCxnSpPr>
            <p:spPr>
              <a:xfrm>
                <a:off x="7326110" y="3867164"/>
                <a:ext cx="3287804" cy="0"/>
              </a:xfrm>
              <a:prstGeom prst="line">
                <a:avLst/>
              </a:prstGeom>
              <a:ln w="22225"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03717F9-B8FF-80EC-8692-CC8B4EB13AA9}"/>
                </a:ext>
              </a:extLst>
            </p:cNvPr>
            <p:cNvSpPr txBox="1"/>
            <p:nvPr/>
          </p:nvSpPr>
          <p:spPr>
            <a:xfrm>
              <a:off x="6594590" y="4085820"/>
              <a:ext cx="1463040" cy="1502180"/>
            </a:xfrm>
            <a:prstGeom prst="roundRect">
              <a:avLst>
                <a:gd name="adj" fmla="val 4554"/>
              </a:avLst>
            </a:prstGeom>
            <a:solidFill>
              <a:srgbClr val="F2F2F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0" rIns="0" bIns="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a:solidFill>
                    <a:schemeClr val="tx1"/>
                  </a:solidFill>
                  <a:latin typeface="+mj-lt"/>
                </a:rPr>
                <a:t>Built-in </a:t>
              </a:r>
              <a:br>
                <a:rPr lang="en-US" sz="1400">
                  <a:solidFill>
                    <a:schemeClr val="tx1"/>
                  </a:solidFill>
                  <a:latin typeface="+mj-lt"/>
                </a:rPr>
              </a:br>
              <a:r>
                <a:rPr lang="en-US" sz="1400">
                  <a:solidFill>
                    <a:schemeClr val="tx1"/>
                  </a:solidFill>
                  <a:latin typeface="+mj-lt"/>
                </a:rPr>
                <a:t>security</a:t>
              </a:r>
            </a:p>
          </p:txBody>
        </p:sp>
        <p:sp>
          <p:nvSpPr>
            <p:cNvPr id="14" name="TextBox 13">
              <a:extLst>
                <a:ext uri="{FF2B5EF4-FFF2-40B4-BE49-F238E27FC236}">
                  <a16:creationId xmlns:a16="http://schemas.microsoft.com/office/drawing/2014/main" id="{AD3E1525-D831-892E-38B1-8D1768783559}"/>
                </a:ext>
              </a:extLst>
            </p:cNvPr>
            <p:cNvSpPr txBox="1"/>
            <p:nvPr/>
          </p:nvSpPr>
          <p:spPr>
            <a:xfrm>
              <a:off x="8238492" y="4085820"/>
              <a:ext cx="1463040" cy="1502180"/>
            </a:xfrm>
            <a:prstGeom prst="roundRect">
              <a:avLst>
                <a:gd name="adj" fmla="val 4554"/>
              </a:avLst>
            </a:prstGeom>
            <a:solidFill>
              <a:srgbClr val="F2F2F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0" rIns="0" bIns="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a:solidFill>
                    <a:schemeClr val="tx1"/>
                  </a:solidFill>
                  <a:latin typeface="+mj-lt"/>
                </a:rPr>
                <a:t>Continuous compliance</a:t>
              </a:r>
            </a:p>
          </p:txBody>
        </p:sp>
        <p:sp>
          <p:nvSpPr>
            <p:cNvPr id="15" name="TextBox 14">
              <a:extLst>
                <a:ext uri="{FF2B5EF4-FFF2-40B4-BE49-F238E27FC236}">
                  <a16:creationId xmlns:a16="http://schemas.microsoft.com/office/drawing/2014/main" id="{75CD3018-1F3F-733D-83B3-A31AADB5B2E2}"/>
                </a:ext>
              </a:extLst>
            </p:cNvPr>
            <p:cNvSpPr txBox="1"/>
            <p:nvPr/>
          </p:nvSpPr>
          <p:spPr>
            <a:xfrm>
              <a:off x="9882394" y="4085820"/>
              <a:ext cx="1463040" cy="1502180"/>
            </a:xfrm>
            <a:prstGeom prst="roundRect">
              <a:avLst>
                <a:gd name="adj" fmla="val 4554"/>
              </a:avLst>
            </a:prstGeom>
            <a:solidFill>
              <a:srgbClr val="F2F2F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0" rIns="0" bIns="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a:solidFill>
                    <a:schemeClr val="tx1"/>
                  </a:solidFill>
                  <a:latin typeface="+mj-lt"/>
                </a:rPr>
                <a:t>Privacy </a:t>
              </a:r>
              <a:br>
                <a:rPr lang="en-US" sz="1400">
                  <a:solidFill>
                    <a:schemeClr val="tx1"/>
                  </a:solidFill>
                  <a:latin typeface="+mj-lt"/>
                </a:rPr>
              </a:br>
              <a:r>
                <a:rPr lang="en-US" sz="1400">
                  <a:solidFill>
                    <a:schemeClr val="tx1"/>
                  </a:solidFill>
                  <a:latin typeface="+mj-lt"/>
                </a:rPr>
                <a:t>by design</a:t>
              </a:r>
            </a:p>
          </p:txBody>
        </p:sp>
        <p:sp>
          <p:nvSpPr>
            <p:cNvPr id="43" name="Freeform: Shape 42" descr="icon of lock">
              <a:extLst>
                <a:ext uri="{FF2B5EF4-FFF2-40B4-BE49-F238E27FC236}">
                  <a16:creationId xmlns:a16="http://schemas.microsoft.com/office/drawing/2014/main" id="{BB071525-DE75-6039-39C4-57363CF792E4}"/>
                </a:ext>
              </a:extLst>
            </p:cNvPr>
            <p:cNvSpPr/>
            <p:nvPr/>
          </p:nvSpPr>
          <p:spPr>
            <a:xfrm>
              <a:off x="7144145" y="4264932"/>
              <a:ext cx="363930" cy="646795"/>
            </a:xfrm>
            <a:custGeom>
              <a:avLst/>
              <a:gdLst>
                <a:gd name="connsiteX0" fmla="*/ 197824 w 859161"/>
                <a:gd name="connsiteY0" fmla="*/ 630119 h 1526945"/>
                <a:gd name="connsiteX1" fmla="*/ 197824 w 859161"/>
                <a:gd name="connsiteY1" fmla="*/ 285199 h 1526945"/>
                <a:gd name="connsiteX2" fmla="*/ 234471 w 859161"/>
                <a:gd name="connsiteY2" fmla="*/ 154052 h 1526945"/>
                <a:gd name="connsiteX3" fmla="*/ 328972 w 859161"/>
                <a:gd name="connsiteY3" fmla="*/ 95349 h 1526945"/>
                <a:gd name="connsiteX4" fmla="*/ 530868 w 859161"/>
                <a:gd name="connsiteY4" fmla="*/ 95349 h 1526945"/>
                <a:gd name="connsiteX5" fmla="*/ 624690 w 859161"/>
                <a:gd name="connsiteY5" fmla="*/ 154052 h 1526945"/>
                <a:gd name="connsiteX6" fmla="*/ 660659 w 859161"/>
                <a:gd name="connsiteY6" fmla="*/ 285199 h 1526945"/>
                <a:gd name="connsiteX7" fmla="*/ 660659 w 859161"/>
                <a:gd name="connsiteY7" fmla="*/ 630119 h 1526945"/>
                <a:gd name="connsiteX8" fmla="*/ 763982 w 859161"/>
                <a:gd name="connsiteY8" fmla="*/ 630119 h 1526945"/>
                <a:gd name="connsiteX9" fmla="*/ 763982 w 859161"/>
                <a:gd name="connsiteY9" fmla="*/ 166946 h 1526945"/>
                <a:gd name="connsiteX10" fmla="*/ 597714 w 859161"/>
                <a:gd name="connsiteY10" fmla="*/ 0 h 1526945"/>
                <a:gd name="connsiteX11" fmla="*/ 261447 w 859161"/>
                <a:gd name="connsiteY11" fmla="*/ 0 h 1526945"/>
                <a:gd name="connsiteX12" fmla="*/ 94501 w 859161"/>
                <a:gd name="connsiteY12" fmla="*/ 166946 h 1526945"/>
                <a:gd name="connsiteX13" fmla="*/ 94501 w 859161"/>
                <a:gd name="connsiteY13" fmla="*/ 630119 h 1526945"/>
                <a:gd name="connsiteX14" fmla="*/ 543253 w 859161"/>
                <a:gd name="connsiteY14" fmla="*/ 962315 h 1526945"/>
                <a:gd name="connsiteX15" fmla="*/ 499345 w 859161"/>
                <a:gd name="connsiteY15" fmla="*/ 962349 h 1526945"/>
                <a:gd name="connsiteX16" fmla="*/ 499379 w 859161"/>
                <a:gd name="connsiteY16" fmla="*/ 1006257 h 1526945"/>
                <a:gd name="connsiteX17" fmla="*/ 543253 w 859161"/>
                <a:gd name="connsiteY17" fmla="*/ 1006257 h 1526945"/>
                <a:gd name="connsiteX18" fmla="*/ 552415 w 859161"/>
                <a:gd name="connsiteY18" fmla="*/ 984201 h 1526945"/>
                <a:gd name="connsiteX19" fmla="*/ 543253 w 859161"/>
                <a:gd name="connsiteY19" fmla="*/ 962315 h 1526945"/>
                <a:gd name="connsiteX20" fmla="*/ 528832 w 859161"/>
                <a:gd name="connsiteY20" fmla="*/ 1208492 h 1526945"/>
                <a:gd name="connsiteX21" fmla="*/ 484446 w 859161"/>
                <a:gd name="connsiteY21" fmla="*/ 1208095 h 1526945"/>
                <a:gd name="connsiteX22" fmla="*/ 484049 w 859161"/>
                <a:gd name="connsiteY22" fmla="*/ 1252482 h 1526945"/>
                <a:gd name="connsiteX23" fmla="*/ 528435 w 859161"/>
                <a:gd name="connsiteY23" fmla="*/ 1252879 h 1526945"/>
                <a:gd name="connsiteX24" fmla="*/ 537824 w 859161"/>
                <a:gd name="connsiteY24" fmla="*/ 1230039 h 1526945"/>
                <a:gd name="connsiteX25" fmla="*/ 528832 w 859161"/>
                <a:gd name="connsiteY25" fmla="*/ 1208153 h 1526945"/>
                <a:gd name="connsiteX26" fmla="*/ 337794 w 859161"/>
                <a:gd name="connsiteY26" fmla="*/ 953153 h 1526945"/>
                <a:gd name="connsiteX27" fmla="*/ 306746 w 859161"/>
                <a:gd name="connsiteY27" fmla="*/ 984201 h 1526945"/>
                <a:gd name="connsiteX28" fmla="*/ 315908 w 859161"/>
                <a:gd name="connsiteY28" fmla="*/ 1006257 h 1526945"/>
                <a:gd name="connsiteX29" fmla="*/ 359850 w 859161"/>
                <a:gd name="connsiteY29" fmla="*/ 1006257 h 1526945"/>
                <a:gd name="connsiteX30" fmla="*/ 368842 w 859161"/>
                <a:gd name="connsiteY30" fmla="*/ 984201 h 1526945"/>
                <a:gd name="connsiteX31" fmla="*/ 337794 w 859161"/>
                <a:gd name="connsiteY31" fmla="*/ 953153 h 1526945"/>
                <a:gd name="connsiteX32" fmla="*/ 303862 w 859161"/>
                <a:gd name="connsiteY32" fmla="*/ 1181856 h 1526945"/>
                <a:gd name="connsiteX33" fmla="*/ 285369 w 859161"/>
                <a:gd name="connsiteY33" fmla="*/ 1247005 h 1526945"/>
                <a:gd name="connsiteX34" fmla="*/ 208343 w 859161"/>
                <a:gd name="connsiteY34" fmla="*/ 1291457 h 1526945"/>
                <a:gd name="connsiteX35" fmla="*/ 0 w 859161"/>
                <a:gd name="connsiteY35" fmla="*/ 1291457 h 1526945"/>
                <a:gd name="connsiteX36" fmla="*/ 0 w 859161"/>
                <a:gd name="connsiteY36" fmla="*/ 1200349 h 1526945"/>
                <a:gd name="connsiteX37" fmla="*/ 135729 w 859161"/>
                <a:gd name="connsiteY37" fmla="*/ 1200349 h 1526945"/>
                <a:gd name="connsiteX38" fmla="*/ 154561 w 859161"/>
                <a:gd name="connsiteY38" fmla="*/ 1181516 h 1526945"/>
                <a:gd name="connsiteX39" fmla="*/ 135729 w 859161"/>
                <a:gd name="connsiteY39" fmla="*/ 1162684 h 1526945"/>
                <a:gd name="connsiteX40" fmla="*/ 0 w 859161"/>
                <a:gd name="connsiteY40" fmla="*/ 1162684 h 1526945"/>
                <a:gd name="connsiteX41" fmla="*/ 0 w 859161"/>
                <a:gd name="connsiteY41" fmla="*/ 1077854 h 1526945"/>
                <a:gd name="connsiteX42" fmla="*/ 237525 w 859161"/>
                <a:gd name="connsiteY42" fmla="*/ 1077854 h 1526945"/>
                <a:gd name="connsiteX43" fmla="*/ 258057 w 859161"/>
                <a:gd name="connsiteY43" fmla="*/ 1060891 h 1526945"/>
                <a:gd name="connsiteX44" fmla="*/ 241096 w 859161"/>
                <a:gd name="connsiteY44" fmla="*/ 1040359 h 1526945"/>
                <a:gd name="connsiteX45" fmla="*/ 237525 w 859161"/>
                <a:gd name="connsiteY45" fmla="*/ 1040359 h 1526945"/>
                <a:gd name="connsiteX46" fmla="*/ 0 w 859161"/>
                <a:gd name="connsiteY46" fmla="*/ 1040359 h 1526945"/>
                <a:gd name="connsiteX47" fmla="*/ 0 w 859161"/>
                <a:gd name="connsiteY47" fmla="*/ 882574 h 1526945"/>
                <a:gd name="connsiteX48" fmla="*/ 210040 w 859161"/>
                <a:gd name="connsiteY48" fmla="*/ 882574 h 1526945"/>
                <a:gd name="connsiteX49" fmla="*/ 277904 w 859161"/>
                <a:gd name="connsiteY49" fmla="*/ 950439 h 1526945"/>
                <a:gd name="connsiteX50" fmla="*/ 289271 w 859161"/>
                <a:gd name="connsiteY50" fmla="*/ 1032385 h 1526945"/>
                <a:gd name="connsiteX51" fmla="*/ 386572 w 859161"/>
                <a:gd name="connsiteY51" fmla="*/ 1032978 h 1526945"/>
                <a:gd name="connsiteX52" fmla="*/ 387166 w 859161"/>
                <a:gd name="connsiteY52" fmla="*/ 935678 h 1526945"/>
                <a:gd name="connsiteX53" fmla="*/ 304371 w 859161"/>
                <a:gd name="connsiteY53" fmla="*/ 924650 h 1526945"/>
                <a:gd name="connsiteX54" fmla="*/ 231247 w 859161"/>
                <a:gd name="connsiteY54" fmla="*/ 851357 h 1526945"/>
                <a:gd name="connsiteX55" fmla="*/ 217844 w 859161"/>
                <a:gd name="connsiteY55" fmla="*/ 845758 h 1526945"/>
                <a:gd name="connsiteX56" fmla="*/ 0 w 859161"/>
                <a:gd name="connsiteY56" fmla="*/ 845758 h 1526945"/>
                <a:gd name="connsiteX57" fmla="*/ 0 w 859161"/>
                <a:gd name="connsiteY57" fmla="*/ 667614 h 1526945"/>
                <a:gd name="connsiteX58" fmla="*/ 859161 w 859161"/>
                <a:gd name="connsiteY58" fmla="*/ 667614 h 1526945"/>
                <a:gd name="connsiteX59" fmla="*/ 859161 w 859161"/>
                <a:gd name="connsiteY59" fmla="*/ 845419 h 1526945"/>
                <a:gd name="connsiteX60" fmla="*/ 641657 w 859161"/>
                <a:gd name="connsiteY60" fmla="*/ 845419 h 1526945"/>
                <a:gd name="connsiteX61" fmla="*/ 628253 w 859161"/>
                <a:gd name="connsiteY61" fmla="*/ 851018 h 1526945"/>
                <a:gd name="connsiteX62" fmla="*/ 554790 w 859161"/>
                <a:gd name="connsiteY62" fmla="*/ 924650 h 1526945"/>
                <a:gd name="connsiteX63" fmla="*/ 463893 w 859161"/>
                <a:gd name="connsiteY63" fmla="*/ 955452 h 1526945"/>
                <a:gd name="connsiteX64" fmla="*/ 494695 w 859161"/>
                <a:gd name="connsiteY64" fmla="*/ 1046350 h 1526945"/>
                <a:gd name="connsiteX65" fmla="*/ 520858 w 859161"/>
                <a:gd name="connsiteY65" fmla="*/ 1053253 h 1526945"/>
                <a:gd name="connsiteX66" fmla="*/ 569381 w 859161"/>
                <a:gd name="connsiteY66" fmla="*/ 1033063 h 1526945"/>
                <a:gd name="connsiteX67" fmla="*/ 580748 w 859161"/>
                <a:gd name="connsiteY67" fmla="*/ 951117 h 1526945"/>
                <a:gd name="connsiteX68" fmla="*/ 648613 w 859161"/>
                <a:gd name="connsiteY68" fmla="*/ 883253 h 1526945"/>
                <a:gd name="connsiteX69" fmla="*/ 859161 w 859161"/>
                <a:gd name="connsiteY69" fmla="*/ 883253 h 1526945"/>
                <a:gd name="connsiteX70" fmla="*/ 859161 w 859161"/>
                <a:gd name="connsiteY70" fmla="*/ 1041037 h 1526945"/>
                <a:gd name="connsiteX71" fmla="*/ 621637 w 859161"/>
                <a:gd name="connsiteY71" fmla="*/ 1041037 h 1526945"/>
                <a:gd name="connsiteX72" fmla="*/ 601104 w 859161"/>
                <a:gd name="connsiteY72" fmla="*/ 1058000 h 1526945"/>
                <a:gd name="connsiteX73" fmla="*/ 618065 w 859161"/>
                <a:gd name="connsiteY73" fmla="*/ 1078532 h 1526945"/>
                <a:gd name="connsiteX74" fmla="*/ 621637 w 859161"/>
                <a:gd name="connsiteY74" fmla="*/ 1078532 h 1526945"/>
                <a:gd name="connsiteX75" fmla="*/ 859161 w 859161"/>
                <a:gd name="connsiteY75" fmla="*/ 1078532 h 1526945"/>
                <a:gd name="connsiteX76" fmla="*/ 859161 w 859161"/>
                <a:gd name="connsiteY76" fmla="*/ 1163363 h 1526945"/>
                <a:gd name="connsiteX77" fmla="*/ 723433 w 859161"/>
                <a:gd name="connsiteY77" fmla="*/ 1163363 h 1526945"/>
                <a:gd name="connsiteX78" fmla="*/ 704601 w 859161"/>
                <a:gd name="connsiteY78" fmla="*/ 1182195 h 1526945"/>
                <a:gd name="connsiteX79" fmla="*/ 723433 w 859161"/>
                <a:gd name="connsiteY79" fmla="*/ 1201027 h 1526945"/>
                <a:gd name="connsiteX80" fmla="*/ 859161 w 859161"/>
                <a:gd name="connsiteY80" fmla="*/ 1201027 h 1526945"/>
                <a:gd name="connsiteX81" fmla="*/ 859161 w 859161"/>
                <a:gd name="connsiteY81" fmla="*/ 1292305 h 1526945"/>
                <a:gd name="connsiteX82" fmla="*/ 650309 w 859161"/>
                <a:gd name="connsiteY82" fmla="*/ 1292305 h 1526945"/>
                <a:gd name="connsiteX83" fmla="*/ 573792 w 859161"/>
                <a:gd name="connsiteY83" fmla="*/ 1247005 h 1526945"/>
                <a:gd name="connsiteX84" fmla="*/ 524284 w 859161"/>
                <a:gd name="connsiteY84" fmla="*/ 1164786 h 1526945"/>
                <a:gd name="connsiteX85" fmla="*/ 442064 w 859161"/>
                <a:gd name="connsiteY85" fmla="*/ 1214295 h 1526945"/>
                <a:gd name="connsiteX86" fmla="*/ 491573 w 859161"/>
                <a:gd name="connsiteY86" fmla="*/ 1296514 h 1526945"/>
                <a:gd name="connsiteX87" fmla="*/ 555130 w 859161"/>
                <a:gd name="connsiteY87" fmla="*/ 1279411 h 1526945"/>
                <a:gd name="connsiteX88" fmla="*/ 635040 w 859161"/>
                <a:gd name="connsiteY88" fmla="*/ 1325558 h 1526945"/>
                <a:gd name="connsiteX89" fmla="*/ 645898 w 859161"/>
                <a:gd name="connsiteY89" fmla="*/ 1328951 h 1526945"/>
                <a:gd name="connsiteX90" fmla="*/ 858313 w 859161"/>
                <a:gd name="connsiteY90" fmla="*/ 1328951 h 1526945"/>
                <a:gd name="connsiteX91" fmla="*/ 642675 w 859161"/>
                <a:gd name="connsiteY91" fmla="*/ 1526945 h 1526945"/>
                <a:gd name="connsiteX92" fmla="*/ 216487 w 859161"/>
                <a:gd name="connsiteY92" fmla="*/ 1526945 h 1526945"/>
                <a:gd name="connsiteX93" fmla="*/ 848 w 859161"/>
                <a:gd name="connsiteY93" fmla="*/ 1329121 h 1526945"/>
                <a:gd name="connsiteX94" fmla="*/ 213772 w 859161"/>
                <a:gd name="connsiteY94" fmla="*/ 1329121 h 1526945"/>
                <a:gd name="connsiteX95" fmla="*/ 224631 w 859161"/>
                <a:gd name="connsiteY95" fmla="*/ 1325728 h 1526945"/>
                <a:gd name="connsiteX96" fmla="*/ 304541 w 859161"/>
                <a:gd name="connsiteY96" fmla="*/ 1279580 h 1526945"/>
                <a:gd name="connsiteX97" fmla="*/ 400499 w 859161"/>
                <a:gd name="connsiteY97" fmla="*/ 1277814 h 1526945"/>
                <a:gd name="connsiteX98" fmla="*/ 398733 w 859161"/>
                <a:gd name="connsiteY98" fmla="*/ 1181856 h 1526945"/>
                <a:gd name="connsiteX99" fmla="*/ 304541 w 859161"/>
                <a:gd name="connsiteY99" fmla="*/ 1181856 h 1526945"/>
                <a:gd name="connsiteX100" fmla="*/ 352385 w 859161"/>
                <a:gd name="connsiteY100" fmla="*/ 1198822 h 1526945"/>
                <a:gd name="connsiteX101" fmla="*/ 320961 w 859161"/>
                <a:gd name="connsiteY101" fmla="*/ 1229832 h 1526945"/>
                <a:gd name="connsiteX102" fmla="*/ 351971 w 859161"/>
                <a:gd name="connsiteY102" fmla="*/ 1261255 h 1526945"/>
                <a:gd name="connsiteX103" fmla="*/ 383396 w 859161"/>
                <a:gd name="connsiteY103" fmla="*/ 1230246 h 1526945"/>
                <a:gd name="connsiteX104" fmla="*/ 374271 w 859161"/>
                <a:gd name="connsiteY104" fmla="*/ 1207983 h 1526945"/>
                <a:gd name="connsiteX105" fmla="*/ 353233 w 859161"/>
                <a:gd name="connsiteY105" fmla="*/ 1199331 h 15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9161" h="1526945">
                  <a:moveTo>
                    <a:pt x="197824" y="630119"/>
                  </a:moveTo>
                  <a:lnTo>
                    <a:pt x="197824" y="285199"/>
                  </a:lnTo>
                  <a:cubicBezTo>
                    <a:pt x="197251" y="238879"/>
                    <a:pt x="209969" y="193366"/>
                    <a:pt x="234471" y="154052"/>
                  </a:cubicBezTo>
                  <a:cubicBezTo>
                    <a:pt x="253833" y="119586"/>
                    <a:pt x="289495" y="97434"/>
                    <a:pt x="328972" y="95349"/>
                  </a:cubicBezTo>
                  <a:lnTo>
                    <a:pt x="530868" y="95349"/>
                  </a:lnTo>
                  <a:cubicBezTo>
                    <a:pt x="570089" y="97691"/>
                    <a:pt x="605432" y="119804"/>
                    <a:pt x="624690" y="154052"/>
                  </a:cubicBezTo>
                  <a:cubicBezTo>
                    <a:pt x="648955" y="193437"/>
                    <a:pt x="661436" y="238947"/>
                    <a:pt x="660659" y="285199"/>
                  </a:cubicBezTo>
                  <a:lnTo>
                    <a:pt x="660659" y="630119"/>
                  </a:lnTo>
                  <a:lnTo>
                    <a:pt x="763982" y="630119"/>
                  </a:lnTo>
                  <a:lnTo>
                    <a:pt x="763982" y="166946"/>
                  </a:lnTo>
                  <a:cubicBezTo>
                    <a:pt x="763705" y="75124"/>
                    <a:pt x="689535" y="651"/>
                    <a:pt x="597714" y="0"/>
                  </a:cubicBezTo>
                  <a:lnTo>
                    <a:pt x="261447" y="0"/>
                  </a:lnTo>
                  <a:cubicBezTo>
                    <a:pt x="169362" y="279"/>
                    <a:pt x="94781" y="74860"/>
                    <a:pt x="94501" y="166946"/>
                  </a:cubicBezTo>
                  <a:lnTo>
                    <a:pt x="94501" y="630119"/>
                  </a:lnTo>
                  <a:close/>
                  <a:moveTo>
                    <a:pt x="543253" y="962315"/>
                  </a:moveTo>
                  <a:cubicBezTo>
                    <a:pt x="531119" y="950199"/>
                    <a:pt x="511461" y="950215"/>
                    <a:pt x="499345" y="962349"/>
                  </a:cubicBezTo>
                  <a:cubicBezTo>
                    <a:pt x="487230" y="974483"/>
                    <a:pt x="487245" y="994142"/>
                    <a:pt x="499379" y="1006257"/>
                  </a:cubicBezTo>
                  <a:cubicBezTo>
                    <a:pt x="511500" y="1018359"/>
                    <a:pt x="531133" y="1018359"/>
                    <a:pt x="543253" y="1006257"/>
                  </a:cubicBezTo>
                  <a:cubicBezTo>
                    <a:pt x="549095" y="1000400"/>
                    <a:pt x="552386" y="992474"/>
                    <a:pt x="552415" y="984201"/>
                  </a:cubicBezTo>
                  <a:cubicBezTo>
                    <a:pt x="552379" y="975981"/>
                    <a:pt x="549085" y="968110"/>
                    <a:pt x="543253" y="962315"/>
                  </a:cubicBezTo>
                  <a:close/>
                  <a:moveTo>
                    <a:pt x="528832" y="1208492"/>
                  </a:moveTo>
                  <a:cubicBezTo>
                    <a:pt x="516684" y="1196126"/>
                    <a:pt x="496812" y="1195948"/>
                    <a:pt x="484446" y="1208095"/>
                  </a:cubicBezTo>
                  <a:cubicBezTo>
                    <a:pt x="472079" y="1220241"/>
                    <a:pt x="471901" y="1240114"/>
                    <a:pt x="484049" y="1252482"/>
                  </a:cubicBezTo>
                  <a:cubicBezTo>
                    <a:pt x="496195" y="1264849"/>
                    <a:pt x="516069" y="1265027"/>
                    <a:pt x="528435" y="1252879"/>
                  </a:cubicBezTo>
                  <a:cubicBezTo>
                    <a:pt x="534553" y="1246868"/>
                    <a:pt x="537946" y="1238616"/>
                    <a:pt x="537824" y="1230039"/>
                  </a:cubicBezTo>
                  <a:cubicBezTo>
                    <a:pt x="537814" y="1221846"/>
                    <a:pt x="534585" y="1213986"/>
                    <a:pt x="528832" y="1208153"/>
                  </a:cubicBezTo>
                  <a:close/>
                  <a:moveTo>
                    <a:pt x="337794" y="953153"/>
                  </a:moveTo>
                  <a:cubicBezTo>
                    <a:pt x="320686" y="953247"/>
                    <a:pt x="306840" y="967093"/>
                    <a:pt x="306746" y="984201"/>
                  </a:cubicBezTo>
                  <a:cubicBezTo>
                    <a:pt x="306775" y="992474"/>
                    <a:pt x="310067" y="1000400"/>
                    <a:pt x="315908" y="1006257"/>
                  </a:cubicBezTo>
                  <a:cubicBezTo>
                    <a:pt x="328114" y="1018220"/>
                    <a:pt x="347645" y="1018220"/>
                    <a:pt x="359850" y="1006257"/>
                  </a:cubicBezTo>
                  <a:cubicBezTo>
                    <a:pt x="365629" y="1000371"/>
                    <a:pt x="368859" y="992448"/>
                    <a:pt x="368842" y="984201"/>
                  </a:cubicBezTo>
                  <a:cubicBezTo>
                    <a:pt x="368842" y="967053"/>
                    <a:pt x="354942" y="953153"/>
                    <a:pt x="337794" y="953153"/>
                  </a:cubicBezTo>
                  <a:close/>
                  <a:moveTo>
                    <a:pt x="303862" y="1181856"/>
                  </a:moveTo>
                  <a:cubicBezTo>
                    <a:pt x="286528" y="1198725"/>
                    <a:pt x="279484" y="1223545"/>
                    <a:pt x="285369" y="1247005"/>
                  </a:cubicBezTo>
                  <a:lnTo>
                    <a:pt x="208343" y="1291457"/>
                  </a:lnTo>
                  <a:lnTo>
                    <a:pt x="0" y="1291457"/>
                  </a:lnTo>
                  <a:lnTo>
                    <a:pt x="0" y="1200349"/>
                  </a:lnTo>
                  <a:lnTo>
                    <a:pt x="135729" y="1200349"/>
                  </a:lnTo>
                  <a:cubicBezTo>
                    <a:pt x="146129" y="1200349"/>
                    <a:pt x="154561" y="1191917"/>
                    <a:pt x="154561" y="1181516"/>
                  </a:cubicBezTo>
                  <a:cubicBezTo>
                    <a:pt x="154561" y="1171116"/>
                    <a:pt x="146129" y="1162684"/>
                    <a:pt x="135729" y="1162684"/>
                  </a:cubicBezTo>
                  <a:lnTo>
                    <a:pt x="0" y="1162684"/>
                  </a:lnTo>
                  <a:lnTo>
                    <a:pt x="0" y="1077854"/>
                  </a:lnTo>
                  <a:lnTo>
                    <a:pt x="237525" y="1077854"/>
                  </a:lnTo>
                  <a:cubicBezTo>
                    <a:pt x="247879" y="1078839"/>
                    <a:pt x="257071" y="1071246"/>
                    <a:pt x="258057" y="1060891"/>
                  </a:cubicBezTo>
                  <a:cubicBezTo>
                    <a:pt x="259045" y="1050538"/>
                    <a:pt x="251451" y="1041345"/>
                    <a:pt x="241096" y="1040359"/>
                  </a:cubicBezTo>
                  <a:cubicBezTo>
                    <a:pt x="239909" y="1040245"/>
                    <a:pt x="238713" y="1040245"/>
                    <a:pt x="237525" y="1040359"/>
                  </a:cubicBezTo>
                  <a:lnTo>
                    <a:pt x="0" y="1040359"/>
                  </a:lnTo>
                  <a:lnTo>
                    <a:pt x="0" y="882574"/>
                  </a:lnTo>
                  <a:lnTo>
                    <a:pt x="210040" y="882574"/>
                  </a:lnTo>
                  <a:lnTo>
                    <a:pt x="277904" y="950439"/>
                  </a:lnTo>
                  <a:cubicBezTo>
                    <a:pt x="263042" y="977242"/>
                    <a:pt x="267674" y="1010639"/>
                    <a:pt x="289271" y="1032385"/>
                  </a:cubicBezTo>
                  <a:cubicBezTo>
                    <a:pt x="315976" y="1059417"/>
                    <a:pt x="359540" y="1059683"/>
                    <a:pt x="386572" y="1032978"/>
                  </a:cubicBezTo>
                  <a:cubicBezTo>
                    <a:pt x="413604" y="1006274"/>
                    <a:pt x="413870" y="962710"/>
                    <a:pt x="387166" y="935678"/>
                  </a:cubicBezTo>
                  <a:cubicBezTo>
                    <a:pt x="365198" y="913780"/>
                    <a:pt x="331305" y="909265"/>
                    <a:pt x="304371" y="924650"/>
                  </a:cubicBezTo>
                  <a:lnTo>
                    <a:pt x="231247" y="851357"/>
                  </a:lnTo>
                  <a:cubicBezTo>
                    <a:pt x="227698" y="847789"/>
                    <a:pt x="222876" y="845775"/>
                    <a:pt x="217844" y="845758"/>
                  </a:cubicBezTo>
                  <a:lnTo>
                    <a:pt x="0" y="845758"/>
                  </a:lnTo>
                  <a:lnTo>
                    <a:pt x="0" y="667614"/>
                  </a:lnTo>
                  <a:lnTo>
                    <a:pt x="859161" y="667614"/>
                  </a:lnTo>
                  <a:lnTo>
                    <a:pt x="859161" y="845419"/>
                  </a:lnTo>
                  <a:lnTo>
                    <a:pt x="641657" y="845419"/>
                  </a:lnTo>
                  <a:cubicBezTo>
                    <a:pt x="636624" y="845436"/>
                    <a:pt x="631803" y="847450"/>
                    <a:pt x="628253" y="851018"/>
                  </a:cubicBezTo>
                  <a:lnTo>
                    <a:pt x="554790" y="924650"/>
                  </a:lnTo>
                  <a:cubicBezTo>
                    <a:pt x="521184" y="908056"/>
                    <a:pt x="480487" y="921846"/>
                    <a:pt x="463893" y="955452"/>
                  </a:cubicBezTo>
                  <a:cubicBezTo>
                    <a:pt x="447298" y="989058"/>
                    <a:pt x="461088" y="1029755"/>
                    <a:pt x="494695" y="1046350"/>
                  </a:cubicBezTo>
                  <a:cubicBezTo>
                    <a:pt x="502864" y="1050384"/>
                    <a:pt x="511763" y="1052732"/>
                    <a:pt x="520858" y="1053253"/>
                  </a:cubicBezTo>
                  <a:cubicBezTo>
                    <a:pt x="539061" y="1053182"/>
                    <a:pt x="556500" y="1045925"/>
                    <a:pt x="569381" y="1033063"/>
                  </a:cubicBezTo>
                  <a:cubicBezTo>
                    <a:pt x="590979" y="1011318"/>
                    <a:pt x="595611" y="977920"/>
                    <a:pt x="580748" y="951117"/>
                  </a:cubicBezTo>
                  <a:lnTo>
                    <a:pt x="648613" y="883253"/>
                  </a:lnTo>
                  <a:lnTo>
                    <a:pt x="859161" y="883253"/>
                  </a:lnTo>
                  <a:lnTo>
                    <a:pt x="859161" y="1041037"/>
                  </a:lnTo>
                  <a:lnTo>
                    <a:pt x="621637" y="1041037"/>
                  </a:lnTo>
                  <a:cubicBezTo>
                    <a:pt x="611282" y="1040052"/>
                    <a:pt x="602090" y="1047646"/>
                    <a:pt x="601104" y="1058000"/>
                  </a:cubicBezTo>
                  <a:cubicBezTo>
                    <a:pt x="600117" y="1068353"/>
                    <a:pt x="607711" y="1077547"/>
                    <a:pt x="618065" y="1078532"/>
                  </a:cubicBezTo>
                  <a:cubicBezTo>
                    <a:pt x="619253" y="1078646"/>
                    <a:pt x="620449" y="1078646"/>
                    <a:pt x="621637" y="1078532"/>
                  </a:cubicBezTo>
                  <a:lnTo>
                    <a:pt x="859161" y="1078532"/>
                  </a:lnTo>
                  <a:lnTo>
                    <a:pt x="859161" y="1163363"/>
                  </a:lnTo>
                  <a:lnTo>
                    <a:pt x="723433" y="1163363"/>
                  </a:lnTo>
                  <a:cubicBezTo>
                    <a:pt x="713033" y="1163363"/>
                    <a:pt x="704601" y="1171795"/>
                    <a:pt x="704601" y="1182195"/>
                  </a:cubicBezTo>
                  <a:cubicBezTo>
                    <a:pt x="704601" y="1192595"/>
                    <a:pt x="713033" y="1201027"/>
                    <a:pt x="723433" y="1201027"/>
                  </a:cubicBezTo>
                  <a:lnTo>
                    <a:pt x="859161" y="1201027"/>
                  </a:lnTo>
                  <a:lnTo>
                    <a:pt x="859161" y="1292305"/>
                  </a:lnTo>
                  <a:lnTo>
                    <a:pt x="650309" y="1292305"/>
                  </a:lnTo>
                  <a:lnTo>
                    <a:pt x="573792" y="1247005"/>
                  </a:lnTo>
                  <a:cubicBezTo>
                    <a:pt x="582825" y="1210630"/>
                    <a:pt x="560659" y="1173819"/>
                    <a:pt x="524284" y="1164786"/>
                  </a:cubicBezTo>
                  <a:cubicBezTo>
                    <a:pt x="487908" y="1155753"/>
                    <a:pt x="451097" y="1177920"/>
                    <a:pt x="442064" y="1214295"/>
                  </a:cubicBezTo>
                  <a:cubicBezTo>
                    <a:pt x="433032" y="1250670"/>
                    <a:pt x="455198" y="1287481"/>
                    <a:pt x="491573" y="1296514"/>
                  </a:cubicBezTo>
                  <a:cubicBezTo>
                    <a:pt x="514291" y="1302155"/>
                    <a:pt x="538311" y="1295691"/>
                    <a:pt x="555130" y="1279411"/>
                  </a:cubicBezTo>
                  <a:lnTo>
                    <a:pt x="635040" y="1325558"/>
                  </a:lnTo>
                  <a:cubicBezTo>
                    <a:pt x="638207" y="1327813"/>
                    <a:pt x="642011" y="1329001"/>
                    <a:pt x="645898" y="1328951"/>
                  </a:cubicBezTo>
                  <a:lnTo>
                    <a:pt x="858313" y="1328951"/>
                  </a:lnTo>
                  <a:cubicBezTo>
                    <a:pt x="848327" y="1440722"/>
                    <a:pt x="754890" y="1526514"/>
                    <a:pt x="642675" y="1526945"/>
                  </a:cubicBezTo>
                  <a:lnTo>
                    <a:pt x="216487" y="1526945"/>
                  </a:lnTo>
                  <a:cubicBezTo>
                    <a:pt x="104331" y="1526523"/>
                    <a:pt x="10916" y="1440826"/>
                    <a:pt x="848" y="1329121"/>
                  </a:cubicBezTo>
                  <a:lnTo>
                    <a:pt x="213772" y="1329121"/>
                  </a:lnTo>
                  <a:cubicBezTo>
                    <a:pt x="217659" y="1329170"/>
                    <a:pt x="221463" y="1327983"/>
                    <a:pt x="224631" y="1325728"/>
                  </a:cubicBezTo>
                  <a:lnTo>
                    <a:pt x="304541" y="1279580"/>
                  </a:lnTo>
                  <a:cubicBezTo>
                    <a:pt x="331527" y="1305591"/>
                    <a:pt x="374489" y="1304800"/>
                    <a:pt x="400499" y="1277814"/>
                  </a:cubicBezTo>
                  <a:cubicBezTo>
                    <a:pt x="426510" y="1250828"/>
                    <a:pt x="425719" y="1207866"/>
                    <a:pt x="398733" y="1181856"/>
                  </a:cubicBezTo>
                  <a:cubicBezTo>
                    <a:pt x="372448" y="1156520"/>
                    <a:pt x="330826" y="1156520"/>
                    <a:pt x="304541" y="1181856"/>
                  </a:cubicBezTo>
                  <a:close/>
                  <a:moveTo>
                    <a:pt x="352385" y="1198822"/>
                  </a:moveTo>
                  <a:cubicBezTo>
                    <a:pt x="335144" y="1198708"/>
                    <a:pt x="321076" y="1212591"/>
                    <a:pt x="320961" y="1229832"/>
                  </a:cubicBezTo>
                  <a:cubicBezTo>
                    <a:pt x="320847" y="1247073"/>
                    <a:pt x="334730" y="1261141"/>
                    <a:pt x="351971" y="1261255"/>
                  </a:cubicBezTo>
                  <a:cubicBezTo>
                    <a:pt x="369212" y="1261371"/>
                    <a:pt x="383280" y="1247485"/>
                    <a:pt x="383396" y="1230246"/>
                  </a:cubicBezTo>
                  <a:cubicBezTo>
                    <a:pt x="383450" y="1221904"/>
                    <a:pt x="380165" y="1213888"/>
                    <a:pt x="374271" y="1207983"/>
                  </a:cubicBezTo>
                  <a:cubicBezTo>
                    <a:pt x="368596" y="1202556"/>
                    <a:pt x="361085" y="1199466"/>
                    <a:pt x="353233" y="1199331"/>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49" name="Graphic 46" descr="icon of paperwork">
              <a:extLst>
                <a:ext uri="{FF2B5EF4-FFF2-40B4-BE49-F238E27FC236}">
                  <a16:creationId xmlns:a16="http://schemas.microsoft.com/office/drawing/2014/main" id="{362770FA-D8B9-10FB-2601-AC42E5C16F96}"/>
                </a:ext>
              </a:extLst>
            </p:cNvPr>
            <p:cNvGrpSpPr/>
            <p:nvPr/>
          </p:nvGrpSpPr>
          <p:grpSpPr>
            <a:xfrm>
              <a:off x="8712613" y="4316175"/>
              <a:ext cx="514799" cy="544308"/>
              <a:chOff x="-1362407" y="2387871"/>
              <a:chExt cx="1132683" cy="1197610"/>
            </a:xfrm>
            <a:solidFill>
              <a:srgbClr val="000000"/>
            </a:solidFill>
          </p:grpSpPr>
          <p:sp>
            <p:nvSpPr>
              <p:cNvPr id="50" name="Freeform: Shape 49">
                <a:extLst>
                  <a:ext uri="{FF2B5EF4-FFF2-40B4-BE49-F238E27FC236}">
                    <a16:creationId xmlns:a16="http://schemas.microsoft.com/office/drawing/2014/main" id="{569B0D28-83EE-58D8-5F45-620576C1EBBD}"/>
                  </a:ext>
                </a:extLst>
              </p:cNvPr>
              <p:cNvSpPr/>
              <p:nvPr/>
            </p:nvSpPr>
            <p:spPr>
              <a:xfrm>
                <a:off x="-617579" y="3045231"/>
                <a:ext cx="387854" cy="387854"/>
              </a:xfrm>
              <a:custGeom>
                <a:avLst/>
                <a:gdLst>
                  <a:gd name="connsiteX0" fmla="*/ 387855 w 387854"/>
                  <a:gd name="connsiteY0" fmla="*/ 193927 h 387854"/>
                  <a:gd name="connsiteX1" fmla="*/ 193927 w 387854"/>
                  <a:gd name="connsiteY1" fmla="*/ 387855 h 387854"/>
                  <a:gd name="connsiteX2" fmla="*/ 0 w 387854"/>
                  <a:gd name="connsiteY2" fmla="*/ 193927 h 387854"/>
                  <a:gd name="connsiteX3" fmla="*/ 193927 w 387854"/>
                  <a:gd name="connsiteY3" fmla="*/ 0 h 387854"/>
                  <a:gd name="connsiteX4" fmla="*/ 387855 w 387854"/>
                  <a:gd name="connsiteY4" fmla="*/ 193927 h 38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54" h="387854">
                    <a:moveTo>
                      <a:pt x="387855" y="193927"/>
                    </a:moveTo>
                    <a:cubicBezTo>
                      <a:pt x="387855" y="301030"/>
                      <a:pt x="301031" y="387855"/>
                      <a:pt x="193927" y="387855"/>
                    </a:cubicBezTo>
                    <a:cubicBezTo>
                      <a:pt x="86824" y="387855"/>
                      <a:pt x="0" y="301030"/>
                      <a:pt x="0" y="193927"/>
                    </a:cubicBezTo>
                    <a:cubicBezTo>
                      <a:pt x="0" y="86824"/>
                      <a:pt x="86824" y="0"/>
                      <a:pt x="193927" y="0"/>
                    </a:cubicBezTo>
                    <a:cubicBezTo>
                      <a:pt x="301031" y="0"/>
                      <a:pt x="387855" y="86824"/>
                      <a:pt x="387855" y="193927"/>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Freeform: Shape 50">
                <a:extLst>
                  <a:ext uri="{FF2B5EF4-FFF2-40B4-BE49-F238E27FC236}">
                    <a16:creationId xmlns:a16="http://schemas.microsoft.com/office/drawing/2014/main" id="{E7EE468C-B266-772D-2CCE-2B90213824DB}"/>
                  </a:ext>
                </a:extLst>
              </p:cNvPr>
              <p:cNvSpPr/>
              <p:nvPr/>
            </p:nvSpPr>
            <p:spPr>
              <a:xfrm>
                <a:off x="-1184990" y="2387871"/>
                <a:ext cx="828875" cy="945256"/>
              </a:xfrm>
              <a:custGeom>
                <a:avLst/>
                <a:gdLst>
                  <a:gd name="connsiteX0" fmla="*/ 743374 w 828875"/>
                  <a:gd name="connsiteY0" fmla="*/ 0 h 945256"/>
                  <a:gd name="connsiteX1" fmla="*/ 85544 w 828875"/>
                  <a:gd name="connsiteY1" fmla="*/ 0 h 945256"/>
                  <a:gd name="connsiteX2" fmla="*/ 0 w 828875"/>
                  <a:gd name="connsiteY2" fmla="*/ 85544 h 945256"/>
                  <a:gd name="connsiteX3" fmla="*/ 0 w 828875"/>
                  <a:gd name="connsiteY3" fmla="*/ 859713 h 945256"/>
                  <a:gd name="connsiteX4" fmla="*/ 85544 w 828875"/>
                  <a:gd name="connsiteY4" fmla="*/ 945257 h 945256"/>
                  <a:gd name="connsiteX5" fmla="*/ 507530 w 828875"/>
                  <a:gd name="connsiteY5" fmla="*/ 945257 h 945256"/>
                  <a:gd name="connsiteX6" fmla="*/ 490379 w 828875"/>
                  <a:gd name="connsiteY6" fmla="*/ 851287 h 945256"/>
                  <a:gd name="connsiteX7" fmla="*/ 761296 w 828875"/>
                  <a:gd name="connsiteY7" fmla="*/ 580371 h 945256"/>
                  <a:gd name="connsiteX8" fmla="*/ 828875 w 828875"/>
                  <a:gd name="connsiteY8" fmla="*/ 589267 h 945256"/>
                  <a:gd name="connsiteX9" fmla="*/ 828875 w 828875"/>
                  <a:gd name="connsiteY9" fmla="*/ 85544 h 945256"/>
                  <a:gd name="connsiteX10" fmla="*/ 743374 w 828875"/>
                  <a:gd name="connsiteY10" fmla="*/ 0 h 945256"/>
                  <a:gd name="connsiteX11" fmla="*/ 214158 w 828875"/>
                  <a:gd name="connsiteY11" fmla="*/ 201241 h 945256"/>
                  <a:gd name="connsiteX12" fmla="*/ 314373 w 828875"/>
                  <a:gd name="connsiteY12" fmla="*/ 201241 h 945256"/>
                  <a:gd name="connsiteX13" fmla="*/ 352867 w 828875"/>
                  <a:gd name="connsiteY13" fmla="*/ 239736 h 945256"/>
                  <a:gd name="connsiteX14" fmla="*/ 314373 w 828875"/>
                  <a:gd name="connsiteY14" fmla="*/ 278231 h 945256"/>
                  <a:gd name="connsiteX15" fmla="*/ 214158 w 828875"/>
                  <a:gd name="connsiteY15" fmla="*/ 278231 h 945256"/>
                  <a:gd name="connsiteX16" fmla="*/ 175664 w 828875"/>
                  <a:gd name="connsiteY16" fmla="*/ 239736 h 945256"/>
                  <a:gd name="connsiteX17" fmla="*/ 214158 w 828875"/>
                  <a:gd name="connsiteY17" fmla="*/ 201241 h 945256"/>
                  <a:gd name="connsiteX18" fmla="*/ 449575 w 828875"/>
                  <a:gd name="connsiteY18" fmla="*/ 744229 h 945256"/>
                  <a:gd name="connsiteX19" fmla="*/ 214330 w 828875"/>
                  <a:gd name="connsiteY19" fmla="*/ 744229 h 945256"/>
                  <a:gd name="connsiteX20" fmla="*/ 175835 w 828875"/>
                  <a:gd name="connsiteY20" fmla="*/ 705735 h 945256"/>
                  <a:gd name="connsiteX21" fmla="*/ 214330 w 828875"/>
                  <a:gd name="connsiteY21" fmla="*/ 667240 h 945256"/>
                  <a:gd name="connsiteX22" fmla="*/ 449575 w 828875"/>
                  <a:gd name="connsiteY22" fmla="*/ 667240 h 945256"/>
                  <a:gd name="connsiteX23" fmla="*/ 488069 w 828875"/>
                  <a:gd name="connsiteY23" fmla="*/ 705735 h 945256"/>
                  <a:gd name="connsiteX24" fmla="*/ 449575 w 828875"/>
                  <a:gd name="connsiteY24" fmla="*/ 744229 h 945256"/>
                  <a:gd name="connsiteX25" fmla="*/ 595426 w 828875"/>
                  <a:gd name="connsiteY25" fmla="*/ 589010 h 945256"/>
                  <a:gd name="connsiteX26" fmla="*/ 214330 w 828875"/>
                  <a:gd name="connsiteY26" fmla="*/ 589010 h 945256"/>
                  <a:gd name="connsiteX27" fmla="*/ 175835 w 828875"/>
                  <a:gd name="connsiteY27" fmla="*/ 550516 h 945256"/>
                  <a:gd name="connsiteX28" fmla="*/ 214330 w 828875"/>
                  <a:gd name="connsiteY28" fmla="*/ 512021 h 945256"/>
                  <a:gd name="connsiteX29" fmla="*/ 595426 w 828875"/>
                  <a:gd name="connsiteY29" fmla="*/ 512021 h 945256"/>
                  <a:gd name="connsiteX30" fmla="*/ 633921 w 828875"/>
                  <a:gd name="connsiteY30" fmla="*/ 550516 h 945256"/>
                  <a:gd name="connsiteX31" fmla="*/ 595426 w 828875"/>
                  <a:gd name="connsiteY31" fmla="*/ 589010 h 945256"/>
                  <a:gd name="connsiteX32" fmla="*/ 614588 w 828875"/>
                  <a:gd name="connsiteY32" fmla="*/ 433749 h 945256"/>
                  <a:gd name="connsiteX33" fmla="*/ 214287 w 828875"/>
                  <a:gd name="connsiteY33" fmla="*/ 433749 h 945256"/>
                  <a:gd name="connsiteX34" fmla="*/ 175792 w 828875"/>
                  <a:gd name="connsiteY34" fmla="*/ 395254 h 945256"/>
                  <a:gd name="connsiteX35" fmla="*/ 214287 w 828875"/>
                  <a:gd name="connsiteY35" fmla="*/ 356760 h 945256"/>
                  <a:gd name="connsiteX36" fmla="*/ 614588 w 828875"/>
                  <a:gd name="connsiteY36" fmla="*/ 356760 h 945256"/>
                  <a:gd name="connsiteX37" fmla="*/ 653083 w 828875"/>
                  <a:gd name="connsiteY37" fmla="*/ 395254 h 945256"/>
                  <a:gd name="connsiteX38" fmla="*/ 614588 w 828875"/>
                  <a:gd name="connsiteY38" fmla="*/ 433749 h 9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8875" h="945256">
                    <a:moveTo>
                      <a:pt x="743374" y="0"/>
                    </a:moveTo>
                    <a:lnTo>
                      <a:pt x="85544" y="0"/>
                    </a:lnTo>
                    <a:cubicBezTo>
                      <a:pt x="38281" y="0"/>
                      <a:pt x="0" y="38281"/>
                      <a:pt x="0" y="85544"/>
                    </a:cubicBezTo>
                    <a:lnTo>
                      <a:pt x="0" y="859713"/>
                    </a:lnTo>
                    <a:cubicBezTo>
                      <a:pt x="0" y="906976"/>
                      <a:pt x="38281" y="945257"/>
                      <a:pt x="85544" y="945257"/>
                    </a:cubicBezTo>
                    <a:lnTo>
                      <a:pt x="507530" y="945257"/>
                    </a:lnTo>
                    <a:cubicBezTo>
                      <a:pt x="496623" y="915915"/>
                      <a:pt x="490379" y="884393"/>
                      <a:pt x="490379" y="851287"/>
                    </a:cubicBezTo>
                    <a:cubicBezTo>
                      <a:pt x="490379" y="701885"/>
                      <a:pt x="611894" y="580371"/>
                      <a:pt x="761296" y="580371"/>
                    </a:cubicBezTo>
                    <a:cubicBezTo>
                      <a:pt x="784692" y="580371"/>
                      <a:pt x="807232" y="583664"/>
                      <a:pt x="828875" y="589267"/>
                    </a:cubicBezTo>
                    <a:lnTo>
                      <a:pt x="828875" y="85544"/>
                    </a:lnTo>
                    <a:cubicBezTo>
                      <a:pt x="828918" y="38281"/>
                      <a:pt x="790637" y="0"/>
                      <a:pt x="743374" y="0"/>
                    </a:cubicBezTo>
                    <a:close/>
                    <a:moveTo>
                      <a:pt x="214158" y="201241"/>
                    </a:moveTo>
                    <a:lnTo>
                      <a:pt x="314373" y="201241"/>
                    </a:lnTo>
                    <a:cubicBezTo>
                      <a:pt x="335630" y="201241"/>
                      <a:pt x="352867" y="218478"/>
                      <a:pt x="352867" y="239736"/>
                    </a:cubicBezTo>
                    <a:cubicBezTo>
                      <a:pt x="352867" y="260994"/>
                      <a:pt x="335630" y="278231"/>
                      <a:pt x="314373" y="278231"/>
                    </a:cubicBezTo>
                    <a:lnTo>
                      <a:pt x="214158" y="278231"/>
                    </a:lnTo>
                    <a:cubicBezTo>
                      <a:pt x="192901" y="278231"/>
                      <a:pt x="175664" y="260994"/>
                      <a:pt x="175664" y="239736"/>
                    </a:cubicBezTo>
                    <a:cubicBezTo>
                      <a:pt x="175664" y="218478"/>
                      <a:pt x="192901" y="201241"/>
                      <a:pt x="214158" y="201241"/>
                    </a:cubicBezTo>
                    <a:close/>
                    <a:moveTo>
                      <a:pt x="449575" y="744229"/>
                    </a:moveTo>
                    <a:lnTo>
                      <a:pt x="214330" y="744229"/>
                    </a:lnTo>
                    <a:cubicBezTo>
                      <a:pt x="193072" y="744229"/>
                      <a:pt x="175835" y="726992"/>
                      <a:pt x="175835" y="705735"/>
                    </a:cubicBezTo>
                    <a:cubicBezTo>
                      <a:pt x="175835" y="684477"/>
                      <a:pt x="193072" y="667240"/>
                      <a:pt x="214330" y="667240"/>
                    </a:cubicBezTo>
                    <a:lnTo>
                      <a:pt x="449575" y="667240"/>
                    </a:lnTo>
                    <a:cubicBezTo>
                      <a:pt x="470832" y="667240"/>
                      <a:pt x="488069" y="684477"/>
                      <a:pt x="488069" y="705735"/>
                    </a:cubicBezTo>
                    <a:cubicBezTo>
                      <a:pt x="488069" y="726992"/>
                      <a:pt x="470832" y="744229"/>
                      <a:pt x="449575" y="744229"/>
                    </a:cubicBezTo>
                    <a:close/>
                    <a:moveTo>
                      <a:pt x="595426" y="589010"/>
                    </a:moveTo>
                    <a:lnTo>
                      <a:pt x="214330" y="589010"/>
                    </a:lnTo>
                    <a:cubicBezTo>
                      <a:pt x="193072" y="589010"/>
                      <a:pt x="175835" y="571773"/>
                      <a:pt x="175835" y="550516"/>
                    </a:cubicBezTo>
                    <a:cubicBezTo>
                      <a:pt x="175835" y="529258"/>
                      <a:pt x="193072" y="512021"/>
                      <a:pt x="214330" y="512021"/>
                    </a:cubicBezTo>
                    <a:lnTo>
                      <a:pt x="595426" y="512021"/>
                    </a:lnTo>
                    <a:cubicBezTo>
                      <a:pt x="616684" y="512021"/>
                      <a:pt x="633921" y="529258"/>
                      <a:pt x="633921" y="550516"/>
                    </a:cubicBezTo>
                    <a:cubicBezTo>
                      <a:pt x="633921" y="571773"/>
                      <a:pt x="616684" y="589010"/>
                      <a:pt x="595426" y="589010"/>
                    </a:cubicBezTo>
                    <a:close/>
                    <a:moveTo>
                      <a:pt x="614588" y="433749"/>
                    </a:moveTo>
                    <a:lnTo>
                      <a:pt x="214287" y="433749"/>
                    </a:lnTo>
                    <a:cubicBezTo>
                      <a:pt x="193029" y="433749"/>
                      <a:pt x="175792" y="416512"/>
                      <a:pt x="175792" y="395254"/>
                    </a:cubicBezTo>
                    <a:cubicBezTo>
                      <a:pt x="175792" y="373997"/>
                      <a:pt x="193029" y="356760"/>
                      <a:pt x="214287" y="356760"/>
                    </a:cubicBezTo>
                    <a:lnTo>
                      <a:pt x="614588" y="356760"/>
                    </a:lnTo>
                    <a:cubicBezTo>
                      <a:pt x="635846" y="356760"/>
                      <a:pt x="653083" y="373997"/>
                      <a:pt x="653083" y="395254"/>
                    </a:cubicBezTo>
                    <a:cubicBezTo>
                      <a:pt x="653083" y="416512"/>
                      <a:pt x="635846" y="433749"/>
                      <a:pt x="614588" y="433749"/>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Freeform: Shape 51">
                <a:extLst>
                  <a:ext uri="{FF2B5EF4-FFF2-40B4-BE49-F238E27FC236}">
                    <a16:creationId xmlns:a16="http://schemas.microsoft.com/office/drawing/2014/main" id="{F2A7363A-4ED9-AB24-CD67-2F4A4337C0BF}"/>
                  </a:ext>
                </a:extLst>
              </p:cNvPr>
              <p:cNvSpPr/>
              <p:nvPr/>
            </p:nvSpPr>
            <p:spPr>
              <a:xfrm>
                <a:off x="-1362407" y="2564946"/>
                <a:ext cx="769037" cy="945684"/>
              </a:xfrm>
              <a:custGeom>
                <a:avLst/>
                <a:gdLst>
                  <a:gd name="connsiteX0" fmla="*/ 728789 w 769037"/>
                  <a:gd name="connsiteY0" fmla="*/ 845128 h 945684"/>
                  <a:gd name="connsiteX1" fmla="*/ 262961 w 769037"/>
                  <a:gd name="connsiteY1" fmla="*/ 845128 h 945684"/>
                  <a:gd name="connsiteX2" fmla="*/ 100428 w 769037"/>
                  <a:gd name="connsiteY2" fmla="*/ 682595 h 945684"/>
                  <a:gd name="connsiteX3" fmla="*/ 100428 w 769037"/>
                  <a:gd name="connsiteY3" fmla="*/ 0 h 945684"/>
                  <a:gd name="connsiteX4" fmla="*/ 85544 w 769037"/>
                  <a:gd name="connsiteY4" fmla="*/ 0 h 945684"/>
                  <a:gd name="connsiteX5" fmla="*/ 0 w 769037"/>
                  <a:gd name="connsiteY5" fmla="*/ 85544 h 945684"/>
                  <a:gd name="connsiteX6" fmla="*/ 0 w 769037"/>
                  <a:gd name="connsiteY6" fmla="*/ 860141 h 945684"/>
                  <a:gd name="connsiteX7" fmla="*/ 85544 w 769037"/>
                  <a:gd name="connsiteY7" fmla="*/ 945685 h 945684"/>
                  <a:gd name="connsiteX8" fmla="*/ 743374 w 769037"/>
                  <a:gd name="connsiteY8" fmla="*/ 945685 h 945684"/>
                  <a:gd name="connsiteX9" fmla="*/ 769037 w 769037"/>
                  <a:gd name="connsiteY9" fmla="*/ 941279 h 945684"/>
                  <a:gd name="connsiteX10" fmla="*/ 769037 w 769037"/>
                  <a:gd name="connsiteY10" fmla="*/ 885077 h 945684"/>
                  <a:gd name="connsiteX11" fmla="*/ 728789 w 769037"/>
                  <a:gd name="connsiteY11" fmla="*/ 845128 h 94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9037" h="945684">
                    <a:moveTo>
                      <a:pt x="728789" y="845128"/>
                    </a:moveTo>
                    <a:lnTo>
                      <a:pt x="262961" y="845128"/>
                    </a:lnTo>
                    <a:cubicBezTo>
                      <a:pt x="173311" y="845128"/>
                      <a:pt x="100428" y="772245"/>
                      <a:pt x="100428" y="682595"/>
                    </a:cubicBezTo>
                    <a:lnTo>
                      <a:pt x="100428" y="0"/>
                    </a:lnTo>
                    <a:lnTo>
                      <a:pt x="85544" y="0"/>
                    </a:lnTo>
                    <a:cubicBezTo>
                      <a:pt x="38067" y="0"/>
                      <a:pt x="0" y="38495"/>
                      <a:pt x="0" y="85544"/>
                    </a:cubicBezTo>
                    <a:lnTo>
                      <a:pt x="0" y="860141"/>
                    </a:lnTo>
                    <a:cubicBezTo>
                      <a:pt x="0" y="907190"/>
                      <a:pt x="38067" y="945685"/>
                      <a:pt x="85544" y="945685"/>
                    </a:cubicBezTo>
                    <a:lnTo>
                      <a:pt x="743374" y="945685"/>
                    </a:lnTo>
                    <a:cubicBezTo>
                      <a:pt x="752356" y="945685"/>
                      <a:pt x="760868" y="943888"/>
                      <a:pt x="769037" y="941279"/>
                    </a:cubicBezTo>
                    <a:lnTo>
                      <a:pt x="769037" y="885077"/>
                    </a:lnTo>
                    <a:cubicBezTo>
                      <a:pt x="754281" y="873186"/>
                      <a:pt x="740765" y="859842"/>
                      <a:pt x="728789" y="845128"/>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Freeform: Shape 52">
                <a:extLst>
                  <a:ext uri="{FF2B5EF4-FFF2-40B4-BE49-F238E27FC236}">
                    <a16:creationId xmlns:a16="http://schemas.microsoft.com/office/drawing/2014/main" id="{E1CB1FB0-66C5-6DF8-0FFC-1CA28E8EDC07}"/>
                  </a:ext>
                </a:extLst>
              </p:cNvPr>
              <p:cNvSpPr/>
              <p:nvPr/>
            </p:nvSpPr>
            <p:spPr>
              <a:xfrm>
                <a:off x="-516381" y="3493308"/>
                <a:ext cx="185629" cy="92173"/>
              </a:xfrm>
              <a:custGeom>
                <a:avLst/>
                <a:gdLst>
                  <a:gd name="connsiteX0" fmla="*/ 92729 w 185629"/>
                  <a:gd name="connsiteY0" fmla="*/ 16767 h 92173"/>
                  <a:gd name="connsiteX1" fmla="*/ 0 w 185629"/>
                  <a:gd name="connsiteY1" fmla="*/ 86 h 92173"/>
                  <a:gd name="connsiteX2" fmla="*/ 0 w 185629"/>
                  <a:gd name="connsiteY2" fmla="*/ 92173 h 92173"/>
                  <a:gd name="connsiteX3" fmla="*/ 92815 w 185629"/>
                  <a:gd name="connsiteY3" fmla="*/ 73354 h 92173"/>
                  <a:gd name="connsiteX4" fmla="*/ 185630 w 185629"/>
                  <a:gd name="connsiteY4" fmla="*/ 92173 h 92173"/>
                  <a:gd name="connsiteX5" fmla="*/ 185630 w 185629"/>
                  <a:gd name="connsiteY5" fmla="*/ 0 h 92173"/>
                  <a:gd name="connsiteX6" fmla="*/ 92729 w 185629"/>
                  <a:gd name="connsiteY6" fmla="*/ 16767 h 9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629" h="92173">
                    <a:moveTo>
                      <a:pt x="92729" y="16767"/>
                    </a:moveTo>
                    <a:cubicBezTo>
                      <a:pt x="60137" y="16767"/>
                      <a:pt x="28999" y="10693"/>
                      <a:pt x="0" y="86"/>
                    </a:cubicBezTo>
                    <a:lnTo>
                      <a:pt x="0" y="92173"/>
                    </a:lnTo>
                    <a:lnTo>
                      <a:pt x="92815" y="73354"/>
                    </a:lnTo>
                    <a:lnTo>
                      <a:pt x="185630" y="92173"/>
                    </a:lnTo>
                    <a:lnTo>
                      <a:pt x="185630" y="0"/>
                    </a:lnTo>
                    <a:cubicBezTo>
                      <a:pt x="156588" y="10650"/>
                      <a:pt x="125407" y="16767"/>
                      <a:pt x="92729" y="16767"/>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5" name="Freeform: Shape 64" descr="icon representing privacy">
              <a:extLst>
                <a:ext uri="{FF2B5EF4-FFF2-40B4-BE49-F238E27FC236}">
                  <a16:creationId xmlns:a16="http://schemas.microsoft.com/office/drawing/2014/main" id="{968AA0A8-DA3C-5DAB-F78B-D33A531928B2}"/>
                </a:ext>
              </a:extLst>
            </p:cNvPr>
            <p:cNvSpPr/>
            <p:nvPr/>
          </p:nvSpPr>
          <p:spPr>
            <a:xfrm>
              <a:off x="10359953" y="4324386"/>
              <a:ext cx="474961" cy="527887"/>
            </a:xfrm>
            <a:custGeom>
              <a:avLst/>
              <a:gdLst>
                <a:gd name="connsiteX0" fmla="*/ 927649 w 1855298"/>
                <a:gd name="connsiteY0" fmla="*/ 945906 h 2062040"/>
                <a:gd name="connsiteX1" fmla="*/ 991585 w 1855298"/>
                <a:gd name="connsiteY1" fmla="*/ 987241 h 2062040"/>
                <a:gd name="connsiteX2" fmla="*/ 957452 w 1855298"/>
                <a:gd name="connsiteY2" fmla="*/ 1084718 h 2062040"/>
                <a:gd name="connsiteX3" fmla="*/ 981348 w 1855298"/>
                <a:gd name="connsiteY3" fmla="*/ 1192116 h 2062040"/>
                <a:gd name="connsiteX4" fmla="*/ 869922 w 1855298"/>
                <a:gd name="connsiteY4" fmla="*/ 1192116 h 2062040"/>
                <a:gd name="connsiteX5" fmla="*/ 894087 w 1855298"/>
                <a:gd name="connsiteY5" fmla="*/ 1084718 h 2062040"/>
                <a:gd name="connsiteX6" fmla="*/ 852752 w 1855298"/>
                <a:gd name="connsiteY6" fmla="*/ 1017022 h 2062040"/>
                <a:gd name="connsiteX7" fmla="*/ 927649 w 1855298"/>
                <a:gd name="connsiteY7" fmla="*/ 945906 h 2062040"/>
                <a:gd name="connsiteX8" fmla="*/ 927649 w 1855298"/>
                <a:gd name="connsiteY8" fmla="*/ 692447 h 2062040"/>
                <a:gd name="connsiteX9" fmla="*/ 1030214 w 1855298"/>
                <a:gd name="connsiteY9" fmla="*/ 795281 h 2062040"/>
                <a:gd name="connsiteX10" fmla="*/ 1030214 w 1855298"/>
                <a:gd name="connsiteY10" fmla="*/ 843073 h 2062040"/>
                <a:gd name="connsiteX11" fmla="*/ 825353 w 1855298"/>
                <a:gd name="connsiteY11" fmla="*/ 843073 h 2062040"/>
                <a:gd name="connsiteX12" fmla="*/ 825353 w 1855298"/>
                <a:gd name="connsiteY12" fmla="*/ 795281 h 2062040"/>
                <a:gd name="connsiteX13" fmla="*/ 927649 w 1855298"/>
                <a:gd name="connsiteY13" fmla="*/ 692447 h 2062040"/>
                <a:gd name="connsiteX14" fmla="*/ 920733 w 1855298"/>
                <a:gd name="connsiteY14" fmla="*/ 603103 h 2062040"/>
                <a:gd name="connsiteX15" fmla="*/ 742657 w 1855298"/>
                <a:gd name="connsiteY15" fmla="*/ 795281 h 2062040"/>
                <a:gd name="connsiteX16" fmla="*/ 742657 w 1855298"/>
                <a:gd name="connsiteY16" fmla="*/ 844684 h 2062040"/>
                <a:gd name="connsiteX17" fmla="*/ 659155 w 1855298"/>
                <a:gd name="connsiteY17" fmla="*/ 948055 h 2062040"/>
                <a:gd name="connsiteX18" fmla="*/ 659155 w 1855298"/>
                <a:gd name="connsiteY18" fmla="*/ 1189700 h 2062040"/>
                <a:gd name="connsiteX19" fmla="*/ 659168 w 1855298"/>
                <a:gd name="connsiteY19" fmla="*/ 1191324 h 2062040"/>
                <a:gd name="connsiteX20" fmla="*/ 766553 w 1855298"/>
                <a:gd name="connsiteY20" fmla="*/ 1295487 h 2062040"/>
                <a:gd name="connsiteX21" fmla="*/ 1088746 w 1855298"/>
                <a:gd name="connsiteY21" fmla="*/ 1295487 h 2062040"/>
                <a:gd name="connsiteX22" fmla="*/ 1193459 w 1855298"/>
                <a:gd name="connsiteY22" fmla="*/ 1189700 h 2062040"/>
                <a:gd name="connsiteX23" fmla="*/ 1193459 w 1855298"/>
                <a:gd name="connsiteY23" fmla="*/ 947786 h 2062040"/>
                <a:gd name="connsiteX24" fmla="*/ 1112911 w 1855298"/>
                <a:gd name="connsiteY24" fmla="*/ 844953 h 2062040"/>
                <a:gd name="connsiteX25" fmla="*/ 1112911 w 1855298"/>
                <a:gd name="connsiteY25" fmla="*/ 795281 h 2062040"/>
                <a:gd name="connsiteX26" fmla="*/ 1112911 w 1855298"/>
                <a:gd name="connsiteY26" fmla="*/ 781177 h 2062040"/>
                <a:gd name="connsiteX27" fmla="*/ 920733 w 1855298"/>
                <a:gd name="connsiteY27" fmla="*/ 603103 h 2062040"/>
                <a:gd name="connsiteX28" fmla="*/ 927649 w 1855298"/>
                <a:gd name="connsiteY28" fmla="*/ 382336 h 2062040"/>
                <a:gd name="connsiteX29" fmla="*/ 1514310 w 1855298"/>
                <a:gd name="connsiteY29" fmla="*/ 507723 h 2062040"/>
                <a:gd name="connsiteX30" fmla="*/ 1514310 w 1855298"/>
                <a:gd name="connsiteY30" fmla="*/ 950471 h 2062040"/>
                <a:gd name="connsiteX31" fmla="*/ 927649 w 1855298"/>
                <a:gd name="connsiteY31" fmla="*/ 1678897 h 2062040"/>
                <a:gd name="connsiteX32" fmla="*/ 340989 w 1855298"/>
                <a:gd name="connsiteY32" fmla="*/ 950471 h 2062040"/>
                <a:gd name="connsiteX33" fmla="*/ 340989 w 1855298"/>
                <a:gd name="connsiteY33" fmla="*/ 507723 h 2062040"/>
                <a:gd name="connsiteX34" fmla="*/ 927649 w 1855298"/>
                <a:gd name="connsiteY34" fmla="*/ 382336 h 2062040"/>
                <a:gd name="connsiteX35" fmla="*/ 927649 w 1855298"/>
                <a:gd name="connsiteY35" fmla="*/ 277624 h 2062040"/>
                <a:gd name="connsiteX36" fmla="*/ 248626 w 1855298"/>
                <a:gd name="connsiteY36" fmla="*/ 422611 h 2062040"/>
                <a:gd name="connsiteX37" fmla="*/ 248626 w 1855298"/>
                <a:gd name="connsiteY37" fmla="*/ 928992 h 2062040"/>
                <a:gd name="connsiteX38" fmla="*/ 927649 w 1855298"/>
                <a:gd name="connsiteY38" fmla="*/ 1774482 h 2062040"/>
                <a:gd name="connsiteX39" fmla="*/ 1606672 w 1855298"/>
                <a:gd name="connsiteY39" fmla="*/ 928992 h 2062040"/>
                <a:gd name="connsiteX40" fmla="*/ 1606672 w 1855298"/>
                <a:gd name="connsiteY40" fmla="*/ 422611 h 2062040"/>
                <a:gd name="connsiteX41" fmla="*/ 927649 w 1855298"/>
                <a:gd name="connsiteY41" fmla="*/ 277624 h 2062040"/>
                <a:gd name="connsiteX42" fmla="*/ 927649 w 1855298"/>
                <a:gd name="connsiteY42" fmla="*/ 0 h 2062040"/>
                <a:gd name="connsiteX43" fmla="*/ 1855298 w 1855298"/>
                <a:gd name="connsiteY43" fmla="*/ 221777 h 2062040"/>
                <a:gd name="connsiteX44" fmla="*/ 1855298 w 1855298"/>
                <a:gd name="connsiteY44" fmla="*/ 900532 h 2062040"/>
                <a:gd name="connsiteX45" fmla="*/ 927649 w 1855298"/>
                <a:gd name="connsiteY45" fmla="*/ 2062040 h 2062040"/>
                <a:gd name="connsiteX46" fmla="*/ 0 w 1855298"/>
                <a:gd name="connsiteY46" fmla="*/ 900532 h 2062040"/>
                <a:gd name="connsiteX47" fmla="*/ 0 w 1855298"/>
                <a:gd name="connsiteY47" fmla="*/ 221777 h 2062040"/>
                <a:gd name="connsiteX48" fmla="*/ 927649 w 1855298"/>
                <a:gd name="connsiteY48" fmla="*/ 0 h 206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55298" h="2062040">
                  <a:moveTo>
                    <a:pt x="927649" y="945906"/>
                  </a:moveTo>
                  <a:cubicBezTo>
                    <a:pt x="955024" y="946607"/>
                    <a:pt x="979707" y="962564"/>
                    <a:pt x="991585" y="987241"/>
                  </a:cubicBezTo>
                  <a:cubicBezTo>
                    <a:pt x="1009078" y="1023584"/>
                    <a:pt x="993795" y="1067226"/>
                    <a:pt x="957452" y="1084718"/>
                  </a:cubicBezTo>
                  <a:lnTo>
                    <a:pt x="981348" y="1192116"/>
                  </a:lnTo>
                  <a:lnTo>
                    <a:pt x="869922" y="1192116"/>
                  </a:lnTo>
                  <a:lnTo>
                    <a:pt x="894087" y="1084718"/>
                  </a:lnTo>
                  <a:cubicBezTo>
                    <a:pt x="868188" y="1072252"/>
                    <a:pt x="852008" y="1045754"/>
                    <a:pt x="852752" y="1017022"/>
                  </a:cubicBezTo>
                  <a:cubicBezTo>
                    <a:pt x="853797" y="976703"/>
                    <a:pt x="887329" y="944862"/>
                    <a:pt x="927649" y="945906"/>
                  </a:cubicBezTo>
                  <a:close/>
                  <a:moveTo>
                    <a:pt x="927649" y="692447"/>
                  </a:moveTo>
                  <a:cubicBezTo>
                    <a:pt x="984336" y="692595"/>
                    <a:pt x="1030214" y="738594"/>
                    <a:pt x="1030214" y="795281"/>
                  </a:cubicBezTo>
                  <a:lnTo>
                    <a:pt x="1030214" y="843073"/>
                  </a:lnTo>
                  <a:lnTo>
                    <a:pt x="825353" y="843073"/>
                  </a:lnTo>
                  <a:lnTo>
                    <a:pt x="825353" y="795281"/>
                  </a:lnTo>
                  <a:cubicBezTo>
                    <a:pt x="825353" y="738696"/>
                    <a:pt x="871067" y="692743"/>
                    <a:pt x="927649" y="692447"/>
                  </a:cubicBezTo>
                  <a:close/>
                  <a:moveTo>
                    <a:pt x="920733" y="603103"/>
                  </a:moveTo>
                  <a:cubicBezTo>
                    <a:pt x="818490" y="606997"/>
                    <a:pt x="738763" y="693038"/>
                    <a:pt x="742657" y="795281"/>
                  </a:cubicBezTo>
                  <a:lnTo>
                    <a:pt x="742657" y="844684"/>
                  </a:lnTo>
                  <a:cubicBezTo>
                    <a:pt x="693898" y="855086"/>
                    <a:pt x="659071" y="898198"/>
                    <a:pt x="659155" y="948055"/>
                  </a:cubicBezTo>
                  <a:lnTo>
                    <a:pt x="659155" y="1189700"/>
                  </a:lnTo>
                  <a:cubicBezTo>
                    <a:pt x="659155" y="1190242"/>
                    <a:pt x="659160" y="1190782"/>
                    <a:pt x="659168" y="1191324"/>
                  </a:cubicBezTo>
                  <a:cubicBezTo>
                    <a:pt x="660057" y="1249741"/>
                    <a:pt x="708134" y="1296376"/>
                    <a:pt x="766553" y="1295487"/>
                  </a:cubicBezTo>
                  <a:lnTo>
                    <a:pt x="1088746" y="1295487"/>
                  </a:lnTo>
                  <a:cubicBezTo>
                    <a:pt x="1146752" y="1294899"/>
                    <a:pt x="1193462" y="1247708"/>
                    <a:pt x="1193459" y="1189700"/>
                  </a:cubicBezTo>
                  <a:lnTo>
                    <a:pt x="1193459" y="947786"/>
                  </a:lnTo>
                  <a:cubicBezTo>
                    <a:pt x="1193604" y="899011"/>
                    <a:pt x="1160300" y="856495"/>
                    <a:pt x="1112911" y="844953"/>
                  </a:cubicBezTo>
                  <a:lnTo>
                    <a:pt x="1112911" y="795281"/>
                  </a:lnTo>
                  <a:cubicBezTo>
                    <a:pt x="1113091" y="790583"/>
                    <a:pt x="1113091" y="785879"/>
                    <a:pt x="1112911" y="781177"/>
                  </a:cubicBezTo>
                  <a:cubicBezTo>
                    <a:pt x="1109018" y="678934"/>
                    <a:pt x="1022976" y="599208"/>
                    <a:pt x="920733" y="603103"/>
                  </a:cubicBezTo>
                  <a:close/>
                  <a:moveTo>
                    <a:pt x="927649" y="382336"/>
                  </a:moveTo>
                  <a:cubicBezTo>
                    <a:pt x="1116549" y="450765"/>
                    <a:pt x="1313943" y="492954"/>
                    <a:pt x="1514310" y="507723"/>
                  </a:cubicBezTo>
                  <a:lnTo>
                    <a:pt x="1514310" y="950471"/>
                  </a:lnTo>
                  <a:cubicBezTo>
                    <a:pt x="1514310" y="1382211"/>
                    <a:pt x="1149157" y="1602645"/>
                    <a:pt x="927649" y="1678897"/>
                  </a:cubicBezTo>
                  <a:cubicBezTo>
                    <a:pt x="706141" y="1602108"/>
                    <a:pt x="340989" y="1381674"/>
                    <a:pt x="340989" y="950471"/>
                  </a:cubicBezTo>
                  <a:lnTo>
                    <a:pt x="340989" y="507723"/>
                  </a:lnTo>
                  <a:cubicBezTo>
                    <a:pt x="541355" y="492954"/>
                    <a:pt x="738750" y="450765"/>
                    <a:pt x="927649" y="382336"/>
                  </a:cubicBezTo>
                  <a:close/>
                  <a:moveTo>
                    <a:pt x="927649" y="277624"/>
                  </a:moveTo>
                  <a:cubicBezTo>
                    <a:pt x="610019" y="401937"/>
                    <a:pt x="248626" y="422611"/>
                    <a:pt x="248626" y="422611"/>
                  </a:cubicBezTo>
                  <a:lnTo>
                    <a:pt x="248626" y="928992"/>
                  </a:lnTo>
                  <a:cubicBezTo>
                    <a:pt x="248626" y="1428124"/>
                    <a:pt x="671505" y="1685610"/>
                    <a:pt x="927649" y="1774482"/>
                  </a:cubicBezTo>
                  <a:cubicBezTo>
                    <a:pt x="1183792" y="1685610"/>
                    <a:pt x="1606672" y="1428124"/>
                    <a:pt x="1606672" y="928992"/>
                  </a:cubicBezTo>
                  <a:lnTo>
                    <a:pt x="1606672" y="422611"/>
                  </a:lnTo>
                  <a:cubicBezTo>
                    <a:pt x="1606672" y="422611"/>
                    <a:pt x="1245278" y="401937"/>
                    <a:pt x="927649" y="277624"/>
                  </a:cubicBezTo>
                  <a:close/>
                  <a:moveTo>
                    <a:pt x="927649" y="0"/>
                  </a:moveTo>
                  <a:cubicBezTo>
                    <a:pt x="1361804" y="169958"/>
                    <a:pt x="1855298" y="221777"/>
                    <a:pt x="1855298" y="221777"/>
                  </a:cubicBezTo>
                  <a:lnTo>
                    <a:pt x="1855298" y="900532"/>
                  </a:lnTo>
                  <a:cubicBezTo>
                    <a:pt x="1855298" y="1583045"/>
                    <a:pt x="1276692" y="1940412"/>
                    <a:pt x="927649" y="2062040"/>
                  </a:cubicBezTo>
                  <a:cubicBezTo>
                    <a:pt x="578606" y="1940412"/>
                    <a:pt x="0" y="1583045"/>
                    <a:pt x="0" y="900532"/>
                  </a:cubicBezTo>
                  <a:lnTo>
                    <a:pt x="0" y="221777"/>
                  </a:lnTo>
                  <a:cubicBezTo>
                    <a:pt x="0" y="221777"/>
                    <a:pt x="493493" y="169958"/>
                    <a:pt x="927649" y="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8" name="TextBox 17">
            <a:extLst>
              <a:ext uri="{FF2B5EF4-FFF2-40B4-BE49-F238E27FC236}">
                <a16:creationId xmlns:a16="http://schemas.microsoft.com/office/drawing/2014/main" id="{A77F5674-84C7-DD7E-B835-9395766E961A}"/>
              </a:ext>
              <a:ext uri="{C183D7F6-B498-43B3-948B-1728B52AA6E4}">
                <adec:decorative xmlns:adec="http://schemas.microsoft.com/office/drawing/2017/decorative" val="0"/>
              </a:ext>
            </a:extLst>
          </p:cNvPr>
          <p:cNvSpPr txBox="1"/>
          <p:nvPr/>
        </p:nvSpPr>
        <p:spPr>
          <a:xfrm>
            <a:off x="2340711" y="5818355"/>
            <a:ext cx="6812468" cy="369332"/>
          </a:xfrm>
          <a:prstGeom prst="rect">
            <a:avLst/>
          </a:prstGeom>
          <a:noFill/>
        </p:spPr>
        <p:txBody>
          <a:bodyPr wrap="square">
            <a:spAutoFit/>
          </a:bodyPr>
          <a:lstStyle/>
          <a:p>
            <a:pPr algn="ctr"/>
            <a:r>
              <a:rPr lang="en-US" sz="1800" b="1" dirty="0"/>
              <a:t>Microsoft product terms+ Data protection agreement</a:t>
            </a:r>
          </a:p>
        </p:txBody>
      </p:sp>
      <p:sp>
        <p:nvSpPr>
          <p:cNvPr id="8" name="TextBox 7">
            <a:extLst>
              <a:ext uri="{FF2B5EF4-FFF2-40B4-BE49-F238E27FC236}">
                <a16:creationId xmlns:a16="http://schemas.microsoft.com/office/drawing/2014/main" id="{B2EC7E56-A027-3A47-9678-2492EED9271E}"/>
              </a:ext>
            </a:extLst>
          </p:cNvPr>
          <p:cNvSpPr txBox="1"/>
          <p:nvPr/>
        </p:nvSpPr>
        <p:spPr>
          <a:xfrm>
            <a:off x="584200" y="6269038"/>
            <a:ext cx="11017250" cy="607747"/>
          </a:xfrm>
          <a:prstGeom prst="rect">
            <a:avLst/>
          </a:prstGeom>
          <a:noFill/>
        </p:spPr>
        <p:txBody>
          <a:bodyPr wrap="square" lIns="0" tIns="0" rIns="0" bIns="0" anchor="ctr">
            <a:noAutofit/>
          </a:bodyPr>
          <a:lstStyle/>
          <a:p>
            <a:r>
              <a:rPr lang="en-US" sz="1050" dirty="0">
                <a:hlinkClick r:id="rId4"/>
              </a:rPr>
              <a:t>Learn more</a:t>
            </a:r>
            <a:endParaRPr lang="en-US" sz="1050" dirty="0"/>
          </a:p>
        </p:txBody>
      </p:sp>
    </p:spTree>
    <p:extLst>
      <p:ext uri="{BB962C8B-B14F-4D97-AF65-F5344CB8AC3E}">
        <p14:creationId xmlns:p14="http://schemas.microsoft.com/office/powerpoint/2010/main" val="146853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D7C668-D85A-4B22-B236-40096915147E}"/>
              </a:ext>
            </a:extLst>
          </p:cNvPr>
          <p:cNvSpPr>
            <a:spLocks noGrp="1"/>
          </p:cNvSpPr>
          <p:nvPr>
            <p:ph type="title"/>
          </p:nvPr>
        </p:nvSpPr>
        <p:spPr/>
        <p:txBody>
          <a:bodyPr/>
          <a:lstStyle/>
          <a:p>
            <a:r>
              <a:rPr lang="en-US"/>
              <a:t>Copilot Analytics– high level architecture </a:t>
            </a:r>
          </a:p>
        </p:txBody>
      </p:sp>
      <p:grpSp>
        <p:nvGrpSpPr>
          <p:cNvPr id="9" name="Group 8" descr="This is a note that some of the items in the chart below require customer consent.">
            <a:extLst>
              <a:ext uri="{FF2B5EF4-FFF2-40B4-BE49-F238E27FC236}">
                <a16:creationId xmlns:a16="http://schemas.microsoft.com/office/drawing/2014/main" id="{59D704EA-2A27-7B43-54DF-81A912335ECB}"/>
              </a:ext>
            </a:extLst>
          </p:cNvPr>
          <p:cNvGrpSpPr/>
          <p:nvPr/>
        </p:nvGrpSpPr>
        <p:grpSpPr>
          <a:xfrm>
            <a:off x="9679684" y="581839"/>
            <a:ext cx="2186001" cy="230522"/>
            <a:chOff x="9679684" y="581839"/>
            <a:chExt cx="2186001" cy="230522"/>
          </a:xfrm>
        </p:grpSpPr>
        <p:sp>
          <p:nvSpPr>
            <p:cNvPr id="78" name="TextBox 77">
              <a:extLst>
                <a:ext uri="{FF2B5EF4-FFF2-40B4-BE49-F238E27FC236}">
                  <a16:creationId xmlns:a16="http://schemas.microsoft.com/office/drawing/2014/main" id="{EF719F30-1B71-DB88-E5C8-B1AB0F707D9B}"/>
                </a:ext>
                <a:ext uri="{C183D7F6-B498-43B3-948B-1728B52AA6E4}">
                  <adec:decorative xmlns:adec="http://schemas.microsoft.com/office/drawing/2017/decorative" val="1"/>
                </a:ext>
              </a:extLst>
            </p:cNvPr>
            <p:cNvSpPr txBox="1"/>
            <p:nvPr/>
          </p:nvSpPr>
          <p:spPr>
            <a:xfrm>
              <a:off x="9997303" y="614001"/>
              <a:ext cx="1868382" cy="166199"/>
            </a:xfrm>
            <a:prstGeom prst="rect">
              <a:avLst/>
            </a:prstGeom>
            <a:noFill/>
          </p:spPr>
          <p:txBody>
            <a:bodyPr wrap="square" lIns="0" tIns="0" rIns="0" bIns="0" rtlCol="0" anchor="ctr">
              <a:spAutoFit/>
            </a:bodyPr>
            <a:lstStyle/>
            <a:p>
              <a:pPr>
                <a:lnSpc>
                  <a:spcPct val="90000"/>
                </a:lnSpc>
                <a:spcAft>
                  <a:spcPts val="600"/>
                </a:spcAft>
              </a:pPr>
              <a:r>
                <a:rPr lang="en-US" sz="1200">
                  <a:gradFill>
                    <a:gsLst>
                      <a:gs pos="2917">
                        <a:schemeClr val="tx1"/>
                      </a:gs>
                      <a:gs pos="30000">
                        <a:schemeClr val="tx1"/>
                      </a:gs>
                    </a:gsLst>
                    <a:lin ang="5400000" scaled="0"/>
                  </a:gradFill>
                </a:rPr>
                <a:t>Customer consent required</a:t>
              </a:r>
            </a:p>
          </p:txBody>
        </p:sp>
        <p:sp>
          <p:nvSpPr>
            <p:cNvPr id="79" name="Oval 78">
              <a:extLst>
                <a:ext uri="{FF2B5EF4-FFF2-40B4-BE49-F238E27FC236}">
                  <a16:creationId xmlns:a16="http://schemas.microsoft.com/office/drawing/2014/main" id="{54F303D0-BA32-6BD9-8F40-2AF6BF116E38}"/>
                </a:ext>
                <a:ext uri="{C183D7F6-B498-43B3-948B-1728B52AA6E4}">
                  <adec:decorative xmlns:adec="http://schemas.microsoft.com/office/drawing/2017/decorative" val="1"/>
                </a:ext>
              </a:extLst>
            </p:cNvPr>
            <p:cNvSpPr/>
            <p:nvPr/>
          </p:nvSpPr>
          <p:spPr bwMode="auto">
            <a:xfrm>
              <a:off x="9679684" y="581839"/>
              <a:ext cx="230522" cy="230522"/>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600">
                <a:solidFill>
                  <a:schemeClr val="bg1"/>
                </a:solidFill>
                <a:cs typeface="Segoe UI" pitchFamily="34" charset="0"/>
              </a:endParaRPr>
            </a:p>
          </p:txBody>
        </p:sp>
      </p:grpSp>
      <p:sp>
        <p:nvSpPr>
          <p:cNvPr id="41" name="TextBox 40">
            <a:extLst>
              <a:ext uri="{FF2B5EF4-FFF2-40B4-BE49-F238E27FC236}">
                <a16:creationId xmlns:a16="http://schemas.microsoft.com/office/drawing/2014/main" id="{C3E8B668-3EC0-AB38-83EF-43F1DEEE9961}"/>
              </a:ext>
            </a:extLst>
          </p:cNvPr>
          <p:cNvSpPr txBox="1"/>
          <p:nvPr/>
        </p:nvSpPr>
        <p:spPr>
          <a:xfrm>
            <a:off x="588963" y="1123910"/>
            <a:ext cx="9400193" cy="307777"/>
          </a:xfrm>
          <a:prstGeom prst="rect">
            <a:avLst/>
          </a:prstGeom>
          <a:noFill/>
        </p:spPr>
        <p:txBody>
          <a:bodyPr wrap="square" lIns="0" tIns="0" rIns="0" bIns="0">
            <a:noAutofit/>
          </a:bodyPr>
          <a:lstStyle/>
          <a:p>
            <a:r>
              <a:rPr lang="en-US" sz="2000">
                <a:solidFill>
                  <a:schemeClr val="accent1">
                    <a:lumMod val="75000"/>
                  </a:schemeClr>
                </a:solidFill>
              </a:rPr>
              <a:t>Customer authorized input and output channels</a:t>
            </a:r>
          </a:p>
        </p:txBody>
      </p:sp>
      <p:grpSp>
        <p:nvGrpSpPr>
          <p:cNvPr id="2" name="Group 1" descr="From left to write this group of Experiences reads: Personal Insights, Analyst wrokbench, Leader &amp; manager, 3P/Dta export (for which consent is required). These items are grouped together as they belong to Human-centered Privacy category.">
            <a:extLst>
              <a:ext uri="{FF2B5EF4-FFF2-40B4-BE49-F238E27FC236}">
                <a16:creationId xmlns:a16="http://schemas.microsoft.com/office/drawing/2014/main" id="{69AD0CE7-0BED-7487-C8B7-9129C8AF84E9}"/>
              </a:ext>
            </a:extLst>
          </p:cNvPr>
          <p:cNvGrpSpPr/>
          <p:nvPr/>
        </p:nvGrpSpPr>
        <p:grpSpPr>
          <a:xfrm>
            <a:off x="584200" y="1855415"/>
            <a:ext cx="10822830" cy="798610"/>
            <a:chOff x="584200" y="1855415"/>
            <a:chExt cx="10822830" cy="798610"/>
          </a:xfrm>
        </p:grpSpPr>
        <p:sp>
          <p:nvSpPr>
            <p:cNvPr id="42" name="Rectangle 41" descr="white box background">
              <a:extLst>
                <a:ext uri="{FF2B5EF4-FFF2-40B4-BE49-F238E27FC236}">
                  <a16:creationId xmlns:a16="http://schemas.microsoft.com/office/drawing/2014/main" id="{0DCE43C0-3965-B89B-28BA-BFD463C78AE3}"/>
                </a:ext>
              </a:extLst>
            </p:cNvPr>
            <p:cNvSpPr/>
            <p:nvPr/>
          </p:nvSpPr>
          <p:spPr bwMode="auto">
            <a:xfrm>
              <a:off x="584200" y="1855415"/>
              <a:ext cx="8338127" cy="798610"/>
            </a:xfrm>
            <a:prstGeom prst="rect">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err="1">
                <a:solidFill>
                  <a:schemeClr val="tx1"/>
                </a:solidFill>
                <a:cs typeface="Segoe UI Semibold" panose="020B0702040204020203" pitchFamily="34" charset="0"/>
              </a:endParaRPr>
            </a:p>
          </p:txBody>
        </p:sp>
        <p:sp>
          <p:nvSpPr>
            <p:cNvPr id="36" name="TextBox 35">
              <a:extLst>
                <a:ext uri="{FF2B5EF4-FFF2-40B4-BE49-F238E27FC236}">
                  <a16:creationId xmlns:a16="http://schemas.microsoft.com/office/drawing/2014/main" id="{985233D1-C4FF-8F27-DABF-3BBF1B8A8309}"/>
                </a:ext>
              </a:extLst>
            </p:cNvPr>
            <p:cNvSpPr txBox="1"/>
            <p:nvPr/>
          </p:nvSpPr>
          <p:spPr>
            <a:xfrm>
              <a:off x="9345911" y="2073620"/>
              <a:ext cx="2061119" cy="443198"/>
            </a:xfrm>
            <a:prstGeom prst="rect">
              <a:avLst/>
            </a:prstGeom>
            <a:noFill/>
          </p:spPr>
          <p:txBody>
            <a:bodyPr wrap="square" lIns="0" tIns="0" rIns="0" bIns="0" rtlCol="0" anchor="ctr">
              <a:spAutoFit/>
            </a:bodyPr>
            <a:lstStyle/>
            <a:p>
              <a:pPr>
                <a:lnSpc>
                  <a:spcPct val="90000"/>
                </a:lnSpc>
                <a:spcAft>
                  <a:spcPts val="600"/>
                </a:spcAft>
              </a:pPr>
              <a:r>
                <a:rPr lang="en-US" sz="1600">
                  <a:gradFill>
                    <a:gsLst>
                      <a:gs pos="2917">
                        <a:schemeClr val="tx1"/>
                      </a:gs>
                      <a:gs pos="30000">
                        <a:schemeClr val="tx1"/>
                      </a:gs>
                    </a:gsLst>
                    <a:lin ang="5400000" scaled="0"/>
                  </a:gradFill>
                </a:rPr>
                <a:t>Human Centered </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Privacy</a:t>
              </a:r>
            </a:p>
          </p:txBody>
        </p:sp>
        <p:sp>
          <p:nvSpPr>
            <p:cNvPr id="38" name="Right Brace 37" descr="This bracket holds the items in the experiences group">
              <a:extLst>
                <a:ext uri="{FF2B5EF4-FFF2-40B4-BE49-F238E27FC236}">
                  <a16:creationId xmlns:a16="http://schemas.microsoft.com/office/drawing/2014/main" id="{B4A8DB28-DFB9-F197-247D-025B842D79B4}"/>
                </a:ext>
              </a:extLst>
            </p:cNvPr>
            <p:cNvSpPr/>
            <p:nvPr/>
          </p:nvSpPr>
          <p:spPr>
            <a:xfrm>
              <a:off x="9058293" y="1858497"/>
              <a:ext cx="164592" cy="795528"/>
            </a:xfrm>
            <a:prstGeom prst="rightBrace">
              <a:avLst>
                <a:gd name="adj1" fmla="val 0"/>
                <a:gd name="adj2" fmla="val 50000"/>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C1F08BD7-534F-0DD2-96EC-CB20BB004A7D}"/>
                </a:ext>
              </a:extLst>
            </p:cNvPr>
            <p:cNvSpPr txBox="1"/>
            <p:nvPr/>
          </p:nvSpPr>
          <p:spPr>
            <a:xfrm>
              <a:off x="784970" y="2142967"/>
              <a:ext cx="1210085" cy="223506"/>
            </a:xfrm>
            <a:prstGeom prst="rect">
              <a:avLst/>
            </a:prstGeom>
            <a:noFill/>
          </p:spPr>
          <p:txBody>
            <a:bodyPr wrap="square" lIns="0" tIns="0" rIns="0" bIns="0" rtlCol="0" anchor="ctr">
              <a:spAutoFit/>
            </a:bodyPr>
            <a:lstStyle/>
            <a:p>
              <a:pPr>
                <a:lnSpc>
                  <a:spcPct val="90000"/>
                </a:lnSpc>
                <a:spcAft>
                  <a:spcPts val="600"/>
                </a:spcAft>
              </a:pPr>
              <a:r>
                <a:rPr lang="en-US" sz="1600">
                  <a:solidFill>
                    <a:schemeClr val="accent1">
                      <a:lumMod val="75000"/>
                    </a:schemeClr>
                  </a:solidFill>
                  <a:latin typeface="+mj-lt"/>
                </a:rPr>
                <a:t>Experiences</a:t>
              </a:r>
            </a:p>
          </p:txBody>
        </p:sp>
        <p:sp>
          <p:nvSpPr>
            <p:cNvPr id="53" name="Rectangle: Rounded Corners 52">
              <a:extLst>
                <a:ext uri="{FF2B5EF4-FFF2-40B4-BE49-F238E27FC236}">
                  <a16:creationId xmlns:a16="http://schemas.microsoft.com/office/drawing/2014/main" id="{B2D6EFD3-D537-3DF4-7EC1-CBC1BE66F366}"/>
                </a:ext>
              </a:extLst>
            </p:cNvPr>
            <p:cNvSpPr/>
            <p:nvPr/>
          </p:nvSpPr>
          <p:spPr bwMode="auto">
            <a:xfrm>
              <a:off x="2198252" y="1971341"/>
              <a:ext cx="1528157"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Personal Insights</a:t>
              </a:r>
            </a:p>
          </p:txBody>
        </p:sp>
        <p:sp>
          <p:nvSpPr>
            <p:cNvPr id="54" name="Rectangle: Rounded Corners 53">
              <a:extLst>
                <a:ext uri="{FF2B5EF4-FFF2-40B4-BE49-F238E27FC236}">
                  <a16:creationId xmlns:a16="http://schemas.microsoft.com/office/drawing/2014/main" id="{DA277311-97D8-DA6D-6D69-C605C42FE7A5}"/>
                </a:ext>
              </a:extLst>
            </p:cNvPr>
            <p:cNvSpPr/>
            <p:nvPr/>
          </p:nvSpPr>
          <p:spPr bwMode="auto">
            <a:xfrm>
              <a:off x="3874523" y="1971341"/>
              <a:ext cx="1528157"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Analyst workbench</a:t>
              </a:r>
            </a:p>
          </p:txBody>
        </p:sp>
        <p:sp>
          <p:nvSpPr>
            <p:cNvPr id="55" name="Rectangle: Rounded Corners 54">
              <a:extLst>
                <a:ext uri="{FF2B5EF4-FFF2-40B4-BE49-F238E27FC236}">
                  <a16:creationId xmlns:a16="http://schemas.microsoft.com/office/drawing/2014/main" id="{39EB60C6-C9C4-1FEE-6451-F8FC3581F19E}"/>
                </a:ext>
              </a:extLst>
            </p:cNvPr>
            <p:cNvSpPr/>
            <p:nvPr/>
          </p:nvSpPr>
          <p:spPr bwMode="auto">
            <a:xfrm>
              <a:off x="5550794" y="1971341"/>
              <a:ext cx="1528157"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Leader &amp; manager</a:t>
              </a:r>
            </a:p>
          </p:txBody>
        </p:sp>
        <p:sp>
          <p:nvSpPr>
            <p:cNvPr id="56" name="Rectangle: Rounded Corners 55">
              <a:extLst>
                <a:ext uri="{FF2B5EF4-FFF2-40B4-BE49-F238E27FC236}">
                  <a16:creationId xmlns:a16="http://schemas.microsoft.com/office/drawing/2014/main" id="{65B2ADD6-7146-07AE-5745-021AF011A3F6}"/>
                </a:ext>
              </a:extLst>
            </p:cNvPr>
            <p:cNvSpPr/>
            <p:nvPr/>
          </p:nvSpPr>
          <p:spPr bwMode="auto">
            <a:xfrm>
              <a:off x="7227063" y="1971341"/>
              <a:ext cx="1528157" cy="566759"/>
            </a:xfrm>
            <a:prstGeom prst="roundRect">
              <a:avLst>
                <a:gd name="adj" fmla="val 5375"/>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3P/data export</a:t>
              </a:r>
            </a:p>
          </p:txBody>
        </p:sp>
      </p:grpSp>
      <p:grpSp>
        <p:nvGrpSpPr>
          <p:cNvPr id="4" name="Group 3" descr="This row of grouped items belong to the Compute category and include: personal metrics, org metrics, query &amp; API. The Compute items are one of four groupings that does not belong to the Human Centered Privacy and instead belongs to the Security, Compliance, Enterprise Data Privacy">
            <a:extLst>
              <a:ext uri="{FF2B5EF4-FFF2-40B4-BE49-F238E27FC236}">
                <a16:creationId xmlns:a16="http://schemas.microsoft.com/office/drawing/2014/main" id="{59940F5E-9EB7-D959-D436-9890D155D402}"/>
              </a:ext>
            </a:extLst>
          </p:cNvPr>
          <p:cNvGrpSpPr/>
          <p:nvPr/>
        </p:nvGrpSpPr>
        <p:grpSpPr>
          <a:xfrm>
            <a:off x="584200" y="2759168"/>
            <a:ext cx="8338127" cy="798610"/>
            <a:chOff x="584200" y="2759168"/>
            <a:chExt cx="8338127" cy="798610"/>
          </a:xfrm>
        </p:grpSpPr>
        <p:sp>
          <p:nvSpPr>
            <p:cNvPr id="43" name="Rectangle 42" descr="white box background">
              <a:extLst>
                <a:ext uri="{FF2B5EF4-FFF2-40B4-BE49-F238E27FC236}">
                  <a16:creationId xmlns:a16="http://schemas.microsoft.com/office/drawing/2014/main" id="{0F2155F9-6704-81A2-FA74-2D82A69F62A1}"/>
                </a:ext>
              </a:extLst>
            </p:cNvPr>
            <p:cNvSpPr/>
            <p:nvPr/>
          </p:nvSpPr>
          <p:spPr bwMode="auto">
            <a:xfrm>
              <a:off x="584200" y="2759168"/>
              <a:ext cx="8338127" cy="798610"/>
            </a:xfrm>
            <a:prstGeom prst="rect">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err="1">
                <a:solidFill>
                  <a:schemeClr val="tx1"/>
                </a:solidFill>
                <a:cs typeface="Segoe UI Semibold" panose="020B0702040204020203" pitchFamily="34" charset="0"/>
              </a:endParaRPr>
            </a:p>
          </p:txBody>
        </p:sp>
        <p:sp>
          <p:nvSpPr>
            <p:cNvPr id="49" name="TextBox 48">
              <a:extLst>
                <a:ext uri="{FF2B5EF4-FFF2-40B4-BE49-F238E27FC236}">
                  <a16:creationId xmlns:a16="http://schemas.microsoft.com/office/drawing/2014/main" id="{90E780DC-A7A4-8FF3-5A67-F4EF64BF1A8B}"/>
                </a:ext>
              </a:extLst>
            </p:cNvPr>
            <p:cNvSpPr txBox="1"/>
            <p:nvPr/>
          </p:nvSpPr>
          <p:spPr>
            <a:xfrm>
              <a:off x="784970" y="3046720"/>
              <a:ext cx="1210085" cy="223506"/>
            </a:xfrm>
            <a:prstGeom prst="rect">
              <a:avLst/>
            </a:prstGeom>
            <a:noFill/>
          </p:spPr>
          <p:txBody>
            <a:bodyPr wrap="square" lIns="0" tIns="0" rIns="0" bIns="0" rtlCol="0" anchor="ctr">
              <a:spAutoFit/>
            </a:bodyPr>
            <a:lstStyle/>
            <a:p>
              <a:pPr>
                <a:lnSpc>
                  <a:spcPct val="90000"/>
                </a:lnSpc>
                <a:spcAft>
                  <a:spcPts val="600"/>
                </a:spcAft>
              </a:pPr>
              <a:r>
                <a:rPr lang="en-US" sz="1600">
                  <a:solidFill>
                    <a:schemeClr val="accent1">
                      <a:lumMod val="75000"/>
                    </a:schemeClr>
                  </a:solidFill>
                  <a:latin typeface="+mj-lt"/>
                </a:rPr>
                <a:t>Compute</a:t>
              </a:r>
            </a:p>
          </p:txBody>
        </p:sp>
        <p:sp>
          <p:nvSpPr>
            <p:cNvPr id="58" name="Rectangle: Rounded Corners 57">
              <a:extLst>
                <a:ext uri="{FF2B5EF4-FFF2-40B4-BE49-F238E27FC236}">
                  <a16:creationId xmlns:a16="http://schemas.microsoft.com/office/drawing/2014/main" id="{05D64A06-0AD9-F335-FD41-E42DBB42C639}"/>
                </a:ext>
              </a:extLst>
            </p:cNvPr>
            <p:cNvSpPr/>
            <p:nvPr/>
          </p:nvSpPr>
          <p:spPr bwMode="auto">
            <a:xfrm>
              <a:off x="2198252" y="2875094"/>
              <a:ext cx="2053000"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Personal metrics</a:t>
              </a:r>
            </a:p>
          </p:txBody>
        </p:sp>
        <p:sp>
          <p:nvSpPr>
            <p:cNvPr id="59" name="Rectangle: Rounded Corners 58">
              <a:extLst>
                <a:ext uri="{FF2B5EF4-FFF2-40B4-BE49-F238E27FC236}">
                  <a16:creationId xmlns:a16="http://schemas.microsoft.com/office/drawing/2014/main" id="{DDF7505E-7659-3295-C065-D405CF809624}"/>
                </a:ext>
              </a:extLst>
            </p:cNvPr>
            <p:cNvSpPr/>
            <p:nvPr/>
          </p:nvSpPr>
          <p:spPr bwMode="auto">
            <a:xfrm>
              <a:off x="4450236" y="2875094"/>
              <a:ext cx="2053000"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Org metrics</a:t>
              </a:r>
            </a:p>
          </p:txBody>
        </p:sp>
        <p:sp>
          <p:nvSpPr>
            <p:cNvPr id="60" name="Rectangle: Rounded Corners 59">
              <a:extLst>
                <a:ext uri="{FF2B5EF4-FFF2-40B4-BE49-F238E27FC236}">
                  <a16:creationId xmlns:a16="http://schemas.microsoft.com/office/drawing/2014/main" id="{2E88F3D4-7E86-0E30-CF7D-2AF09BC3E4DA}"/>
                </a:ext>
              </a:extLst>
            </p:cNvPr>
            <p:cNvSpPr/>
            <p:nvPr/>
          </p:nvSpPr>
          <p:spPr bwMode="auto">
            <a:xfrm>
              <a:off x="6702220" y="2875094"/>
              <a:ext cx="2053000"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Query &amp; API</a:t>
              </a:r>
            </a:p>
          </p:txBody>
        </p:sp>
      </p:grpSp>
      <p:grpSp>
        <p:nvGrpSpPr>
          <p:cNvPr id="5" name="Group 4" descr="Group four is labled: INfra. It contains Personal insights engine and Aggregated/Advanced insights. The infra group belongs to Security, Compliance, Enterprise Data Privacy.">
            <a:extLst>
              <a:ext uri="{FF2B5EF4-FFF2-40B4-BE49-F238E27FC236}">
                <a16:creationId xmlns:a16="http://schemas.microsoft.com/office/drawing/2014/main" id="{370692C8-6322-FADB-F3BC-D444145B37A1}"/>
              </a:ext>
            </a:extLst>
          </p:cNvPr>
          <p:cNvGrpSpPr/>
          <p:nvPr/>
        </p:nvGrpSpPr>
        <p:grpSpPr>
          <a:xfrm>
            <a:off x="584199" y="3659126"/>
            <a:ext cx="8338127" cy="798610"/>
            <a:chOff x="584200" y="3662920"/>
            <a:chExt cx="8338127" cy="798610"/>
          </a:xfrm>
        </p:grpSpPr>
        <p:sp>
          <p:nvSpPr>
            <p:cNvPr id="44" name="Rectangle 43" descr="white box background">
              <a:extLst>
                <a:ext uri="{FF2B5EF4-FFF2-40B4-BE49-F238E27FC236}">
                  <a16:creationId xmlns:a16="http://schemas.microsoft.com/office/drawing/2014/main" id="{633610FE-BE7A-4A8B-4B14-C7EDFC7C275C}"/>
                </a:ext>
              </a:extLst>
            </p:cNvPr>
            <p:cNvSpPr/>
            <p:nvPr/>
          </p:nvSpPr>
          <p:spPr bwMode="auto">
            <a:xfrm>
              <a:off x="584200" y="3662920"/>
              <a:ext cx="8338127" cy="798610"/>
            </a:xfrm>
            <a:prstGeom prst="rect">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err="1">
                <a:solidFill>
                  <a:schemeClr val="tx1"/>
                </a:solidFill>
                <a:cs typeface="Segoe UI Semibold" panose="020B0702040204020203" pitchFamily="34" charset="0"/>
              </a:endParaRPr>
            </a:p>
          </p:txBody>
        </p:sp>
        <p:sp>
          <p:nvSpPr>
            <p:cNvPr id="50" name="TextBox 49">
              <a:extLst>
                <a:ext uri="{FF2B5EF4-FFF2-40B4-BE49-F238E27FC236}">
                  <a16:creationId xmlns:a16="http://schemas.microsoft.com/office/drawing/2014/main" id="{1D87D42C-6198-283B-1FA5-955C4F53DB76}"/>
                </a:ext>
              </a:extLst>
            </p:cNvPr>
            <p:cNvSpPr txBox="1"/>
            <p:nvPr/>
          </p:nvSpPr>
          <p:spPr>
            <a:xfrm>
              <a:off x="784970" y="3950472"/>
              <a:ext cx="1210085" cy="223506"/>
            </a:xfrm>
            <a:prstGeom prst="rect">
              <a:avLst/>
            </a:prstGeom>
            <a:noFill/>
          </p:spPr>
          <p:txBody>
            <a:bodyPr wrap="square" lIns="0" tIns="0" rIns="0" bIns="0" rtlCol="0" anchor="ctr">
              <a:spAutoFit/>
            </a:bodyPr>
            <a:lstStyle/>
            <a:p>
              <a:pPr>
                <a:lnSpc>
                  <a:spcPct val="90000"/>
                </a:lnSpc>
                <a:spcAft>
                  <a:spcPts val="600"/>
                </a:spcAft>
              </a:pPr>
              <a:r>
                <a:rPr lang="en-US" sz="1600">
                  <a:solidFill>
                    <a:schemeClr val="accent1">
                      <a:lumMod val="75000"/>
                    </a:schemeClr>
                  </a:solidFill>
                  <a:latin typeface="+mj-lt"/>
                </a:rPr>
                <a:t>Infra</a:t>
              </a:r>
            </a:p>
          </p:txBody>
        </p:sp>
        <p:sp>
          <p:nvSpPr>
            <p:cNvPr id="62" name="Rectangle: Rounded Corners 61">
              <a:extLst>
                <a:ext uri="{FF2B5EF4-FFF2-40B4-BE49-F238E27FC236}">
                  <a16:creationId xmlns:a16="http://schemas.microsoft.com/office/drawing/2014/main" id="{0BF2426C-301A-5C10-EEB5-566B76DAD4EE}"/>
                </a:ext>
              </a:extLst>
            </p:cNvPr>
            <p:cNvSpPr/>
            <p:nvPr/>
          </p:nvSpPr>
          <p:spPr bwMode="auto">
            <a:xfrm>
              <a:off x="2198252" y="3778846"/>
              <a:ext cx="3126947"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Personal insights engine</a:t>
              </a:r>
            </a:p>
          </p:txBody>
        </p:sp>
        <p:sp>
          <p:nvSpPr>
            <p:cNvPr id="63" name="Rectangle: Rounded Corners 62">
              <a:extLst>
                <a:ext uri="{FF2B5EF4-FFF2-40B4-BE49-F238E27FC236}">
                  <a16:creationId xmlns:a16="http://schemas.microsoft.com/office/drawing/2014/main" id="{10AD5C7F-C21C-FFA7-BFDC-6BD28C1EA10A}"/>
                </a:ext>
              </a:extLst>
            </p:cNvPr>
            <p:cNvSpPr/>
            <p:nvPr/>
          </p:nvSpPr>
          <p:spPr bwMode="auto">
            <a:xfrm>
              <a:off x="5628273" y="3778846"/>
              <a:ext cx="3126947"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Aggregated / Advanced Insights</a:t>
              </a:r>
            </a:p>
          </p:txBody>
        </p:sp>
      </p:grpSp>
      <p:grpSp>
        <p:nvGrpSpPr>
          <p:cNvPr id="8" name="Group 7" descr="The final group in this chart is labeled Sources and it contains: Microsoft 365 activities, Customer Info (Org data) and third party activities, each of which belongs to Security, Compliance, Engerprise Data Privacy. Customer Info (Org data) and Third Party activities both require customer consent.">
            <a:extLst>
              <a:ext uri="{FF2B5EF4-FFF2-40B4-BE49-F238E27FC236}">
                <a16:creationId xmlns:a16="http://schemas.microsoft.com/office/drawing/2014/main" id="{751FDD35-03C1-7A8A-0EFA-E06168C9CE2E}"/>
              </a:ext>
            </a:extLst>
          </p:cNvPr>
          <p:cNvGrpSpPr/>
          <p:nvPr/>
        </p:nvGrpSpPr>
        <p:grpSpPr>
          <a:xfrm>
            <a:off x="584199" y="5470428"/>
            <a:ext cx="8338127" cy="798610"/>
            <a:chOff x="584199" y="5470428"/>
            <a:chExt cx="8338127" cy="798610"/>
          </a:xfrm>
        </p:grpSpPr>
        <p:sp>
          <p:nvSpPr>
            <p:cNvPr id="46" name="Rectangle 45" descr="white box background">
              <a:extLst>
                <a:ext uri="{FF2B5EF4-FFF2-40B4-BE49-F238E27FC236}">
                  <a16:creationId xmlns:a16="http://schemas.microsoft.com/office/drawing/2014/main" id="{D9A62D20-5F14-9907-59AE-9263541A0026}"/>
                </a:ext>
              </a:extLst>
            </p:cNvPr>
            <p:cNvSpPr/>
            <p:nvPr/>
          </p:nvSpPr>
          <p:spPr bwMode="auto">
            <a:xfrm>
              <a:off x="584199" y="5470428"/>
              <a:ext cx="8338127" cy="798610"/>
            </a:xfrm>
            <a:prstGeom prst="rect">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err="1">
                <a:solidFill>
                  <a:schemeClr val="tx1"/>
                </a:solidFill>
                <a:cs typeface="Segoe UI Semibold" panose="020B0702040204020203" pitchFamily="34" charset="0"/>
              </a:endParaRPr>
            </a:p>
          </p:txBody>
        </p:sp>
        <p:sp>
          <p:nvSpPr>
            <p:cNvPr id="52" name="TextBox 51">
              <a:extLst>
                <a:ext uri="{FF2B5EF4-FFF2-40B4-BE49-F238E27FC236}">
                  <a16:creationId xmlns:a16="http://schemas.microsoft.com/office/drawing/2014/main" id="{03B105A4-4BD6-A4D3-B081-F7EB58826436}"/>
                </a:ext>
              </a:extLst>
            </p:cNvPr>
            <p:cNvSpPr txBox="1"/>
            <p:nvPr/>
          </p:nvSpPr>
          <p:spPr>
            <a:xfrm>
              <a:off x="784970" y="5757980"/>
              <a:ext cx="1210085" cy="223506"/>
            </a:xfrm>
            <a:prstGeom prst="rect">
              <a:avLst/>
            </a:prstGeom>
            <a:noFill/>
          </p:spPr>
          <p:txBody>
            <a:bodyPr wrap="square" lIns="0" tIns="0" rIns="0" bIns="0" rtlCol="0" anchor="ctr">
              <a:spAutoFit/>
            </a:bodyPr>
            <a:lstStyle/>
            <a:p>
              <a:pPr>
                <a:lnSpc>
                  <a:spcPct val="90000"/>
                </a:lnSpc>
                <a:spcAft>
                  <a:spcPts val="600"/>
                </a:spcAft>
              </a:pPr>
              <a:r>
                <a:rPr lang="en-US" sz="1600">
                  <a:solidFill>
                    <a:schemeClr val="accent1">
                      <a:lumMod val="75000"/>
                    </a:schemeClr>
                  </a:solidFill>
                  <a:latin typeface="+mj-lt"/>
                </a:rPr>
                <a:t>Sources</a:t>
              </a:r>
            </a:p>
          </p:txBody>
        </p:sp>
        <p:sp>
          <p:nvSpPr>
            <p:cNvPr id="70" name="Rectangle: Rounded Corners 69">
              <a:extLst>
                <a:ext uri="{FF2B5EF4-FFF2-40B4-BE49-F238E27FC236}">
                  <a16:creationId xmlns:a16="http://schemas.microsoft.com/office/drawing/2014/main" id="{35BC22EA-A0ED-CA79-1937-0AEF6DB5F502}"/>
                </a:ext>
              </a:extLst>
            </p:cNvPr>
            <p:cNvSpPr/>
            <p:nvPr/>
          </p:nvSpPr>
          <p:spPr bwMode="auto">
            <a:xfrm>
              <a:off x="2195825" y="5589571"/>
              <a:ext cx="2053760"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Microsoft 365 activities</a:t>
              </a:r>
            </a:p>
          </p:txBody>
        </p:sp>
        <p:sp>
          <p:nvSpPr>
            <p:cNvPr id="71" name="Rectangle: Rounded Corners 70">
              <a:extLst>
                <a:ext uri="{FF2B5EF4-FFF2-40B4-BE49-F238E27FC236}">
                  <a16:creationId xmlns:a16="http://schemas.microsoft.com/office/drawing/2014/main" id="{72294955-8A41-F709-F10E-F7FFD15E3638}"/>
                </a:ext>
              </a:extLst>
            </p:cNvPr>
            <p:cNvSpPr/>
            <p:nvPr/>
          </p:nvSpPr>
          <p:spPr bwMode="auto">
            <a:xfrm>
              <a:off x="4448642" y="5589571"/>
              <a:ext cx="2053760" cy="566759"/>
            </a:xfrm>
            <a:prstGeom prst="roundRect">
              <a:avLst>
                <a:gd name="adj" fmla="val 5375"/>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Customer Info (Org data)</a:t>
              </a:r>
            </a:p>
          </p:txBody>
        </p:sp>
        <p:sp>
          <p:nvSpPr>
            <p:cNvPr id="72" name="Rectangle: Rounded Corners 71">
              <a:extLst>
                <a:ext uri="{FF2B5EF4-FFF2-40B4-BE49-F238E27FC236}">
                  <a16:creationId xmlns:a16="http://schemas.microsoft.com/office/drawing/2014/main" id="{76E580CB-8504-FE49-812B-E69905BC8BE1}"/>
                </a:ext>
              </a:extLst>
            </p:cNvPr>
            <p:cNvSpPr/>
            <p:nvPr/>
          </p:nvSpPr>
          <p:spPr bwMode="auto">
            <a:xfrm>
              <a:off x="6701459" y="5589571"/>
              <a:ext cx="2053760" cy="566759"/>
            </a:xfrm>
            <a:prstGeom prst="roundRect">
              <a:avLst>
                <a:gd name="adj" fmla="val 5375"/>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3P activities</a:t>
              </a:r>
            </a:p>
          </p:txBody>
        </p:sp>
      </p:grpSp>
      <p:cxnSp>
        <p:nvCxnSpPr>
          <p:cNvPr id="3" name="Straight Arrow Connector 2">
            <a:extLst>
              <a:ext uri="{FF2B5EF4-FFF2-40B4-BE49-F238E27FC236}">
                <a16:creationId xmlns:a16="http://schemas.microsoft.com/office/drawing/2014/main" id="{F47F2FA7-6DEC-CD5A-BA77-C000F3BFCC94}"/>
              </a:ext>
              <a:ext uri="{C183D7F6-B498-43B3-948B-1728B52AA6E4}">
                <adec:decorative xmlns:adec="http://schemas.microsoft.com/office/drawing/2017/decorative" val="1"/>
              </a:ext>
            </a:extLst>
          </p:cNvPr>
          <p:cNvCxnSpPr/>
          <p:nvPr/>
        </p:nvCxnSpPr>
        <p:spPr>
          <a:xfrm flipV="1">
            <a:off x="472970" y="2654025"/>
            <a:ext cx="0" cy="281640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E21F622-B1B2-C2E5-F2D3-E4F24BA32CED}"/>
              </a:ext>
              <a:ext uri="{C183D7F6-B498-43B3-948B-1728B52AA6E4}">
                <adec:decorative xmlns:adec="http://schemas.microsoft.com/office/drawing/2017/decorative" val="1"/>
              </a:ext>
            </a:extLst>
          </p:cNvPr>
          <p:cNvSpPr txBox="1"/>
          <p:nvPr/>
        </p:nvSpPr>
        <p:spPr>
          <a:xfrm>
            <a:off x="9345911" y="4110267"/>
            <a:ext cx="2162763" cy="818686"/>
          </a:xfrm>
          <a:prstGeom prst="rect">
            <a:avLst/>
          </a:prstGeom>
          <a:noFill/>
        </p:spPr>
        <p:txBody>
          <a:bodyPr wrap="square" lIns="0" tIns="0" rIns="0" bIns="0" rtlCol="0">
            <a:spAutoFit/>
          </a:bodyPr>
          <a:lstStyle/>
          <a:p>
            <a:pPr>
              <a:lnSpc>
                <a:spcPct val="90000"/>
              </a:lnSpc>
              <a:spcAft>
                <a:spcPts val="600"/>
              </a:spcAft>
            </a:pPr>
            <a:r>
              <a:rPr lang="en-US" sz="1600">
                <a:gradFill>
                  <a:gsLst>
                    <a:gs pos="2917">
                      <a:schemeClr val="tx1"/>
                    </a:gs>
                    <a:gs pos="30000">
                      <a:schemeClr val="tx1"/>
                    </a:gs>
                  </a:gsLst>
                  <a:lin ang="5400000" scaled="0"/>
                </a:gradFill>
              </a:rPr>
              <a:t>Security,</a:t>
            </a:r>
          </a:p>
          <a:p>
            <a:pPr>
              <a:lnSpc>
                <a:spcPct val="90000"/>
              </a:lnSpc>
              <a:spcAft>
                <a:spcPts val="600"/>
              </a:spcAft>
            </a:pPr>
            <a:r>
              <a:rPr lang="en-US" sz="1600">
                <a:gradFill>
                  <a:gsLst>
                    <a:gs pos="2917">
                      <a:schemeClr val="tx1"/>
                    </a:gs>
                    <a:gs pos="30000">
                      <a:schemeClr val="tx1"/>
                    </a:gs>
                  </a:gsLst>
                  <a:lin ang="5400000" scaled="0"/>
                </a:gradFill>
              </a:rPr>
              <a:t>Compliance,</a:t>
            </a:r>
          </a:p>
          <a:p>
            <a:pPr>
              <a:lnSpc>
                <a:spcPct val="90000"/>
              </a:lnSpc>
              <a:spcAft>
                <a:spcPts val="600"/>
              </a:spcAft>
            </a:pPr>
            <a:r>
              <a:rPr lang="en-US" sz="1600">
                <a:gradFill>
                  <a:gsLst>
                    <a:gs pos="2917">
                      <a:schemeClr val="tx1"/>
                    </a:gs>
                    <a:gs pos="30000">
                      <a:schemeClr val="tx1"/>
                    </a:gs>
                  </a:gsLst>
                  <a:lin ang="5400000" scaled="0"/>
                </a:gradFill>
              </a:rPr>
              <a:t>Enterprise Data Privacy</a:t>
            </a:r>
          </a:p>
        </p:txBody>
      </p:sp>
      <p:sp>
        <p:nvSpPr>
          <p:cNvPr id="37" name="Right Brace 36">
            <a:extLst>
              <a:ext uri="{FF2B5EF4-FFF2-40B4-BE49-F238E27FC236}">
                <a16:creationId xmlns:a16="http://schemas.microsoft.com/office/drawing/2014/main" id="{36C7BDFD-BB90-78E0-5796-78EBE50D98DF}"/>
              </a:ext>
              <a:ext uri="{C183D7F6-B498-43B3-948B-1728B52AA6E4}">
                <adec:decorative xmlns:adec="http://schemas.microsoft.com/office/drawing/2017/decorative" val="1"/>
              </a:ext>
            </a:extLst>
          </p:cNvPr>
          <p:cNvSpPr/>
          <p:nvPr/>
        </p:nvSpPr>
        <p:spPr>
          <a:xfrm>
            <a:off x="9058293" y="2770182"/>
            <a:ext cx="167107" cy="3498856"/>
          </a:xfrm>
          <a:prstGeom prst="rightBrace">
            <a:avLst>
              <a:gd name="adj1" fmla="val 0"/>
              <a:gd name="adj2" fmla="val 50000"/>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3983E983-48DD-58FD-5E22-671454B76C11}"/>
              </a:ext>
              <a:ext uri="{C183D7F6-B498-43B3-948B-1728B52AA6E4}">
                <adec:decorative xmlns:adec="http://schemas.microsoft.com/office/drawing/2017/decorative" val="1"/>
              </a:ext>
            </a:extLst>
          </p:cNvPr>
          <p:cNvGrpSpPr/>
          <p:nvPr/>
        </p:nvGrpSpPr>
        <p:grpSpPr>
          <a:xfrm>
            <a:off x="584200" y="4566673"/>
            <a:ext cx="8338127" cy="798610"/>
            <a:chOff x="584200" y="4566673"/>
            <a:chExt cx="8338127" cy="798610"/>
          </a:xfrm>
        </p:grpSpPr>
        <p:sp>
          <p:nvSpPr>
            <p:cNvPr id="45" name="Rectangle 44" descr="whitebox background">
              <a:extLst>
                <a:ext uri="{FF2B5EF4-FFF2-40B4-BE49-F238E27FC236}">
                  <a16:creationId xmlns:a16="http://schemas.microsoft.com/office/drawing/2014/main" id="{E773EA0C-F987-A49F-358D-DB7CAD475015}"/>
                </a:ext>
              </a:extLst>
            </p:cNvPr>
            <p:cNvSpPr/>
            <p:nvPr/>
          </p:nvSpPr>
          <p:spPr bwMode="auto">
            <a:xfrm>
              <a:off x="584200" y="4566673"/>
              <a:ext cx="8338127" cy="798610"/>
            </a:xfrm>
            <a:prstGeom prst="rect">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err="1">
                <a:solidFill>
                  <a:schemeClr val="tx1"/>
                </a:solidFill>
                <a:cs typeface="Segoe UI Semibold" panose="020B0702040204020203" pitchFamily="34" charset="0"/>
              </a:endParaRPr>
            </a:p>
          </p:txBody>
        </p:sp>
        <p:sp>
          <p:nvSpPr>
            <p:cNvPr id="51" name="TextBox 50">
              <a:extLst>
                <a:ext uri="{FF2B5EF4-FFF2-40B4-BE49-F238E27FC236}">
                  <a16:creationId xmlns:a16="http://schemas.microsoft.com/office/drawing/2014/main" id="{215F9BCD-7681-3AE5-58B1-CEE86C2FF0E0}"/>
                </a:ext>
              </a:extLst>
            </p:cNvPr>
            <p:cNvSpPr txBox="1"/>
            <p:nvPr/>
          </p:nvSpPr>
          <p:spPr>
            <a:xfrm>
              <a:off x="784970" y="4854226"/>
              <a:ext cx="1210085" cy="223506"/>
            </a:xfrm>
            <a:prstGeom prst="rect">
              <a:avLst/>
            </a:prstGeom>
            <a:noFill/>
          </p:spPr>
          <p:txBody>
            <a:bodyPr wrap="square" lIns="0" tIns="0" rIns="0" bIns="0" rtlCol="0" anchor="ctr">
              <a:spAutoFit/>
            </a:bodyPr>
            <a:lstStyle/>
            <a:p>
              <a:pPr>
                <a:lnSpc>
                  <a:spcPct val="90000"/>
                </a:lnSpc>
                <a:spcAft>
                  <a:spcPts val="600"/>
                </a:spcAft>
              </a:pPr>
              <a:r>
                <a:rPr lang="en-US" sz="1600">
                  <a:solidFill>
                    <a:schemeClr val="accent1">
                      <a:lumMod val="75000"/>
                    </a:schemeClr>
                  </a:solidFill>
                  <a:latin typeface="+mj-lt"/>
                </a:rPr>
                <a:t>Extraction</a:t>
              </a:r>
            </a:p>
          </p:txBody>
        </p:sp>
        <p:sp>
          <p:nvSpPr>
            <p:cNvPr id="66" name="Rectangle: Rounded Corners 65">
              <a:extLst>
                <a:ext uri="{FF2B5EF4-FFF2-40B4-BE49-F238E27FC236}">
                  <a16:creationId xmlns:a16="http://schemas.microsoft.com/office/drawing/2014/main" id="{388D4F80-D068-B55A-6B97-88273A14DCBC}"/>
                </a:ext>
              </a:extLst>
            </p:cNvPr>
            <p:cNvSpPr/>
            <p:nvPr/>
          </p:nvSpPr>
          <p:spPr bwMode="auto">
            <a:xfrm>
              <a:off x="2195824" y="4682599"/>
              <a:ext cx="3128104"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Various pipelines</a:t>
              </a:r>
            </a:p>
          </p:txBody>
        </p:sp>
        <p:sp>
          <p:nvSpPr>
            <p:cNvPr id="67" name="Rectangle: Rounded Corners 66">
              <a:extLst>
                <a:ext uri="{FF2B5EF4-FFF2-40B4-BE49-F238E27FC236}">
                  <a16:creationId xmlns:a16="http://schemas.microsoft.com/office/drawing/2014/main" id="{16FBC928-C698-7B48-E8DA-385E3073DEBC}"/>
                </a:ext>
              </a:extLst>
            </p:cNvPr>
            <p:cNvSpPr/>
            <p:nvPr/>
          </p:nvSpPr>
          <p:spPr bwMode="auto">
            <a:xfrm>
              <a:off x="5627115" y="4682599"/>
              <a:ext cx="3128104" cy="566759"/>
            </a:xfrm>
            <a:prstGeom prst="roundRect">
              <a:avLst>
                <a:gd name="adj" fmla="val 5375"/>
              </a:avLst>
            </a:prstGeom>
            <a:solidFill>
              <a:schemeClr val="accent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600">
                  <a:solidFill>
                    <a:schemeClr val="bg1"/>
                  </a:solidFill>
                  <a:cs typeface="Segoe UI" pitchFamily="34" charset="0"/>
                </a:rPr>
                <a:t>File ingestions</a:t>
              </a:r>
            </a:p>
          </p:txBody>
        </p:sp>
      </p:grpSp>
    </p:spTree>
    <p:extLst>
      <p:ext uri="{BB962C8B-B14F-4D97-AF65-F5344CB8AC3E}">
        <p14:creationId xmlns:p14="http://schemas.microsoft.com/office/powerpoint/2010/main" val="185785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3C0CA-E0F3-CD94-BC29-42682CDBB8E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8F6471C-ECE6-970C-8A23-300F04B43B30}"/>
              </a:ext>
            </a:extLst>
          </p:cNvPr>
          <p:cNvSpPr>
            <a:spLocks noGrp="1"/>
          </p:cNvSpPr>
          <p:nvPr>
            <p:ph type="title"/>
          </p:nvPr>
        </p:nvSpPr>
        <p:spPr/>
        <p:txBody>
          <a:bodyPr/>
          <a:lstStyle/>
          <a:p>
            <a:r>
              <a:rPr lang="en-US"/>
              <a:t>Copilot Analytics – code and data boundaries </a:t>
            </a:r>
          </a:p>
        </p:txBody>
      </p:sp>
      <p:graphicFrame>
        <p:nvGraphicFramePr>
          <p:cNvPr id="4" name="Table 3">
            <a:extLst>
              <a:ext uri="{FF2B5EF4-FFF2-40B4-BE49-F238E27FC236}">
                <a16:creationId xmlns:a16="http://schemas.microsoft.com/office/drawing/2014/main" id="{D5FF27F9-B815-2A9E-6730-A67ED8DFBBD4}"/>
              </a:ext>
            </a:extLst>
          </p:cNvPr>
          <p:cNvGraphicFramePr>
            <a:graphicFrameLocks noGrp="1"/>
          </p:cNvGraphicFramePr>
          <p:nvPr>
            <p:extLst>
              <p:ext uri="{D42A27DB-BD31-4B8C-83A1-F6EECF244321}">
                <p14:modId xmlns:p14="http://schemas.microsoft.com/office/powerpoint/2010/main" val="3413345335"/>
              </p:ext>
            </p:extLst>
          </p:nvPr>
        </p:nvGraphicFramePr>
        <p:xfrm>
          <a:off x="584200" y="1548690"/>
          <a:ext cx="7381725" cy="3136414"/>
        </p:xfrm>
        <a:graphic>
          <a:graphicData uri="http://schemas.openxmlformats.org/drawingml/2006/table">
            <a:tbl>
              <a:tblPr firstRow="1" bandRow="1">
                <a:tableStyleId>{5C22544A-7EE6-4342-B048-85BDC9FD1C3A}</a:tableStyleId>
              </a:tblPr>
              <a:tblGrid>
                <a:gridCol w="2407789">
                  <a:extLst>
                    <a:ext uri="{9D8B030D-6E8A-4147-A177-3AD203B41FA5}">
                      <a16:colId xmlns:a16="http://schemas.microsoft.com/office/drawing/2014/main" val="517341555"/>
                    </a:ext>
                  </a:extLst>
                </a:gridCol>
                <a:gridCol w="2513361">
                  <a:extLst>
                    <a:ext uri="{9D8B030D-6E8A-4147-A177-3AD203B41FA5}">
                      <a16:colId xmlns:a16="http://schemas.microsoft.com/office/drawing/2014/main" val="1494290814"/>
                    </a:ext>
                  </a:extLst>
                </a:gridCol>
                <a:gridCol w="2460575">
                  <a:extLst>
                    <a:ext uri="{9D8B030D-6E8A-4147-A177-3AD203B41FA5}">
                      <a16:colId xmlns:a16="http://schemas.microsoft.com/office/drawing/2014/main" val="1737498177"/>
                    </a:ext>
                  </a:extLst>
                </a:gridCol>
              </a:tblGrid>
              <a:tr h="771127">
                <a:tc>
                  <a:txBody>
                    <a:bodyPr/>
                    <a:lstStyle/>
                    <a:p>
                      <a:r>
                        <a:rPr lang="en-US"/>
                        <a:t>Copilot Dashboard</a:t>
                      </a:r>
                    </a:p>
                  </a:txBody>
                  <a:tcPr>
                    <a:lnR w="76200" cap="flat" cmpd="sng" algn="ctr">
                      <a:solidFill>
                        <a:schemeClr val="bg1"/>
                      </a:solidFill>
                      <a:prstDash val="solid"/>
                      <a:round/>
                      <a:headEnd type="none" w="med" len="med"/>
                      <a:tailEnd type="none" w="med" len="med"/>
                    </a:lnR>
                    <a:solidFill>
                      <a:schemeClr val="tx1">
                        <a:lumMod val="75000"/>
                        <a:lumOff val="25000"/>
                      </a:schemeClr>
                    </a:solidFill>
                  </a:tcPr>
                </a:tc>
                <a:tc>
                  <a:txBody>
                    <a:bodyPr/>
                    <a:lstStyle/>
                    <a:p>
                      <a:r>
                        <a:rPr lang="en-US"/>
                        <a:t>Copilot Power BI Reports </a:t>
                      </a:r>
                      <a:br>
                        <a:rPr lang="en-US"/>
                      </a:br>
                      <a:r>
                        <a:rPr lang="en-US"/>
                        <a:t>(Advanced Insights)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tx1">
                        <a:lumMod val="75000"/>
                        <a:lumOff val="25000"/>
                      </a:schemeClr>
                    </a:solidFill>
                  </a:tcPr>
                </a:tc>
                <a:tc>
                  <a:txBody>
                    <a:bodyPr/>
                    <a:lstStyle/>
                    <a:p>
                      <a:r>
                        <a:rPr lang="en-US"/>
                        <a:t>Copilot CSV reports (Advanced Insights)</a:t>
                      </a:r>
                    </a:p>
                  </a:txBody>
                  <a:tcPr>
                    <a:lnL w="76200" cap="flat" cmpd="sng" algn="ctr">
                      <a:solidFill>
                        <a:schemeClr val="bg1"/>
                      </a:solidFill>
                      <a:prstDash val="solid"/>
                      <a:round/>
                      <a:headEnd type="none" w="med" len="med"/>
                      <a:tailEnd type="none" w="med" len="med"/>
                    </a:lnL>
                    <a:solidFill>
                      <a:schemeClr val="tx1">
                        <a:lumMod val="75000"/>
                        <a:lumOff val="25000"/>
                      </a:schemeClr>
                    </a:solidFill>
                  </a:tcPr>
                </a:tc>
                <a:extLst>
                  <a:ext uri="{0D108BD9-81ED-4DB2-BD59-A6C34878D82A}">
                    <a16:rowId xmlns:a16="http://schemas.microsoft.com/office/drawing/2014/main" val="3680578543"/>
                  </a:ext>
                </a:extLst>
              </a:tr>
              <a:tr h="510112">
                <a:tc>
                  <a:txBody>
                    <a:bodyPr/>
                    <a:lstStyle/>
                    <a:p>
                      <a:r>
                        <a:rPr lang="en-US" i="1"/>
                        <a:t>Aggregated insights</a:t>
                      </a:r>
                    </a:p>
                  </a:txBody>
                  <a:tcPr>
                    <a:solidFill>
                      <a:schemeClr val="bg1">
                        <a:lumMod val="95000"/>
                      </a:schemeClr>
                    </a:solidFill>
                  </a:tcPr>
                </a:tc>
                <a:tc>
                  <a:txBody>
                    <a:bodyPr/>
                    <a:lstStyle/>
                    <a:p>
                      <a:r>
                        <a:rPr lang="en-US" i="1"/>
                        <a:t>Aggregated insights</a:t>
                      </a:r>
                    </a:p>
                  </a:txBody>
                  <a:tcPr>
                    <a:solidFill>
                      <a:schemeClr val="bg1">
                        <a:lumMod val="95000"/>
                      </a:schemeClr>
                    </a:solidFill>
                  </a:tcPr>
                </a:tc>
                <a:tc>
                  <a:txBody>
                    <a:bodyPr/>
                    <a:lstStyle/>
                    <a:p>
                      <a:r>
                        <a:rPr lang="en-US" i="1"/>
                        <a:t>Deidentified insights</a:t>
                      </a:r>
                    </a:p>
                  </a:txBody>
                  <a:tcPr>
                    <a:solidFill>
                      <a:schemeClr val="bg1">
                        <a:lumMod val="95000"/>
                      </a:schemeClr>
                    </a:solidFill>
                  </a:tcPr>
                </a:tc>
                <a:extLst>
                  <a:ext uri="{0D108BD9-81ED-4DB2-BD59-A6C34878D82A}">
                    <a16:rowId xmlns:a16="http://schemas.microsoft.com/office/drawing/2014/main" val="2342509606"/>
                  </a:ext>
                </a:extLst>
              </a:tr>
              <a:tr h="1711902">
                <a:tc gridSpan="3">
                  <a:txBody>
                    <a:bodyPr/>
                    <a:lstStyle/>
                    <a:p>
                      <a:pPr marL="228600" indent="-228600">
                        <a:lnSpc>
                          <a:spcPct val="110000"/>
                        </a:lnSpc>
                        <a:spcBef>
                          <a:spcPts val="1200"/>
                        </a:spcBef>
                        <a:buFont typeface="Arial" panose="020B0604020202020204" pitchFamily="34" charset="0"/>
                        <a:buChar char="•"/>
                      </a:pPr>
                      <a:r>
                        <a:rPr lang="en-US" sz="1800" dirty="0">
                          <a:gradFill>
                            <a:gsLst>
                              <a:gs pos="2917">
                                <a:schemeClr val="tx1"/>
                              </a:gs>
                              <a:gs pos="30000">
                                <a:schemeClr val="tx1"/>
                              </a:gs>
                            </a:gsLst>
                            <a:lin ang="5400000" scaled="0"/>
                          </a:gradFill>
                        </a:rPr>
                        <a:t>Compliant boundary for Microsoft 365 ecosystem</a:t>
                      </a:r>
                    </a:p>
                    <a:p>
                      <a:pPr marL="228600" indent="-228600">
                        <a:lnSpc>
                          <a:spcPct val="110000"/>
                        </a:lnSpc>
                        <a:spcBef>
                          <a:spcPts val="1200"/>
                        </a:spcBef>
                        <a:buFont typeface="Arial" panose="020B0604020202020204" pitchFamily="34" charset="0"/>
                        <a:buChar char="•"/>
                      </a:pPr>
                      <a:r>
                        <a:rPr lang="en-US" sz="1800" dirty="0">
                          <a:gradFill>
                            <a:gsLst>
                              <a:gs pos="2917">
                                <a:schemeClr val="tx1"/>
                              </a:gs>
                              <a:gs pos="30000">
                                <a:schemeClr val="tx1"/>
                              </a:gs>
                            </a:gsLst>
                            <a:lin ang="5400000" scaled="0"/>
                          </a:gradFill>
                        </a:rPr>
                        <a:t>Azure services that are approved for Microsoft 365 data</a:t>
                      </a:r>
                    </a:p>
                    <a:p>
                      <a:pPr marL="228600" indent="-228600">
                        <a:lnSpc>
                          <a:spcPct val="110000"/>
                        </a:lnSpc>
                        <a:spcBef>
                          <a:spcPts val="1200"/>
                        </a:spcBef>
                        <a:buFont typeface="Arial" panose="020B0604020202020204" pitchFamily="34" charset="0"/>
                        <a:buChar char="•"/>
                      </a:pPr>
                      <a:r>
                        <a:rPr lang="en-US" sz="1800" dirty="0">
                          <a:gradFill>
                            <a:gsLst>
                              <a:gs pos="2917">
                                <a:schemeClr val="tx1"/>
                              </a:gs>
                              <a:gs pos="30000">
                                <a:schemeClr val="tx1"/>
                              </a:gs>
                            </a:gsLst>
                            <a:lin ang="5400000" scaled="0"/>
                          </a:gradFill>
                        </a:rPr>
                        <a:t>Data stays within the region</a:t>
                      </a:r>
                    </a:p>
                  </a:txBody>
                  <a:tcP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4377158"/>
                  </a:ext>
                </a:extLst>
              </a:tr>
            </a:tbl>
          </a:graphicData>
        </a:graphic>
      </p:graphicFrame>
      <p:sp>
        <p:nvSpPr>
          <p:cNvPr id="5" name="TextBox 4">
            <a:extLst>
              <a:ext uri="{FF2B5EF4-FFF2-40B4-BE49-F238E27FC236}">
                <a16:creationId xmlns:a16="http://schemas.microsoft.com/office/drawing/2014/main" id="{FAE32F9A-672E-6B85-8C70-D3C9731343EF}"/>
              </a:ext>
            </a:extLst>
          </p:cNvPr>
          <p:cNvSpPr txBox="1"/>
          <p:nvPr/>
        </p:nvSpPr>
        <p:spPr>
          <a:xfrm>
            <a:off x="584201" y="5776594"/>
            <a:ext cx="6389356" cy="492443"/>
          </a:xfrm>
          <a:prstGeom prst="rect">
            <a:avLst/>
          </a:prstGeom>
          <a:noFill/>
        </p:spPr>
        <p:txBody>
          <a:bodyPr wrap="square" lIns="0" tIns="0" rIns="0" bIns="0" rtlCol="0">
            <a:noAutofit/>
          </a:bodyPr>
          <a:lstStyle/>
          <a:p>
            <a:pPr>
              <a:lnSpc>
                <a:spcPct val="90000"/>
              </a:lnSpc>
              <a:spcAft>
                <a:spcPts val="600"/>
              </a:spcAft>
            </a:pPr>
            <a:r>
              <a:rPr lang="en-US" sz="1200" dirty="0"/>
              <a:t>Note for Personal Insights: </a:t>
            </a:r>
            <a:r>
              <a:rPr lang="en-US" sz="1200" dirty="0">
                <a:gradFill>
                  <a:gsLst>
                    <a:gs pos="2917">
                      <a:schemeClr val="tx1"/>
                    </a:gs>
                    <a:gs pos="30000">
                      <a:schemeClr val="tx1"/>
                    </a:gs>
                  </a:gsLst>
                  <a:lin ang="5400000" scaled="0"/>
                </a:gradFill>
              </a:rPr>
              <a:t>These are your insights presented only to you. Code runs in the same data center as the mailbox. Data isn’t moved anywhere.</a:t>
            </a:r>
          </a:p>
        </p:txBody>
      </p:sp>
      <p:pic>
        <p:nvPicPr>
          <p:cNvPr id="11" name="Picture 10" descr="image of the inside of a data center">
            <a:extLst>
              <a:ext uri="{FF2B5EF4-FFF2-40B4-BE49-F238E27FC236}">
                <a16:creationId xmlns:a16="http://schemas.microsoft.com/office/drawing/2014/main" id="{1D29DA0D-6264-07CD-4777-7B6B47CF5B87}"/>
              </a:ext>
            </a:extLst>
          </p:cNvPr>
          <p:cNvPicPr>
            <a:picLocks noChangeAspect="1"/>
          </p:cNvPicPr>
          <p:nvPr/>
        </p:nvPicPr>
        <p:blipFill rotWithShape="1">
          <a:blip r:embed="rId3"/>
          <a:srcRect l="56498" t="2575" r="465" b="2598"/>
          <a:stretch/>
        </p:blipFill>
        <p:spPr>
          <a:xfrm>
            <a:off x="8322732" y="1460422"/>
            <a:ext cx="3869268" cy="4808615"/>
          </a:xfrm>
          <a:prstGeom prst="rect">
            <a:avLst/>
          </a:prstGeom>
        </p:spPr>
      </p:pic>
      <p:sp>
        <p:nvSpPr>
          <p:cNvPr id="3" name="TextBox 2">
            <a:extLst>
              <a:ext uri="{FF2B5EF4-FFF2-40B4-BE49-F238E27FC236}">
                <a16:creationId xmlns:a16="http://schemas.microsoft.com/office/drawing/2014/main" id="{BA3A9E6A-CD55-8621-E3FA-3CDFDB6E711F}"/>
              </a:ext>
            </a:extLst>
          </p:cNvPr>
          <p:cNvSpPr txBox="1"/>
          <p:nvPr/>
        </p:nvSpPr>
        <p:spPr>
          <a:xfrm>
            <a:off x="584200" y="6269038"/>
            <a:ext cx="10533961" cy="588962"/>
          </a:xfrm>
          <a:prstGeom prst="rect">
            <a:avLst/>
          </a:prstGeom>
          <a:noFill/>
        </p:spPr>
        <p:txBody>
          <a:bodyPr wrap="square" lIns="0" tIns="0" rIns="0" bIns="0" anchor="ctr">
            <a:noAutofit/>
          </a:bodyPr>
          <a:lstStyle/>
          <a:p>
            <a:r>
              <a:rPr lang="en-US" sz="1050" dirty="0">
                <a:hlinkClick r:id="rId4"/>
              </a:rPr>
              <a:t>Learn more</a:t>
            </a:r>
            <a:endParaRPr lang="en-US" sz="1050" dirty="0"/>
          </a:p>
        </p:txBody>
      </p:sp>
    </p:spTree>
    <p:extLst>
      <p:ext uri="{BB962C8B-B14F-4D97-AF65-F5344CB8AC3E}">
        <p14:creationId xmlns:p14="http://schemas.microsoft.com/office/powerpoint/2010/main" val="35650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D7C668-D85A-4B22-B236-40096915147E}"/>
              </a:ext>
            </a:extLst>
          </p:cNvPr>
          <p:cNvSpPr>
            <a:spLocks noGrp="1"/>
          </p:cNvSpPr>
          <p:nvPr>
            <p:ph type="title"/>
          </p:nvPr>
        </p:nvSpPr>
        <p:spPr/>
        <p:txBody>
          <a:bodyPr/>
          <a:lstStyle/>
          <a:p>
            <a:r>
              <a:rPr lang="en-US"/>
              <a:t>Copilot Analytics – compliance</a:t>
            </a:r>
          </a:p>
        </p:txBody>
      </p:sp>
      <p:sp>
        <p:nvSpPr>
          <p:cNvPr id="12" name="TextBox 11">
            <a:extLst>
              <a:ext uri="{FF2B5EF4-FFF2-40B4-BE49-F238E27FC236}">
                <a16:creationId xmlns:a16="http://schemas.microsoft.com/office/drawing/2014/main" id="{2EE9B890-054A-C111-23F0-8DBA3B0F02BB}"/>
              </a:ext>
            </a:extLst>
          </p:cNvPr>
          <p:cNvSpPr txBox="1"/>
          <p:nvPr/>
        </p:nvSpPr>
        <p:spPr>
          <a:xfrm>
            <a:off x="804814" y="1447519"/>
            <a:ext cx="4902303" cy="2954655"/>
          </a:xfrm>
          <a:prstGeom prst="rect">
            <a:avLst/>
          </a:prstGeom>
          <a:noFill/>
        </p:spPr>
        <p:txBody>
          <a:bodyPr wrap="square" lIns="0" tIns="0" rIns="0" bIns="0" rtlCol="0">
            <a:noAutofit/>
          </a:bodyPr>
          <a:lstStyle/>
          <a:p>
            <a:pPr>
              <a:lnSpc>
                <a:spcPct val="90000"/>
              </a:lnSpc>
            </a:pPr>
            <a:r>
              <a:rPr lang="en-US" sz="2200" dirty="0">
                <a:solidFill>
                  <a:srgbClr val="0070C0"/>
                </a:solidFill>
                <a:latin typeface="+mj-lt"/>
              </a:rPr>
              <a:t>SSAE 18 SOC 2 Type 2 </a:t>
            </a:r>
          </a:p>
          <a:p>
            <a:pPr>
              <a:lnSpc>
                <a:spcPct val="110000"/>
              </a:lnSpc>
              <a:spcBef>
                <a:spcPts val="1200"/>
              </a:spcBef>
              <a:spcAft>
                <a:spcPts val="600"/>
              </a:spcAft>
            </a:pPr>
            <a:r>
              <a:rPr lang="en-US" sz="2000" dirty="0">
                <a:gradFill>
                  <a:gsLst>
                    <a:gs pos="2917">
                      <a:schemeClr val="tx1"/>
                    </a:gs>
                    <a:gs pos="30000">
                      <a:schemeClr val="tx1"/>
                    </a:gs>
                  </a:gsLst>
                  <a:lin ang="5400000" scaled="0"/>
                </a:gradFill>
              </a:rPr>
              <a:t>Copilot Analytics / Viva Insights is covered under SOC 2 Type 2</a:t>
            </a:r>
            <a:br>
              <a:rPr lang="en-US" sz="2000" dirty="0">
                <a:gradFill>
                  <a:gsLst>
                    <a:gs pos="2917">
                      <a:schemeClr val="tx1"/>
                    </a:gs>
                    <a:gs pos="30000">
                      <a:schemeClr val="tx1"/>
                    </a:gs>
                  </a:gsLst>
                  <a:lin ang="5400000" scaled="0"/>
                </a:gradFill>
              </a:rPr>
            </a:br>
            <a:endParaRPr lang="en-US" sz="2000" dirty="0">
              <a:solidFill>
                <a:srgbClr val="FF0000"/>
              </a:solidFill>
            </a:endParaRPr>
          </a:p>
        </p:txBody>
      </p:sp>
      <p:sp>
        <p:nvSpPr>
          <p:cNvPr id="5" name="TextBox 4">
            <a:extLst>
              <a:ext uri="{FF2B5EF4-FFF2-40B4-BE49-F238E27FC236}">
                <a16:creationId xmlns:a16="http://schemas.microsoft.com/office/drawing/2014/main" id="{EE44926E-E882-3089-2551-F131B19062D2}"/>
              </a:ext>
            </a:extLst>
          </p:cNvPr>
          <p:cNvSpPr txBox="1"/>
          <p:nvPr/>
        </p:nvSpPr>
        <p:spPr>
          <a:xfrm>
            <a:off x="6632426" y="1342916"/>
            <a:ext cx="5380897" cy="2954655"/>
          </a:xfrm>
          <a:prstGeom prst="rect">
            <a:avLst/>
          </a:prstGeom>
          <a:noFill/>
        </p:spPr>
        <p:txBody>
          <a:bodyPr wrap="square" lIns="0" tIns="0" rIns="0" bIns="0" rtlCol="0">
            <a:noAutofit/>
          </a:bodyPr>
          <a:lstStyle/>
          <a:p>
            <a:pPr>
              <a:lnSpc>
                <a:spcPct val="90000"/>
              </a:lnSpc>
            </a:pPr>
            <a:r>
              <a:rPr lang="en-US" sz="2200" dirty="0">
                <a:solidFill>
                  <a:srgbClr val="0070C0"/>
                </a:solidFill>
                <a:latin typeface="+mj-lt"/>
              </a:rPr>
              <a:t>GDPR</a:t>
            </a:r>
          </a:p>
          <a:p>
            <a:pPr marL="228600" indent="-228600">
              <a:lnSpc>
                <a:spcPct val="110000"/>
              </a:lnSpc>
              <a:spcBef>
                <a:spcPts val="600"/>
              </a:spcBef>
              <a:buFont typeface="Arial" panose="020B0604020202020204" pitchFamily="34" charset="0"/>
              <a:buChar char="•"/>
            </a:pPr>
            <a:r>
              <a:rPr lang="en-US" sz="2000" dirty="0">
                <a:gradFill>
                  <a:gsLst>
                    <a:gs pos="2917">
                      <a:schemeClr val="tx1"/>
                    </a:gs>
                    <a:gs pos="30000">
                      <a:schemeClr val="tx1"/>
                    </a:gs>
                  </a:gsLst>
                  <a:lin ang="5400000" scaled="0"/>
                </a:gradFill>
              </a:rPr>
              <a:t>Compliance with EU GDPR</a:t>
            </a:r>
          </a:p>
          <a:p>
            <a:pPr marL="228600" indent="-228600">
              <a:lnSpc>
                <a:spcPct val="110000"/>
              </a:lnSpc>
              <a:spcBef>
                <a:spcPts val="600"/>
              </a:spcBef>
              <a:buFont typeface="Arial" panose="020B0604020202020204" pitchFamily="34" charset="0"/>
              <a:buChar char="•"/>
            </a:pPr>
            <a:r>
              <a:rPr lang="en-US" sz="2000" dirty="0">
                <a:gradFill>
                  <a:gsLst>
                    <a:gs pos="2917">
                      <a:schemeClr val="tx1"/>
                    </a:gs>
                    <a:gs pos="30000">
                      <a:schemeClr val="tx1"/>
                    </a:gs>
                  </a:gsLst>
                  <a:lin ang="5400000" scaled="0"/>
                </a:gradFill>
              </a:rPr>
              <a:t>Supports customer initiated Data Subject Requests</a:t>
            </a:r>
          </a:p>
          <a:p>
            <a:pPr marL="228600" indent="-228600">
              <a:lnSpc>
                <a:spcPct val="110000"/>
              </a:lnSpc>
              <a:spcBef>
                <a:spcPts val="600"/>
              </a:spcBef>
              <a:buFont typeface="Arial" panose="020B0604020202020204" pitchFamily="34" charset="0"/>
              <a:buChar char="•"/>
            </a:pPr>
            <a:r>
              <a:rPr lang="en-US" sz="2000" dirty="0">
                <a:gradFill>
                  <a:gsLst>
                    <a:gs pos="2917">
                      <a:schemeClr val="tx1"/>
                    </a:gs>
                    <a:gs pos="30000">
                      <a:schemeClr val="tx1"/>
                    </a:gs>
                  </a:gsLst>
                  <a:lin ang="5400000" scaled="0"/>
                </a:gradFill>
              </a:rPr>
              <a:t>ISO 27001/27018</a:t>
            </a:r>
          </a:p>
        </p:txBody>
      </p:sp>
      <p:pic>
        <p:nvPicPr>
          <p:cNvPr id="6" name="Picture 5" descr="Diagram of compliance that incorporates images of all Microsoft Viva apps, Yammer, Dataverse, Power Platform, Azure, Sharepoint Online, Exchange Online">
            <a:extLst>
              <a:ext uri="{FF2B5EF4-FFF2-40B4-BE49-F238E27FC236}">
                <a16:creationId xmlns:a16="http://schemas.microsoft.com/office/drawing/2014/main" id="{82DE3EC5-38C9-149B-D86D-E95D727B23E7}"/>
              </a:ext>
            </a:extLst>
          </p:cNvPr>
          <p:cNvPicPr>
            <a:picLocks noChangeAspect="1"/>
          </p:cNvPicPr>
          <p:nvPr/>
        </p:nvPicPr>
        <p:blipFill>
          <a:blip r:embed="rId3"/>
          <a:stretch>
            <a:fillRect/>
          </a:stretch>
        </p:blipFill>
        <p:spPr>
          <a:xfrm>
            <a:off x="3131023" y="4083802"/>
            <a:ext cx="5621449" cy="2029968"/>
          </a:xfrm>
          <a:prstGeom prst="rect">
            <a:avLst/>
          </a:prstGeom>
        </p:spPr>
      </p:pic>
      <p:sp>
        <p:nvSpPr>
          <p:cNvPr id="4" name="TextBox 3">
            <a:extLst>
              <a:ext uri="{FF2B5EF4-FFF2-40B4-BE49-F238E27FC236}">
                <a16:creationId xmlns:a16="http://schemas.microsoft.com/office/drawing/2014/main" id="{CBBBCFC0-CEB3-99E3-6593-44022988315D}"/>
              </a:ext>
            </a:extLst>
          </p:cNvPr>
          <p:cNvSpPr txBox="1"/>
          <p:nvPr/>
        </p:nvSpPr>
        <p:spPr>
          <a:xfrm>
            <a:off x="584200" y="6269038"/>
            <a:ext cx="8513889" cy="588962"/>
          </a:xfrm>
          <a:prstGeom prst="rect">
            <a:avLst/>
          </a:prstGeom>
          <a:noFill/>
        </p:spPr>
        <p:txBody>
          <a:bodyPr wrap="square" lIns="0" tIns="0" rIns="0" bIns="0" anchor="ctr">
            <a:noAutofit/>
          </a:bodyPr>
          <a:lstStyle/>
          <a:p>
            <a:r>
              <a:rPr lang="en-US" sz="1050" dirty="0">
                <a:hlinkClick r:id="rId4"/>
              </a:rPr>
              <a:t>Learn more</a:t>
            </a:r>
            <a:endParaRPr lang="en-US" sz="1050" dirty="0"/>
          </a:p>
        </p:txBody>
      </p:sp>
    </p:spTree>
    <p:extLst>
      <p:ext uri="{BB962C8B-B14F-4D97-AF65-F5344CB8AC3E}">
        <p14:creationId xmlns:p14="http://schemas.microsoft.com/office/powerpoint/2010/main" val="145345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50D06-1206-6B84-7D07-4228ED158B98}"/>
              </a:ext>
            </a:extLst>
          </p:cNvPr>
          <p:cNvSpPr>
            <a:spLocks noGrp="1"/>
          </p:cNvSpPr>
          <p:nvPr>
            <p:ph type="title"/>
          </p:nvPr>
        </p:nvSpPr>
        <p:spPr/>
        <p:txBody>
          <a:bodyPr/>
          <a:lstStyle/>
          <a:p>
            <a:r>
              <a:rPr lang="it-IT" dirty="0"/>
              <a:t>Copilot Analytics – data retention and deletion part 1 </a:t>
            </a:r>
            <a:endParaRPr lang="en-US" dirty="0"/>
          </a:p>
        </p:txBody>
      </p:sp>
      <p:sp>
        <p:nvSpPr>
          <p:cNvPr id="2" name="TextBox 1">
            <a:extLst>
              <a:ext uri="{FF2B5EF4-FFF2-40B4-BE49-F238E27FC236}">
                <a16:creationId xmlns:a16="http://schemas.microsoft.com/office/drawing/2014/main" id="{56B09281-9D55-9A45-1E5B-9B78FB92EEBB}"/>
              </a:ext>
            </a:extLst>
          </p:cNvPr>
          <p:cNvSpPr txBox="1"/>
          <p:nvPr/>
        </p:nvSpPr>
        <p:spPr>
          <a:xfrm>
            <a:off x="552226" y="1245029"/>
            <a:ext cx="4289014" cy="4817684"/>
          </a:xfrm>
          <a:prstGeom prst="rect">
            <a:avLst/>
          </a:prstGeom>
          <a:noFill/>
        </p:spPr>
        <p:txBody>
          <a:bodyPr wrap="square" lIns="0" tIns="0" rIns="0" bIns="0" rtlCol="0">
            <a:noAutofit/>
          </a:bodyPr>
          <a:lstStyle/>
          <a:p>
            <a:pPr>
              <a:spcBef>
                <a:spcPts val="900"/>
              </a:spcBef>
            </a:pPr>
            <a:r>
              <a:rPr lang="en-US" sz="2000" dirty="0">
                <a:solidFill>
                  <a:srgbClr val="0070C0"/>
                </a:solidFill>
                <a:latin typeface="+mj-lt"/>
              </a:rPr>
              <a:t>How long is data retained?</a:t>
            </a:r>
          </a:p>
          <a:p>
            <a:pPr algn="l">
              <a:lnSpc>
                <a:spcPct val="110000"/>
              </a:lnSpc>
              <a:spcBef>
                <a:spcPts val="900"/>
              </a:spcBef>
            </a:pPr>
            <a:r>
              <a:rPr lang="en-US" sz="1400" dirty="0">
                <a:solidFill>
                  <a:srgbClr val="161616"/>
                </a:solidFill>
                <a:latin typeface="Segoe UI" panose="020B0502040204020203" pitchFamily="34" charset="0"/>
              </a:rPr>
              <a:t>For active tenants, </a:t>
            </a:r>
            <a:r>
              <a:rPr lang="en-US" sz="1400" b="0" i="0" dirty="0">
                <a:solidFill>
                  <a:srgbClr val="161616"/>
                </a:solidFill>
                <a:effectLst/>
                <a:latin typeface="Segoe UI" panose="020B0502040204020203" pitchFamily="34" charset="0"/>
              </a:rPr>
              <a:t>Copilot Analytics initially collects, processes, and </a:t>
            </a:r>
            <a:r>
              <a:rPr lang="en-US" sz="1400" dirty="0">
                <a:solidFill>
                  <a:schemeClr val="accent1">
                    <a:lumMod val="75000"/>
                  </a:schemeClr>
                </a:solidFill>
                <a:latin typeface="+mj-lt"/>
              </a:rPr>
              <a:t>retains 13 months </a:t>
            </a:r>
            <a:r>
              <a:rPr lang="en-US" sz="1400" b="0" i="0" dirty="0">
                <a:solidFill>
                  <a:schemeClr val="accent1">
                    <a:lumMod val="75000"/>
                  </a:schemeClr>
                </a:solidFill>
                <a:effectLst/>
                <a:latin typeface="+mj-lt"/>
              </a:rPr>
              <a:t>worth of data</a:t>
            </a:r>
            <a:r>
              <a:rPr lang="en-US" sz="1400" b="0" i="0" dirty="0">
                <a:solidFill>
                  <a:srgbClr val="161616"/>
                </a:solidFill>
                <a:effectLst/>
                <a:latin typeface="Segoe UI" panose="020B0502040204020203" pitchFamily="34" charset="0"/>
              </a:rPr>
              <a:t>. Then, through weekly refreshes, Copilot Analytics increases this history </a:t>
            </a:r>
            <a:r>
              <a:rPr lang="en-US" sz="1400" dirty="0">
                <a:solidFill>
                  <a:schemeClr val="accent1">
                    <a:lumMod val="75000"/>
                  </a:schemeClr>
                </a:solidFill>
                <a:latin typeface="+mj-lt"/>
              </a:rPr>
              <a:t>until 27 months' worth of data is collected</a:t>
            </a:r>
            <a:r>
              <a:rPr lang="en-US" sz="1400" b="0" i="0" dirty="0">
                <a:solidFill>
                  <a:schemeClr val="accent1"/>
                </a:solidFill>
                <a:effectLst/>
                <a:latin typeface="Segoe UI" panose="020B0502040204020203" pitchFamily="34" charset="0"/>
              </a:rPr>
              <a:t>.</a:t>
            </a:r>
            <a:r>
              <a:rPr lang="en-US" sz="1400" b="0" i="0" dirty="0">
                <a:solidFill>
                  <a:srgbClr val="161616"/>
                </a:solidFill>
                <a:effectLst/>
                <a:latin typeface="Segoe UI" panose="020B0502040204020203" pitchFamily="34" charset="0"/>
              </a:rPr>
              <a:t> After this point, older collaboration data is deleted as newer collaboration data is collected.</a:t>
            </a:r>
            <a:endParaRPr lang="en-US" sz="1400" dirty="0"/>
          </a:p>
          <a:p>
            <a:pPr>
              <a:lnSpc>
                <a:spcPct val="110000"/>
              </a:lnSpc>
              <a:spcBef>
                <a:spcPts val="900"/>
              </a:spcBef>
            </a:pPr>
            <a:r>
              <a:rPr lang="en-US" sz="1400" dirty="0">
                <a:solidFill>
                  <a:srgbClr val="161616"/>
                </a:solidFill>
                <a:latin typeface="Segoe UI" panose="020B0502040204020203" pitchFamily="34" charset="0"/>
              </a:rPr>
              <a:t>Microsoft will retain Customer Data that remains stored in Online Services in a limited function account for 90 days after expiration or termination of Customer’s subscription so that Customer may extract the data. Customers can download the data in the form of query results during this period. After the 90-day retention period ends, Microsoft will disable Customer’s account and delete the Customer Data and Personal Data stored in Online Services within an additional 90 days, unless authorized under this DPA to retain such data.</a:t>
            </a:r>
          </a:p>
          <a:p>
            <a:pPr>
              <a:lnSpc>
                <a:spcPct val="110000"/>
              </a:lnSpc>
              <a:spcBef>
                <a:spcPts val="900"/>
              </a:spcBef>
            </a:pPr>
            <a:r>
              <a:rPr lang="en-US" sz="1400" dirty="0">
                <a:solidFill>
                  <a:srgbClr val="161616"/>
                </a:solidFill>
                <a:latin typeface="Segoe UI" panose="020B0502040204020203" pitchFamily="34" charset="0"/>
              </a:rPr>
              <a:t>Copilot business outcome report capability is limited to the past 6 months. </a:t>
            </a:r>
          </a:p>
        </p:txBody>
      </p:sp>
      <p:sp>
        <p:nvSpPr>
          <p:cNvPr id="5" name="TextBox 4">
            <a:extLst>
              <a:ext uri="{FF2B5EF4-FFF2-40B4-BE49-F238E27FC236}">
                <a16:creationId xmlns:a16="http://schemas.microsoft.com/office/drawing/2014/main" id="{DF85DFFC-4DFE-DDC1-6D0F-602210DBA15F}"/>
              </a:ext>
            </a:extLst>
          </p:cNvPr>
          <p:cNvSpPr txBox="1"/>
          <p:nvPr/>
        </p:nvSpPr>
        <p:spPr>
          <a:xfrm>
            <a:off x="5037084" y="1245029"/>
            <a:ext cx="3282696" cy="4231211"/>
          </a:xfrm>
          <a:prstGeom prst="rect">
            <a:avLst/>
          </a:prstGeom>
          <a:noFill/>
        </p:spPr>
        <p:txBody>
          <a:bodyPr wrap="square" lIns="0" tIns="0" rIns="0" bIns="0" rtlCol="0">
            <a:noAutofit/>
          </a:bodyPr>
          <a:lstStyle/>
          <a:p>
            <a:pPr>
              <a:spcAft>
                <a:spcPts val="600"/>
              </a:spcAft>
            </a:pPr>
            <a:r>
              <a:rPr lang="en-US" sz="2000" dirty="0">
                <a:solidFill>
                  <a:srgbClr val="0070C0"/>
                </a:solidFill>
                <a:latin typeface="+mj-lt"/>
              </a:rPr>
              <a:t>What happens to data after license is disabled?</a:t>
            </a:r>
          </a:p>
          <a:p>
            <a:pPr algn="l">
              <a:lnSpc>
                <a:spcPct val="110000"/>
              </a:lnSpc>
              <a:spcBef>
                <a:spcPts val="900"/>
              </a:spcBef>
            </a:pPr>
            <a:r>
              <a:rPr lang="en-US" sz="1400" dirty="0">
                <a:solidFill>
                  <a:srgbClr val="161616"/>
                </a:solidFill>
                <a:latin typeface="Segoe UI" panose="020B0502040204020203" pitchFamily="34" charset="0"/>
              </a:rPr>
              <a:t>If the Copilot Analytics license is removed from a user, Copilot Analytics retains that user's collaboration data that was collected during the period the license was assigned. However, for a user to appear in query results, that user needs to have a license at the time the query is run. </a:t>
            </a:r>
            <a:r>
              <a:rPr lang="en-US" sz="1400" dirty="0">
                <a:solidFill>
                  <a:srgbClr val="161616"/>
                </a:solidFill>
                <a:latin typeface="Segoe UI" panose="020B0502040204020203" pitchFamily="34" charset="0"/>
                <a:hlinkClick r:id="rId3">
                  <a:extLst>
                    <a:ext uri="{A12FA001-AC4F-418D-AE19-62706E023703}">
                      <ahyp:hlinkClr xmlns:ahyp="http://schemas.microsoft.com/office/drawing/2018/hyperlinkcolor" val="tx"/>
                    </a:ext>
                  </a:extLst>
                </a:hlinkClick>
              </a:rPr>
              <a:t>Learn more about when users show up in query results.</a:t>
            </a:r>
            <a:endParaRPr lang="en-US" sz="1400" dirty="0">
              <a:solidFill>
                <a:srgbClr val="161616"/>
              </a:solidFill>
              <a:latin typeface="Segoe UI" panose="020B0502040204020203" pitchFamily="34" charset="0"/>
            </a:endParaRPr>
          </a:p>
          <a:p>
            <a:pPr algn="l">
              <a:lnSpc>
                <a:spcPct val="110000"/>
              </a:lnSpc>
              <a:spcBef>
                <a:spcPts val="900"/>
              </a:spcBef>
            </a:pPr>
            <a:r>
              <a:rPr lang="en-US" sz="1400" dirty="0">
                <a:solidFill>
                  <a:srgbClr val="161616"/>
                </a:solidFill>
                <a:latin typeface="Segoe UI" panose="020B0502040204020203" pitchFamily="34" charset="0"/>
              </a:rPr>
              <a:t>The person's collaboration data will be deleted according to the overall retention policy described in </a:t>
            </a:r>
            <a:r>
              <a:rPr lang="en-US" sz="1400" dirty="0">
                <a:solidFill>
                  <a:srgbClr val="161616"/>
                </a:solidFill>
                <a:latin typeface="Segoe UI" panose="020B0502040204020203" pitchFamily="34" charset="0"/>
                <a:hlinkClick r:id="rId4">
                  <a:extLst>
                    <a:ext uri="{A12FA001-AC4F-418D-AE19-62706E023703}">
                      <ahyp:hlinkClr xmlns:ahyp="http://schemas.microsoft.com/office/drawing/2018/hyperlinkcolor" val="tx"/>
                    </a:ext>
                  </a:extLst>
                </a:hlinkClick>
              </a:rPr>
              <a:t>Data retention for active tenants</a:t>
            </a:r>
            <a:r>
              <a:rPr lang="en-US" sz="1400" dirty="0">
                <a:solidFill>
                  <a:srgbClr val="161616"/>
                </a:solidFill>
                <a:latin typeface="Segoe UI" panose="020B0502040204020203" pitchFamily="34" charset="0"/>
              </a:rPr>
              <a:t>.</a:t>
            </a:r>
          </a:p>
        </p:txBody>
      </p:sp>
      <p:sp>
        <p:nvSpPr>
          <p:cNvPr id="8" name="TextBox 7">
            <a:extLst>
              <a:ext uri="{FF2B5EF4-FFF2-40B4-BE49-F238E27FC236}">
                <a16:creationId xmlns:a16="http://schemas.microsoft.com/office/drawing/2014/main" id="{45C5F680-E941-6E0D-2B10-CA3F07ED411E}"/>
              </a:ext>
            </a:extLst>
          </p:cNvPr>
          <p:cNvSpPr txBox="1"/>
          <p:nvPr/>
        </p:nvSpPr>
        <p:spPr>
          <a:xfrm>
            <a:off x="8520948" y="1245029"/>
            <a:ext cx="3282696" cy="4817683"/>
          </a:xfrm>
          <a:prstGeom prst="rect">
            <a:avLst/>
          </a:prstGeom>
          <a:noFill/>
        </p:spPr>
        <p:txBody>
          <a:bodyPr wrap="square" lIns="0" tIns="0" rIns="0" bIns="0" rtlCol="0">
            <a:noAutofit/>
          </a:bodyPr>
          <a:lstStyle/>
          <a:p>
            <a:pPr>
              <a:lnSpc>
                <a:spcPct val="90000"/>
              </a:lnSpc>
              <a:spcAft>
                <a:spcPts val="600"/>
              </a:spcAft>
            </a:pPr>
            <a:r>
              <a:rPr lang="en-US" sz="2000">
                <a:solidFill>
                  <a:srgbClr val="0070C0"/>
                </a:solidFill>
                <a:latin typeface="+mj-lt"/>
              </a:rPr>
              <a:t>How can a user’s data be permanently removed?</a:t>
            </a:r>
          </a:p>
          <a:p>
            <a:pPr>
              <a:lnSpc>
                <a:spcPct val="110000"/>
              </a:lnSpc>
              <a:spcBef>
                <a:spcPts val="900"/>
              </a:spcBef>
            </a:pPr>
            <a:r>
              <a:rPr lang="en-US" sz="1400">
                <a:solidFill>
                  <a:srgbClr val="161616"/>
                </a:solidFill>
                <a:latin typeface="Segoe UI" panose="020B0502040204020203" pitchFamily="34" charset="0"/>
              </a:rPr>
              <a:t>To permanently remove data from users after licenses are removed, you can contact Microsoft customer support to request a collaboration data reset.</a:t>
            </a:r>
          </a:p>
        </p:txBody>
      </p:sp>
      <p:sp>
        <p:nvSpPr>
          <p:cNvPr id="4" name="TextBox 3">
            <a:extLst>
              <a:ext uri="{FF2B5EF4-FFF2-40B4-BE49-F238E27FC236}">
                <a16:creationId xmlns:a16="http://schemas.microsoft.com/office/drawing/2014/main" id="{F38A2EA5-BBFC-2037-C5FE-E68578B1E5E6}"/>
              </a:ext>
            </a:extLst>
          </p:cNvPr>
          <p:cNvSpPr txBox="1"/>
          <p:nvPr/>
        </p:nvSpPr>
        <p:spPr>
          <a:xfrm>
            <a:off x="4873214" y="6129148"/>
            <a:ext cx="6766560" cy="588962"/>
          </a:xfrm>
          <a:prstGeom prst="rect">
            <a:avLst/>
          </a:prstGeom>
          <a:noFill/>
        </p:spPr>
        <p:txBody>
          <a:bodyPr wrap="square" lIns="0" tIns="0" rIns="0" bIns="0" anchor="ctr">
            <a:noAutofit/>
          </a:bodyPr>
          <a:lstStyle/>
          <a:p>
            <a:pPr algn="r"/>
            <a:r>
              <a:rPr lang="en-US" sz="1100" dirty="0">
                <a:hlinkClick r:id="rId5"/>
              </a:rPr>
              <a:t>Learn more</a:t>
            </a:r>
            <a:endParaRPr lang="en-US" sz="1100" dirty="0"/>
          </a:p>
        </p:txBody>
      </p:sp>
    </p:spTree>
    <p:extLst>
      <p:ext uri="{BB962C8B-B14F-4D97-AF65-F5344CB8AC3E}">
        <p14:creationId xmlns:p14="http://schemas.microsoft.com/office/powerpoint/2010/main" val="39794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4065-D9FC-8037-78AA-2F25CD391B1A}"/>
              </a:ext>
            </a:extLst>
          </p:cNvPr>
          <p:cNvSpPr>
            <a:spLocks noGrp="1"/>
          </p:cNvSpPr>
          <p:nvPr>
            <p:ph type="title"/>
          </p:nvPr>
        </p:nvSpPr>
        <p:spPr/>
        <p:txBody>
          <a:bodyPr/>
          <a:lstStyle/>
          <a:p>
            <a:r>
              <a:rPr lang="it-IT" dirty="0"/>
              <a:t>Copilot Analytics – data retention and deletion part 2</a:t>
            </a:r>
            <a:endParaRPr lang="en-US" dirty="0"/>
          </a:p>
        </p:txBody>
      </p:sp>
      <p:graphicFrame>
        <p:nvGraphicFramePr>
          <p:cNvPr id="9" name="Table 8">
            <a:extLst>
              <a:ext uri="{FF2B5EF4-FFF2-40B4-BE49-F238E27FC236}">
                <a16:creationId xmlns:a16="http://schemas.microsoft.com/office/drawing/2014/main" id="{26313643-F002-225D-B736-4015A0B6B20E}"/>
              </a:ext>
            </a:extLst>
          </p:cNvPr>
          <p:cNvGraphicFramePr>
            <a:graphicFrameLocks noGrp="1"/>
          </p:cNvGraphicFramePr>
          <p:nvPr>
            <p:extLst>
              <p:ext uri="{D42A27DB-BD31-4B8C-83A1-F6EECF244321}">
                <p14:modId xmlns:p14="http://schemas.microsoft.com/office/powerpoint/2010/main" val="2181771234"/>
              </p:ext>
            </p:extLst>
          </p:nvPr>
        </p:nvGraphicFramePr>
        <p:xfrm>
          <a:off x="507999" y="1436688"/>
          <a:ext cx="11209867" cy="4620768"/>
        </p:xfrm>
        <a:graphic>
          <a:graphicData uri="http://schemas.openxmlformats.org/drawingml/2006/table">
            <a:tbl>
              <a:tblPr firstRow="1" bandRow="1">
                <a:tableStyleId>{5C22544A-7EE6-4342-B048-85BDC9FD1C3A}</a:tableStyleId>
              </a:tblPr>
              <a:tblGrid>
                <a:gridCol w="1156065">
                  <a:extLst>
                    <a:ext uri="{9D8B030D-6E8A-4147-A177-3AD203B41FA5}">
                      <a16:colId xmlns:a16="http://schemas.microsoft.com/office/drawing/2014/main" val="449335055"/>
                    </a:ext>
                  </a:extLst>
                </a:gridCol>
                <a:gridCol w="10053802">
                  <a:extLst>
                    <a:ext uri="{9D8B030D-6E8A-4147-A177-3AD203B41FA5}">
                      <a16:colId xmlns:a16="http://schemas.microsoft.com/office/drawing/2014/main" val="2281953159"/>
                    </a:ext>
                  </a:extLst>
                </a:gridCol>
              </a:tblGrid>
              <a:tr h="0">
                <a:tc gridSpan="2">
                  <a:txBody>
                    <a:bodyPr/>
                    <a:lstStyle/>
                    <a:p>
                      <a:r>
                        <a:rPr lang="en-US" sz="1400" dirty="0">
                          <a:solidFill>
                            <a:schemeClr val="accent5">
                              <a:lumMod val="50000"/>
                            </a:schemeClr>
                          </a:solidFill>
                        </a:rPr>
                        <a:t>How does Copilot Analytics handle data subject requests?</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7D9F0"/>
                    </a:solidFill>
                  </a:tcPr>
                </a:tc>
                <a:tc hMerge="1">
                  <a:txBody>
                    <a:bodyPr/>
                    <a:lstStyle/>
                    <a:p>
                      <a:endParaRPr/>
                    </a:p>
                  </a:txBody>
                  <a:tcPr/>
                </a:tc>
                <a:extLst>
                  <a:ext uri="{0D108BD9-81ED-4DB2-BD59-A6C34878D82A}">
                    <a16:rowId xmlns:a16="http://schemas.microsoft.com/office/drawing/2014/main" val="26754607"/>
                  </a:ext>
                </a:extLst>
              </a:tr>
              <a:tr h="0">
                <a:tc gridSpan="2">
                  <a:txBody>
                    <a:bodyPr/>
                    <a:lstStyle/>
                    <a:p>
                      <a:r>
                        <a:rPr lang="en-US" sz="1400" b="0" i="0" kern="1200">
                          <a:solidFill>
                            <a:schemeClr val="dk1"/>
                          </a:solidFill>
                          <a:effectLst/>
                          <a:latin typeface="+mn-lt"/>
                          <a:ea typeface="+mn-ea"/>
                          <a:cs typeface="+mn-cs"/>
                        </a:rPr>
                        <a:t>As a data processor, Microsoft provides mechanisms for your organization as the data controller to honor data subject rights through controls that are built into Copilot Analytics.</a:t>
                      </a:r>
                      <a:endParaRPr lang="en-US" sz="1400">
                        <a:solidFill>
                          <a:schemeClr val="accent1"/>
                        </a:solidFill>
                      </a:endParaRPr>
                    </a:p>
                  </a:txBody>
                  <a:tcPr marT="91440" marB="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368452957"/>
                  </a:ext>
                </a:extLst>
              </a:tr>
              <a:tr h="0">
                <a:tc>
                  <a:txBody>
                    <a:bodyPr/>
                    <a:lstStyle/>
                    <a:p>
                      <a:r>
                        <a:rPr lang="en-US" sz="1400">
                          <a:latin typeface="+mj-lt"/>
                        </a:rPr>
                        <a:t>Exclusion</a:t>
                      </a:r>
                    </a:p>
                  </a:txBody>
                  <a:tcPr marT="91440" marB="91440">
                    <a:lnL w="12700" cmpd="sng">
                      <a:noFill/>
                    </a:lnL>
                    <a:lnR w="9525" cap="flat" cmpd="sng" algn="ctr">
                      <a:no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kern="1200">
                          <a:solidFill>
                            <a:schemeClr val="dk1"/>
                          </a:solidFill>
                          <a:effectLst/>
                          <a:latin typeface="+mn-lt"/>
                          <a:ea typeface="+mn-ea"/>
                          <a:cs typeface="+mn-cs"/>
                        </a:rPr>
                        <a:t>You can exclude an employee’s personal information from being processed simply </a:t>
                      </a:r>
                      <a:br>
                        <a:rPr lang="en-US" sz="1400" b="0" i="0" kern="1200">
                          <a:solidFill>
                            <a:schemeClr val="dk1"/>
                          </a:solidFill>
                          <a:effectLst/>
                          <a:latin typeface="+mn-lt"/>
                          <a:ea typeface="+mn-ea"/>
                          <a:cs typeface="+mn-cs"/>
                        </a:rPr>
                      </a:br>
                      <a:r>
                        <a:rPr lang="en-US" sz="1400" b="0" i="0" kern="1200">
                          <a:solidFill>
                            <a:schemeClr val="dk1"/>
                          </a:solidFill>
                          <a:effectLst/>
                          <a:latin typeface="+mn-lt"/>
                          <a:ea typeface="+mn-ea"/>
                          <a:cs typeface="+mn-cs"/>
                        </a:rPr>
                        <a:t>by not assigning a Copilot Analytics license to that employee.</a:t>
                      </a:r>
                      <a:endParaRPr lang="en-US" sz="1400"/>
                    </a:p>
                  </a:txBody>
                  <a:tcPr marT="91440" marB="91440">
                    <a:lnL w="9525" cap="flat" cmpd="sng" algn="ctr">
                      <a:noFill/>
                      <a:prstDash val="solid"/>
                      <a:round/>
                      <a:headEnd type="none" w="med" len="med"/>
                      <a:tailEnd type="none" w="med" len="med"/>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0413"/>
                  </a:ext>
                </a:extLst>
              </a:tr>
              <a:tr h="0">
                <a:tc>
                  <a:txBody>
                    <a:bodyPr/>
                    <a:lstStyle/>
                    <a:p>
                      <a:r>
                        <a:rPr lang="en-US" sz="1400">
                          <a:latin typeface="+mj-lt"/>
                        </a:rPr>
                        <a:t>Access</a:t>
                      </a:r>
                    </a:p>
                  </a:txBody>
                  <a:tcPr marT="91440" marB="91440">
                    <a:lnL w="12700" cmpd="sng">
                      <a:noFill/>
                    </a:lnL>
                    <a:lnR w="952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kern="1200">
                          <a:solidFill>
                            <a:schemeClr val="dk1"/>
                          </a:solidFill>
                          <a:effectLst/>
                          <a:latin typeface="+mn-lt"/>
                          <a:ea typeface="+mn-ea"/>
                          <a:cs typeface="+mn-cs"/>
                        </a:rPr>
                        <a:t>You have the ability to export the raw data, which may contain personal data. The scope of such information is restricted </a:t>
                      </a:r>
                      <a:br>
                        <a:rPr lang="en-US" sz="1400" b="0" i="0" kern="1200">
                          <a:solidFill>
                            <a:schemeClr val="dk1"/>
                          </a:solidFill>
                          <a:effectLst/>
                          <a:latin typeface="+mn-lt"/>
                          <a:ea typeface="+mn-ea"/>
                          <a:cs typeface="+mn-cs"/>
                        </a:rPr>
                      </a:br>
                      <a:r>
                        <a:rPr lang="en-US" sz="1400" b="0" i="0" kern="1200">
                          <a:solidFill>
                            <a:schemeClr val="dk1"/>
                          </a:solidFill>
                          <a:effectLst/>
                          <a:latin typeface="+mn-lt"/>
                          <a:ea typeface="+mn-ea"/>
                          <a:cs typeface="+mn-cs"/>
                        </a:rPr>
                        <a:t>to what's personally associable and doesn't contain aggregate metrics from which no personal information can be gleaned.</a:t>
                      </a:r>
                      <a:endParaRPr lang="en-US" sz="1400"/>
                    </a:p>
                  </a:txBody>
                  <a:tcPr marT="91440" marB="91440">
                    <a:lnL w="9525" cap="flat" cmpd="sng" algn="ctr">
                      <a:no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2420722"/>
                  </a:ext>
                </a:extLst>
              </a:tr>
              <a:tr h="0">
                <a:tc>
                  <a:txBody>
                    <a:bodyPr/>
                    <a:lstStyle/>
                    <a:p>
                      <a:r>
                        <a:rPr lang="en-US" sz="1400">
                          <a:latin typeface="+mj-lt"/>
                        </a:rPr>
                        <a:t>Correction</a:t>
                      </a:r>
                    </a:p>
                  </a:txBody>
                  <a:tcPr marT="91440" marB="91440">
                    <a:lnL w="12700" cmpd="sng">
                      <a:noFill/>
                    </a:lnL>
                    <a:lnR w="952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kern="1200">
                          <a:solidFill>
                            <a:schemeClr val="dk1"/>
                          </a:solidFill>
                          <a:effectLst/>
                          <a:latin typeface="+mn-lt"/>
                          <a:ea typeface="+mn-ea"/>
                          <a:cs typeface="+mn-cs"/>
                        </a:rPr>
                        <a:t>Viva Insights only performs operations (mostly arithmetic) on data provided to it from other sources, like copilot events, email and meeting data from Microsoft 365 or the organizational data that you upload. This data is not corrected through Viva Insights.</a:t>
                      </a:r>
                      <a:endParaRPr lang="en-US" sz="1400"/>
                    </a:p>
                  </a:txBody>
                  <a:tcPr marT="91440" marB="91440">
                    <a:lnL w="9525" cap="flat" cmpd="sng" algn="ctr">
                      <a:no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687925"/>
                  </a:ext>
                </a:extLst>
              </a:tr>
              <a:tr h="0">
                <a:tc>
                  <a:txBody>
                    <a:bodyPr/>
                    <a:lstStyle/>
                    <a:p>
                      <a:r>
                        <a:rPr lang="en-US" sz="1400">
                          <a:latin typeface="+mj-lt"/>
                        </a:rPr>
                        <a:t>Deletion</a:t>
                      </a:r>
                    </a:p>
                  </a:txBody>
                  <a:tcPr marT="91440" marB="91440">
                    <a:lnL w="12700" cmpd="sng">
                      <a:noFill/>
                    </a:lnL>
                    <a:lnR w="952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kern="1200" dirty="0">
                          <a:solidFill>
                            <a:schemeClr val="dk1"/>
                          </a:solidFill>
                          <a:effectLst/>
                          <a:latin typeface="+mn-lt"/>
                          <a:ea typeface="+mn-ea"/>
                          <a:cs typeface="+mn-cs"/>
                        </a:rPr>
                        <a:t>Microsoft supports the GDPR </a:t>
                      </a:r>
                      <a:r>
                        <a:rPr lang="en-US" sz="1400" b="0" i="0" u="none" strike="noStrike" kern="1200" dirty="0">
                          <a:solidFill>
                            <a:schemeClr val="dk1"/>
                          </a:solidFill>
                          <a:effectLst/>
                          <a:latin typeface="+mn-lt"/>
                          <a:ea typeface="+mn-ea"/>
                          <a:cs typeface="+mn-cs"/>
                          <a:hlinkClick r:id="rId3"/>
                        </a:rPr>
                        <a:t>Right to erasure</a:t>
                      </a:r>
                      <a:r>
                        <a:rPr lang="en-US" sz="1400" b="0" i="0" kern="1200" dirty="0">
                          <a:solidFill>
                            <a:schemeClr val="dk1"/>
                          </a:solidFill>
                          <a:effectLst/>
                          <a:latin typeface="+mn-lt"/>
                          <a:ea typeface="+mn-ea"/>
                          <a:cs typeface="+mn-cs"/>
                        </a:rPr>
                        <a:t>. Additionally, if necessary, customers themselves can also delete reports that identify the data subject. Customers can also delete the data subject from any other data (such as organizational data) that they may have provided to Copilot Analytics.</a:t>
                      </a:r>
                      <a:endParaRPr lang="en-US" sz="1400" dirty="0"/>
                    </a:p>
                  </a:txBody>
                  <a:tcPr marT="91440" marB="91440">
                    <a:lnL w="9525" cap="flat" cmpd="sng" algn="ctr">
                      <a:no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820000"/>
                  </a:ext>
                </a:extLst>
              </a:tr>
              <a:tr h="0">
                <a:tc gridSpan="2">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accent5">
                              <a:lumMod val="50000"/>
                            </a:schemeClr>
                          </a:solidFill>
                          <a:effectLst/>
                          <a:uLnTx/>
                          <a:uFillTx/>
                          <a:latin typeface="+mn-lt"/>
                          <a:ea typeface="+mn-ea"/>
                          <a:cs typeface="+mn-cs"/>
                        </a:rPr>
                        <a:t>Do you support eDiscovery? </a:t>
                      </a:r>
                    </a:p>
                  </a:txBody>
                  <a:tcPr marT="91440" marB="9144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7D9F0"/>
                    </a:solidFill>
                  </a:tcPr>
                </a:tc>
                <a:tc hMerge="1">
                  <a:txBody>
                    <a:bodyPr/>
                    <a:lstStyle/>
                    <a:p>
                      <a:endParaRPr lang="en-US"/>
                    </a:p>
                  </a:txBody>
                  <a:tcPr/>
                </a:tc>
                <a:extLst>
                  <a:ext uri="{0D108BD9-81ED-4DB2-BD59-A6C34878D82A}">
                    <a16:rowId xmlns:a16="http://schemas.microsoft.com/office/drawing/2014/main" val="4104236850"/>
                  </a:ext>
                </a:extLst>
              </a:tr>
              <a:tr h="0">
                <a:tc gridSpan="2">
                  <a:txBody>
                    <a:bodyPr/>
                    <a:lstStyle/>
                    <a:p>
                      <a:pPr>
                        <a:lnSpc>
                          <a:spcPct val="90000"/>
                        </a:lnSpc>
                        <a:spcAft>
                          <a:spcPts val="600"/>
                        </a:spcAft>
                      </a:pPr>
                      <a:r>
                        <a:rPr lang="en-US" sz="1400" dirty="0"/>
                        <a:t>Copilot Analytics performs analytics on data sources that are covered under eDiscovery. </a:t>
                      </a:r>
                    </a:p>
                  </a:txBody>
                  <a:tcPr marT="91440" marB="9144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9525" cap="flat" cmpd="sng" algn="ctr">
                      <a:noFill/>
                      <a:prstDash val="solid"/>
                      <a:round/>
                      <a:headEnd type="none" w="med" len="med"/>
                      <a:tailEnd type="none" w="med" len="med"/>
                    </a:lnL>
                    <a:lnT w="3175"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3346741791"/>
                  </a:ext>
                </a:extLst>
              </a:tr>
            </a:tbl>
          </a:graphicData>
        </a:graphic>
      </p:graphicFrame>
      <p:sp>
        <p:nvSpPr>
          <p:cNvPr id="11" name="TextBox 10">
            <a:extLst>
              <a:ext uri="{FF2B5EF4-FFF2-40B4-BE49-F238E27FC236}">
                <a16:creationId xmlns:a16="http://schemas.microsoft.com/office/drawing/2014/main" id="{4F723EF3-28F5-760B-4F99-05FA85DDB3EA}"/>
              </a:ext>
            </a:extLst>
          </p:cNvPr>
          <p:cNvSpPr txBox="1"/>
          <p:nvPr/>
        </p:nvSpPr>
        <p:spPr>
          <a:xfrm>
            <a:off x="584200" y="6269038"/>
            <a:ext cx="8129965" cy="582721"/>
          </a:xfrm>
          <a:prstGeom prst="rect">
            <a:avLst/>
          </a:prstGeom>
          <a:noFill/>
        </p:spPr>
        <p:txBody>
          <a:bodyPr wrap="square" lIns="0" tIns="0" rIns="0" bIns="0" anchor="ctr">
            <a:noAutofit/>
          </a:bodyPr>
          <a:lstStyle/>
          <a:p>
            <a:r>
              <a:rPr lang="en-US" sz="1200" dirty="0">
                <a:hlinkClick r:id="rId4"/>
              </a:rPr>
              <a:t>Learn more</a:t>
            </a:r>
            <a:endParaRPr lang="en-US" sz="1200" dirty="0"/>
          </a:p>
        </p:txBody>
      </p:sp>
    </p:spTree>
    <p:extLst>
      <p:ext uri="{BB962C8B-B14F-4D97-AF65-F5344CB8AC3E}">
        <p14:creationId xmlns:p14="http://schemas.microsoft.com/office/powerpoint/2010/main" val="116280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B1F4D6-0319-AD27-48F8-45AB7D7B5135}"/>
              </a:ext>
            </a:extLst>
          </p:cNvPr>
          <p:cNvSpPr>
            <a:spLocks noGrp="1"/>
          </p:cNvSpPr>
          <p:nvPr>
            <p:ph type="title"/>
          </p:nvPr>
        </p:nvSpPr>
        <p:spPr>
          <a:xfrm>
            <a:off x="962336" y="450272"/>
            <a:ext cx="11018520" cy="553998"/>
          </a:xfrm>
        </p:spPr>
        <p:txBody>
          <a:bodyPr/>
          <a:lstStyle/>
          <a:p>
            <a:r>
              <a:rPr lang="en-US"/>
              <a:t>Copilot Analytics – encryption</a:t>
            </a:r>
            <a:br>
              <a:rPr lang="en-US"/>
            </a:br>
            <a:endParaRPr lang="en-US"/>
          </a:p>
        </p:txBody>
      </p:sp>
      <p:sp>
        <p:nvSpPr>
          <p:cNvPr id="2" name="TextBox 1">
            <a:extLst>
              <a:ext uri="{FF2B5EF4-FFF2-40B4-BE49-F238E27FC236}">
                <a16:creationId xmlns:a16="http://schemas.microsoft.com/office/drawing/2014/main" id="{56B09281-9D55-9A45-1E5B-9B78FB92EEBB}"/>
              </a:ext>
            </a:extLst>
          </p:cNvPr>
          <p:cNvSpPr txBox="1"/>
          <p:nvPr/>
        </p:nvSpPr>
        <p:spPr>
          <a:xfrm>
            <a:off x="1187889" y="2740556"/>
            <a:ext cx="2719092" cy="2093976"/>
          </a:xfrm>
          <a:prstGeom prst="rect">
            <a:avLst/>
          </a:prstGeom>
          <a:noFill/>
        </p:spPr>
        <p:txBody>
          <a:bodyPr wrap="square" lIns="0" tIns="0" rIns="0" bIns="0" rtlCol="0" anchor="t">
            <a:noAutofit/>
          </a:bodyPr>
          <a:lstStyle/>
          <a:p>
            <a:pPr>
              <a:lnSpc>
                <a:spcPct val="90000"/>
              </a:lnSpc>
              <a:spcBef>
                <a:spcPts val="600"/>
              </a:spcBef>
              <a:spcAft>
                <a:spcPts val="600"/>
              </a:spcAft>
            </a:pPr>
            <a:r>
              <a:rPr lang="en-US" sz="2400" dirty="0">
                <a:solidFill>
                  <a:srgbClr val="0070C0"/>
                </a:solidFill>
                <a:latin typeface="+mj-lt"/>
              </a:rPr>
              <a:t>Data encryption </a:t>
            </a:r>
          </a:p>
          <a:p>
            <a:pPr>
              <a:lnSpc>
                <a:spcPct val="90000"/>
              </a:lnSpc>
              <a:spcBef>
                <a:spcPts val="600"/>
              </a:spcBef>
              <a:spcAft>
                <a:spcPts val="600"/>
              </a:spcAft>
            </a:pPr>
            <a:r>
              <a:rPr lang="en-US" dirty="0"/>
              <a:t>Copilot Analytics encrypts both data at rest and data in transit.</a:t>
            </a:r>
          </a:p>
        </p:txBody>
      </p:sp>
      <p:sp>
        <p:nvSpPr>
          <p:cNvPr id="9" name="Freeform: Shape 8" descr="icon for data encryption">
            <a:extLst>
              <a:ext uri="{FF2B5EF4-FFF2-40B4-BE49-F238E27FC236}">
                <a16:creationId xmlns:a16="http://schemas.microsoft.com/office/drawing/2014/main" id="{51C67BA3-EC03-BE36-0E74-387907FF282E}"/>
              </a:ext>
            </a:extLst>
          </p:cNvPr>
          <p:cNvSpPr/>
          <p:nvPr/>
        </p:nvSpPr>
        <p:spPr>
          <a:xfrm>
            <a:off x="1186872" y="2048482"/>
            <a:ext cx="651933" cy="512227"/>
          </a:xfrm>
          <a:custGeom>
            <a:avLst/>
            <a:gdLst>
              <a:gd name="connsiteX0" fmla="*/ 31968 w 1838021"/>
              <a:gd name="connsiteY0" fmla="*/ 111811 h 1444143"/>
              <a:gd name="connsiteX1" fmla="*/ 22 w 1838021"/>
              <a:gd name="connsiteY1" fmla="*/ 153167 h 1444143"/>
              <a:gd name="connsiteX2" fmla="*/ 22 w 1838021"/>
              <a:gd name="connsiteY2" fmla="*/ 153385 h 1444143"/>
              <a:gd name="connsiteX3" fmla="*/ 31968 w 1838021"/>
              <a:gd name="connsiteY3" fmla="*/ 194522 h 1444143"/>
              <a:gd name="connsiteX4" fmla="*/ 155046 w 1838021"/>
              <a:gd name="connsiteY4" fmla="*/ 250646 h 1444143"/>
              <a:gd name="connsiteX5" fmla="*/ 590812 w 1838021"/>
              <a:gd name="connsiteY5" fmla="*/ 306333 h 1444143"/>
              <a:gd name="connsiteX6" fmla="*/ 1026579 w 1838021"/>
              <a:gd name="connsiteY6" fmla="*/ 250646 h 1444143"/>
              <a:gd name="connsiteX7" fmla="*/ 1149657 w 1838021"/>
              <a:gd name="connsiteY7" fmla="*/ 194522 h 1444143"/>
              <a:gd name="connsiteX8" fmla="*/ 1181602 w 1838021"/>
              <a:gd name="connsiteY8" fmla="*/ 153167 h 1444143"/>
              <a:gd name="connsiteX9" fmla="*/ 1149657 w 1838021"/>
              <a:gd name="connsiteY9" fmla="*/ 111811 h 1444143"/>
              <a:gd name="connsiteX10" fmla="*/ 1026579 w 1838021"/>
              <a:gd name="connsiteY10" fmla="*/ 55687 h 1444143"/>
              <a:gd name="connsiteX11" fmla="*/ 590812 w 1838021"/>
              <a:gd name="connsiteY11" fmla="*/ 0 h 1444143"/>
              <a:gd name="connsiteX12" fmla="*/ 155046 w 1838021"/>
              <a:gd name="connsiteY12" fmla="*/ 55687 h 1444143"/>
              <a:gd name="connsiteX13" fmla="*/ 31968 w 1838021"/>
              <a:gd name="connsiteY13" fmla="*/ 111811 h 1444143"/>
              <a:gd name="connsiteX14" fmla="*/ 1094063 w 1838021"/>
              <a:gd name="connsiteY14" fmla="*/ 1064061 h 1444143"/>
              <a:gd name="connsiteX15" fmla="*/ 1094063 w 1838021"/>
              <a:gd name="connsiteY15" fmla="*/ 1363404 h 1444143"/>
              <a:gd name="connsiteX16" fmla="*/ 1026559 w 1838021"/>
              <a:gd name="connsiteY16" fmla="*/ 1388456 h 1444143"/>
              <a:gd name="connsiteX17" fmla="*/ 590793 w 1838021"/>
              <a:gd name="connsiteY17" fmla="*/ 1444143 h 1444143"/>
              <a:gd name="connsiteX18" fmla="*/ 155026 w 1838021"/>
              <a:gd name="connsiteY18" fmla="*/ 1388456 h 1444143"/>
              <a:gd name="connsiteX19" fmla="*/ 31948 w 1838021"/>
              <a:gd name="connsiteY19" fmla="*/ 1332332 h 1444143"/>
              <a:gd name="connsiteX20" fmla="*/ 3 w 1838021"/>
              <a:gd name="connsiteY20" fmla="*/ 1290977 h 1444143"/>
              <a:gd name="connsiteX21" fmla="*/ 3 w 1838021"/>
              <a:gd name="connsiteY21" fmla="*/ 1022392 h 1444143"/>
              <a:gd name="connsiteX22" fmla="*/ 129100 w 1838021"/>
              <a:gd name="connsiteY22" fmla="*/ 1078188 h 1444143"/>
              <a:gd name="connsiteX23" fmla="*/ 590773 w 1838021"/>
              <a:gd name="connsiteY23" fmla="*/ 1137813 h 1444143"/>
              <a:gd name="connsiteX24" fmla="*/ 1052446 w 1838021"/>
              <a:gd name="connsiteY24" fmla="*/ 1078188 h 1444143"/>
              <a:gd name="connsiteX25" fmla="*/ 1094021 w 1838021"/>
              <a:gd name="connsiteY25" fmla="*/ 1064075 h 1444143"/>
              <a:gd name="connsiteX26" fmla="*/ 1094063 w 1838021"/>
              <a:gd name="connsiteY26" fmla="*/ 897112 h 1444143"/>
              <a:gd name="connsiteX27" fmla="*/ 1094063 w 1838021"/>
              <a:gd name="connsiteY27" fmla="*/ 969536 h 1444143"/>
              <a:gd name="connsiteX28" fmla="*/ 1026559 w 1838021"/>
              <a:gd name="connsiteY28" fmla="*/ 994589 h 1444143"/>
              <a:gd name="connsiteX29" fmla="*/ 590793 w 1838021"/>
              <a:gd name="connsiteY29" fmla="*/ 1050276 h 1444143"/>
              <a:gd name="connsiteX30" fmla="*/ 155026 w 1838021"/>
              <a:gd name="connsiteY30" fmla="*/ 994589 h 1444143"/>
              <a:gd name="connsiteX31" fmla="*/ 31948 w 1838021"/>
              <a:gd name="connsiteY31" fmla="*/ 938465 h 1444143"/>
              <a:gd name="connsiteX32" fmla="*/ 3 w 1838021"/>
              <a:gd name="connsiteY32" fmla="*/ 897218 h 1444143"/>
              <a:gd name="connsiteX33" fmla="*/ 3 w 1838021"/>
              <a:gd name="connsiteY33" fmla="*/ 650404 h 1444143"/>
              <a:gd name="connsiteX34" fmla="*/ 129100 w 1838021"/>
              <a:gd name="connsiteY34" fmla="*/ 706200 h 1444143"/>
              <a:gd name="connsiteX35" fmla="*/ 590773 w 1838021"/>
              <a:gd name="connsiteY35" fmla="*/ 765825 h 1444143"/>
              <a:gd name="connsiteX36" fmla="*/ 1052446 w 1838021"/>
              <a:gd name="connsiteY36" fmla="*/ 706200 h 1444143"/>
              <a:gd name="connsiteX37" fmla="*/ 1181544 w 1838021"/>
              <a:gd name="connsiteY37" fmla="*/ 650404 h 1444143"/>
              <a:gd name="connsiteX38" fmla="*/ 1181544 w 1838021"/>
              <a:gd name="connsiteY38" fmla="*/ 809586 h 1444143"/>
              <a:gd name="connsiteX39" fmla="*/ 1094021 w 1838021"/>
              <a:gd name="connsiteY39" fmla="*/ 897109 h 1444143"/>
              <a:gd name="connsiteX40" fmla="*/ 39 w 1838021"/>
              <a:gd name="connsiteY40" fmla="*/ 278430 h 1444143"/>
              <a:gd name="connsiteX41" fmla="*/ 129136 w 1838021"/>
              <a:gd name="connsiteY41" fmla="*/ 334226 h 1444143"/>
              <a:gd name="connsiteX42" fmla="*/ 590810 w 1838021"/>
              <a:gd name="connsiteY42" fmla="*/ 393851 h 1444143"/>
              <a:gd name="connsiteX43" fmla="*/ 1052483 w 1838021"/>
              <a:gd name="connsiteY43" fmla="*/ 334226 h 1444143"/>
              <a:gd name="connsiteX44" fmla="*/ 1181580 w 1838021"/>
              <a:gd name="connsiteY44" fmla="*/ 278430 h 1444143"/>
              <a:gd name="connsiteX45" fmla="*/ 1181580 w 1838021"/>
              <a:gd name="connsiteY45" fmla="*/ 525135 h 1444143"/>
              <a:gd name="connsiteX46" fmla="*/ 1149635 w 1838021"/>
              <a:gd name="connsiteY46" fmla="*/ 566491 h 1444143"/>
              <a:gd name="connsiteX47" fmla="*/ 1026556 w 1838021"/>
              <a:gd name="connsiteY47" fmla="*/ 622615 h 1444143"/>
              <a:gd name="connsiteX48" fmla="*/ 590790 w 1838021"/>
              <a:gd name="connsiteY48" fmla="*/ 678302 h 1444143"/>
              <a:gd name="connsiteX49" fmla="*/ 155024 w 1838021"/>
              <a:gd name="connsiteY49" fmla="*/ 622615 h 1444143"/>
              <a:gd name="connsiteX50" fmla="*/ 31945 w 1838021"/>
              <a:gd name="connsiteY50" fmla="*/ 566491 h 1444143"/>
              <a:gd name="connsiteX51" fmla="*/ 0 w 1838021"/>
              <a:gd name="connsiteY51" fmla="*/ 525354 h 1444143"/>
              <a:gd name="connsiteX52" fmla="*/ 1269109 w 1838021"/>
              <a:gd name="connsiteY52" fmla="*/ 897112 h 1444143"/>
              <a:gd name="connsiteX53" fmla="*/ 1181586 w 1838021"/>
              <a:gd name="connsiteY53" fmla="*/ 897112 h 1444143"/>
              <a:gd name="connsiteX54" fmla="*/ 1181586 w 1838021"/>
              <a:gd name="connsiteY54" fmla="*/ 1444124 h 1444143"/>
              <a:gd name="connsiteX55" fmla="*/ 1838022 w 1838021"/>
              <a:gd name="connsiteY55" fmla="*/ 1444124 h 1444143"/>
              <a:gd name="connsiteX56" fmla="*/ 1838022 w 1838021"/>
              <a:gd name="connsiteY56" fmla="*/ 897112 h 1444143"/>
              <a:gd name="connsiteX57" fmla="*/ 1750499 w 1838021"/>
              <a:gd name="connsiteY57" fmla="*/ 897112 h 1444143"/>
              <a:gd name="connsiteX58" fmla="*/ 1750499 w 1838021"/>
              <a:gd name="connsiteY58" fmla="*/ 765828 h 1444143"/>
              <a:gd name="connsiteX59" fmla="*/ 1509809 w 1838021"/>
              <a:gd name="connsiteY59" fmla="*/ 525138 h 1444143"/>
              <a:gd name="connsiteX60" fmla="*/ 1269120 w 1838021"/>
              <a:gd name="connsiteY60" fmla="*/ 765828 h 1444143"/>
              <a:gd name="connsiteX61" fmla="*/ 1400393 w 1838021"/>
              <a:gd name="connsiteY61" fmla="*/ 897112 h 1444143"/>
              <a:gd name="connsiteX62" fmla="*/ 1619200 w 1838021"/>
              <a:gd name="connsiteY62" fmla="*/ 897112 h 1444143"/>
              <a:gd name="connsiteX63" fmla="*/ 1619200 w 1838021"/>
              <a:gd name="connsiteY63" fmla="*/ 765828 h 1444143"/>
              <a:gd name="connsiteX64" fmla="*/ 1509798 w 1838021"/>
              <a:gd name="connsiteY64" fmla="*/ 656425 h 1444143"/>
              <a:gd name="connsiteX65" fmla="*/ 1400396 w 1838021"/>
              <a:gd name="connsiteY65" fmla="*/ 765828 h 1444143"/>
              <a:gd name="connsiteX66" fmla="*/ 1466037 w 1838021"/>
              <a:gd name="connsiteY66" fmla="*/ 1247204 h 1444143"/>
              <a:gd name="connsiteX67" fmla="*/ 1509798 w 1838021"/>
              <a:gd name="connsiteY67" fmla="*/ 1290965 h 1444143"/>
              <a:gd name="connsiteX68" fmla="*/ 1553560 w 1838021"/>
              <a:gd name="connsiteY68" fmla="*/ 1247204 h 1444143"/>
              <a:gd name="connsiteX69" fmla="*/ 1553560 w 1838021"/>
              <a:gd name="connsiteY69" fmla="*/ 1115920 h 1444143"/>
              <a:gd name="connsiteX70" fmla="*/ 1509798 w 1838021"/>
              <a:gd name="connsiteY70" fmla="*/ 1072158 h 1444143"/>
              <a:gd name="connsiteX71" fmla="*/ 1466037 w 1838021"/>
              <a:gd name="connsiteY71" fmla="*/ 1115920 h 144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38021" h="1444143">
                <a:moveTo>
                  <a:pt x="31968" y="111811"/>
                </a:moveTo>
                <a:cubicBezTo>
                  <a:pt x="4506" y="132052"/>
                  <a:pt x="22" y="146493"/>
                  <a:pt x="22" y="153167"/>
                </a:cubicBezTo>
                <a:lnTo>
                  <a:pt x="22" y="153385"/>
                </a:lnTo>
                <a:cubicBezTo>
                  <a:pt x="132" y="160059"/>
                  <a:pt x="4728" y="174500"/>
                  <a:pt x="31968" y="194522"/>
                </a:cubicBezTo>
                <a:cubicBezTo>
                  <a:pt x="58661" y="214105"/>
                  <a:pt x="100017" y="233579"/>
                  <a:pt x="155046" y="250646"/>
                </a:cubicBezTo>
                <a:cubicBezTo>
                  <a:pt x="264670" y="284670"/>
                  <a:pt x="418710" y="306333"/>
                  <a:pt x="590812" y="306333"/>
                </a:cubicBezTo>
                <a:cubicBezTo>
                  <a:pt x="762915" y="306333"/>
                  <a:pt x="916958" y="284672"/>
                  <a:pt x="1026579" y="250646"/>
                </a:cubicBezTo>
                <a:cubicBezTo>
                  <a:pt x="1081608" y="233579"/>
                  <a:pt x="1122963" y="214105"/>
                  <a:pt x="1149657" y="194522"/>
                </a:cubicBezTo>
                <a:cubicBezTo>
                  <a:pt x="1177118" y="174284"/>
                  <a:pt x="1181602" y="159841"/>
                  <a:pt x="1181602" y="153167"/>
                </a:cubicBezTo>
                <a:cubicBezTo>
                  <a:pt x="1181602" y="146493"/>
                  <a:pt x="1177116" y="132052"/>
                  <a:pt x="1149657" y="111811"/>
                </a:cubicBezTo>
                <a:cubicBezTo>
                  <a:pt x="1122963" y="92228"/>
                  <a:pt x="1081608" y="72755"/>
                  <a:pt x="1026579" y="55687"/>
                </a:cubicBezTo>
                <a:cubicBezTo>
                  <a:pt x="916955" y="21664"/>
                  <a:pt x="762915" y="0"/>
                  <a:pt x="590812" y="0"/>
                </a:cubicBezTo>
                <a:cubicBezTo>
                  <a:pt x="418710" y="0"/>
                  <a:pt x="264667" y="21664"/>
                  <a:pt x="155046" y="55687"/>
                </a:cubicBezTo>
                <a:cubicBezTo>
                  <a:pt x="100017" y="72755"/>
                  <a:pt x="58661" y="92228"/>
                  <a:pt x="31968" y="111811"/>
                </a:cubicBezTo>
                <a:close/>
                <a:moveTo>
                  <a:pt x="1094063" y="1064061"/>
                </a:moveTo>
                <a:lnTo>
                  <a:pt x="1094063" y="1363404"/>
                </a:lnTo>
                <a:cubicBezTo>
                  <a:pt x="1074589" y="1372156"/>
                  <a:pt x="1052052" y="1380471"/>
                  <a:pt x="1026559" y="1388456"/>
                </a:cubicBezTo>
                <a:cubicBezTo>
                  <a:pt x="916936" y="1422480"/>
                  <a:pt x="762895" y="1444143"/>
                  <a:pt x="590793" y="1444143"/>
                </a:cubicBezTo>
                <a:cubicBezTo>
                  <a:pt x="418690" y="1444143"/>
                  <a:pt x="264647" y="1422482"/>
                  <a:pt x="155026" y="1388456"/>
                </a:cubicBezTo>
                <a:cubicBezTo>
                  <a:pt x="99997" y="1371391"/>
                  <a:pt x="58642" y="1351915"/>
                  <a:pt x="31948" y="1332332"/>
                </a:cubicBezTo>
                <a:cubicBezTo>
                  <a:pt x="4487" y="1312094"/>
                  <a:pt x="3" y="1297651"/>
                  <a:pt x="3" y="1290977"/>
                </a:cubicBezTo>
                <a:lnTo>
                  <a:pt x="3" y="1022392"/>
                </a:lnTo>
                <a:cubicBezTo>
                  <a:pt x="35121" y="1044165"/>
                  <a:pt x="79210" y="1062652"/>
                  <a:pt x="129100" y="1078188"/>
                </a:cubicBezTo>
                <a:cubicBezTo>
                  <a:pt x="249226" y="1115385"/>
                  <a:pt x="412450" y="1137813"/>
                  <a:pt x="590773" y="1137813"/>
                </a:cubicBezTo>
                <a:cubicBezTo>
                  <a:pt x="769096" y="1137813"/>
                  <a:pt x="932323" y="1115385"/>
                  <a:pt x="1052446" y="1078188"/>
                </a:cubicBezTo>
                <a:cubicBezTo>
                  <a:pt x="1066778" y="1073704"/>
                  <a:pt x="1080672" y="1068999"/>
                  <a:pt x="1094021" y="1064075"/>
                </a:cubicBezTo>
                <a:close/>
                <a:moveTo>
                  <a:pt x="1094063" y="897112"/>
                </a:moveTo>
                <a:lnTo>
                  <a:pt x="1094063" y="969536"/>
                </a:lnTo>
                <a:cubicBezTo>
                  <a:pt x="1074589" y="978289"/>
                  <a:pt x="1052052" y="986604"/>
                  <a:pt x="1026559" y="994589"/>
                </a:cubicBezTo>
                <a:cubicBezTo>
                  <a:pt x="916936" y="1028612"/>
                  <a:pt x="762895" y="1050276"/>
                  <a:pt x="590793" y="1050276"/>
                </a:cubicBezTo>
                <a:cubicBezTo>
                  <a:pt x="418690" y="1050276"/>
                  <a:pt x="264647" y="1028615"/>
                  <a:pt x="155026" y="994589"/>
                </a:cubicBezTo>
                <a:cubicBezTo>
                  <a:pt x="99997" y="977524"/>
                  <a:pt x="58642" y="958048"/>
                  <a:pt x="31948" y="938465"/>
                </a:cubicBezTo>
                <a:cubicBezTo>
                  <a:pt x="19804" y="929494"/>
                  <a:pt x="3" y="914507"/>
                  <a:pt x="3" y="897218"/>
                </a:cubicBezTo>
                <a:lnTo>
                  <a:pt x="3" y="650404"/>
                </a:lnTo>
                <a:cubicBezTo>
                  <a:pt x="35121" y="672177"/>
                  <a:pt x="79210" y="690664"/>
                  <a:pt x="129100" y="706200"/>
                </a:cubicBezTo>
                <a:cubicBezTo>
                  <a:pt x="249226" y="743396"/>
                  <a:pt x="412450" y="765825"/>
                  <a:pt x="590773" y="765825"/>
                </a:cubicBezTo>
                <a:cubicBezTo>
                  <a:pt x="769096" y="765825"/>
                  <a:pt x="932323" y="743396"/>
                  <a:pt x="1052446" y="706200"/>
                </a:cubicBezTo>
                <a:cubicBezTo>
                  <a:pt x="1102333" y="690664"/>
                  <a:pt x="1146425" y="672177"/>
                  <a:pt x="1181544" y="650404"/>
                </a:cubicBezTo>
                <a:lnTo>
                  <a:pt x="1181544" y="809586"/>
                </a:lnTo>
                <a:cubicBezTo>
                  <a:pt x="1133186" y="809586"/>
                  <a:pt x="1094021" y="848752"/>
                  <a:pt x="1094021" y="897109"/>
                </a:cubicBezTo>
                <a:close/>
                <a:moveTo>
                  <a:pt x="39" y="278430"/>
                </a:moveTo>
                <a:cubicBezTo>
                  <a:pt x="35158" y="300200"/>
                  <a:pt x="79247" y="318690"/>
                  <a:pt x="129136" y="334226"/>
                </a:cubicBezTo>
                <a:cubicBezTo>
                  <a:pt x="249263" y="371422"/>
                  <a:pt x="412487" y="393851"/>
                  <a:pt x="590810" y="393851"/>
                </a:cubicBezTo>
                <a:cubicBezTo>
                  <a:pt x="769132" y="393851"/>
                  <a:pt x="932359" y="371422"/>
                  <a:pt x="1052483" y="334226"/>
                </a:cubicBezTo>
                <a:cubicBezTo>
                  <a:pt x="1102370" y="318690"/>
                  <a:pt x="1146462" y="300202"/>
                  <a:pt x="1181580" y="278430"/>
                </a:cubicBezTo>
                <a:lnTo>
                  <a:pt x="1181580" y="525135"/>
                </a:lnTo>
                <a:cubicBezTo>
                  <a:pt x="1181580" y="531809"/>
                  <a:pt x="1177093" y="546250"/>
                  <a:pt x="1149635" y="566491"/>
                </a:cubicBezTo>
                <a:cubicBezTo>
                  <a:pt x="1122941" y="586074"/>
                  <a:pt x="1081585" y="605547"/>
                  <a:pt x="1026556" y="622615"/>
                </a:cubicBezTo>
                <a:cubicBezTo>
                  <a:pt x="916933" y="656638"/>
                  <a:pt x="762892" y="678302"/>
                  <a:pt x="590790" y="678302"/>
                </a:cubicBezTo>
                <a:cubicBezTo>
                  <a:pt x="418688" y="678302"/>
                  <a:pt x="264644" y="656641"/>
                  <a:pt x="155024" y="622615"/>
                </a:cubicBezTo>
                <a:cubicBezTo>
                  <a:pt x="99995" y="605547"/>
                  <a:pt x="58639" y="586074"/>
                  <a:pt x="31945" y="566491"/>
                </a:cubicBezTo>
                <a:cubicBezTo>
                  <a:pt x="4702" y="546471"/>
                  <a:pt x="109" y="532028"/>
                  <a:pt x="0" y="525354"/>
                </a:cubicBezTo>
                <a:close/>
                <a:moveTo>
                  <a:pt x="1269109" y="897112"/>
                </a:moveTo>
                <a:lnTo>
                  <a:pt x="1181586" y="897112"/>
                </a:lnTo>
                <a:lnTo>
                  <a:pt x="1181586" y="1444124"/>
                </a:lnTo>
                <a:lnTo>
                  <a:pt x="1838022" y="1444124"/>
                </a:lnTo>
                <a:lnTo>
                  <a:pt x="1838022" y="897112"/>
                </a:lnTo>
                <a:lnTo>
                  <a:pt x="1750499" y="897112"/>
                </a:lnTo>
                <a:lnTo>
                  <a:pt x="1750499" y="765828"/>
                </a:lnTo>
                <a:cubicBezTo>
                  <a:pt x="1750499" y="632902"/>
                  <a:pt x="1642735" y="525138"/>
                  <a:pt x="1509809" y="525138"/>
                </a:cubicBezTo>
                <a:cubicBezTo>
                  <a:pt x="1376884" y="525138"/>
                  <a:pt x="1269120" y="632902"/>
                  <a:pt x="1269120" y="765828"/>
                </a:cubicBezTo>
                <a:close/>
                <a:moveTo>
                  <a:pt x="1400393" y="897112"/>
                </a:moveTo>
                <a:lnTo>
                  <a:pt x="1619200" y="897112"/>
                </a:lnTo>
                <a:lnTo>
                  <a:pt x="1619200" y="765828"/>
                </a:lnTo>
                <a:cubicBezTo>
                  <a:pt x="1619200" y="705438"/>
                  <a:pt x="1570188" y="656425"/>
                  <a:pt x="1509798" y="656425"/>
                </a:cubicBezTo>
                <a:cubicBezTo>
                  <a:pt x="1449409" y="656425"/>
                  <a:pt x="1400396" y="705438"/>
                  <a:pt x="1400396" y="765828"/>
                </a:cubicBezTo>
                <a:close/>
                <a:moveTo>
                  <a:pt x="1466037" y="1247204"/>
                </a:moveTo>
                <a:cubicBezTo>
                  <a:pt x="1466037" y="1271383"/>
                  <a:pt x="1485619" y="1290965"/>
                  <a:pt x="1509798" y="1290965"/>
                </a:cubicBezTo>
                <a:cubicBezTo>
                  <a:pt x="1533977" y="1290965"/>
                  <a:pt x="1553560" y="1271383"/>
                  <a:pt x="1553560" y="1247204"/>
                </a:cubicBezTo>
                <a:lnTo>
                  <a:pt x="1553560" y="1115920"/>
                </a:lnTo>
                <a:cubicBezTo>
                  <a:pt x="1553560" y="1091741"/>
                  <a:pt x="1533977" y="1072158"/>
                  <a:pt x="1509798" y="1072158"/>
                </a:cubicBezTo>
                <a:cubicBezTo>
                  <a:pt x="1485619" y="1072158"/>
                  <a:pt x="1466037" y="1091741"/>
                  <a:pt x="1466037" y="111592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4">
            <a:extLst>
              <a:ext uri="{FF2B5EF4-FFF2-40B4-BE49-F238E27FC236}">
                <a16:creationId xmlns:a16="http://schemas.microsoft.com/office/drawing/2014/main" id="{DF85DFFC-4DFE-DDC1-6D0F-602210DBA15F}"/>
              </a:ext>
            </a:extLst>
          </p:cNvPr>
          <p:cNvSpPr txBox="1"/>
          <p:nvPr/>
        </p:nvSpPr>
        <p:spPr>
          <a:xfrm>
            <a:off x="4375820" y="2740557"/>
            <a:ext cx="2773586" cy="2093976"/>
          </a:xfrm>
          <a:prstGeom prst="rect">
            <a:avLst/>
          </a:prstGeom>
          <a:noFill/>
        </p:spPr>
        <p:txBody>
          <a:bodyPr wrap="square" lIns="0" tIns="0" rIns="0" bIns="0" rtlCol="0" anchor="t">
            <a:noAutofit/>
          </a:bodyPr>
          <a:lstStyle/>
          <a:p>
            <a:pPr>
              <a:lnSpc>
                <a:spcPct val="110000"/>
              </a:lnSpc>
              <a:spcBef>
                <a:spcPts val="1200"/>
              </a:spcBef>
            </a:pPr>
            <a:r>
              <a:rPr lang="en-US" sz="2400" dirty="0">
                <a:solidFill>
                  <a:srgbClr val="0070C0"/>
                </a:solidFill>
                <a:latin typeface="+mj-lt"/>
              </a:rPr>
              <a:t>Authentication </a:t>
            </a:r>
            <a:endParaRPr lang="en-US" sz="2000" b="1" dirty="0">
              <a:solidFill>
                <a:srgbClr val="0070C0"/>
              </a:solidFill>
              <a:latin typeface="+mj-lt"/>
            </a:endParaRPr>
          </a:p>
          <a:p>
            <a:pPr>
              <a:lnSpc>
                <a:spcPct val="110000"/>
              </a:lnSpc>
              <a:spcBef>
                <a:spcPts val="1200"/>
              </a:spcBef>
            </a:pPr>
            <a:r>
              <a:rPr lang="en-US" dirty="0"/>
              <a:t>Viva and Copilot Analytics use Entra ID to authenticate and authorize users. Customers can also setup Multifactor Authentication as an additional security layer.</a:t>
            </a:r>
          </a:p>
        </p:txBody>
      </p:sp>
      <p:sp>
        <p:nvSpPr>
          <p:cNvPr id="16" name="Freeform: Shape 15" descr="icon for authentication">
            <a:extLst>
              <a:ext uri="{FF2B5EF4-FFF2-40B4-BE49-F238E27FC236}">
                <a16:creationId xmlns:a16="http://schemas.microsoft.com/office/drawing/2014/main" id="{87D1B757-D80A-3668-DB17-721B6729669E}"/>
              </a:ext>
            </a:extLst>
          </p:cNvPr>
          <p:cNvSpPr/>
          <p:nvPr/>
        </p:nvSpPr>
        <p:spPr>
          <a:xfrm>
            <a:off x="4375820" y="2048482"/>
            <a:ext cx="466587" cy="512227"/>
          </a:xfrm>
          <a:custGeom>
            <a:avLst/>
            <a:gdLst>
              <a:gd name="connsiteX0" fmla="*/ 786237 w 786272"/>
              <a:gd name="connsiteY0" fmla="*/ 142708 h 863182"/>
              <a:gd name="connsiteX1" fmla="*/ 736603 w 786272"/>
              <a:gd name="connsiteY1" fmla="*/ 89986 h 863182"/>
              <a:gd name="connsiteX2" fmla="*/ 415696 w 786272"/>
              <a:gd name="connsiteY2" fmla="*/ 5079 h 863182"/>
              <a:gd name="connsiteX3" fmla="*/ 370564 w 786272"/>
              <a:gd name="connsiteY3" fmla="*/ 5079 h 863182"/>
              <a:gd name="connsiteX4" fmla="*/ 49657 w 786272"/>
              <a:gd name="connsiteY4" fmla="*/ 89986 h 863182"/>
              <a:gd name="connsiteX5" fmla="*/ 61 w 786272"/>
              <a:gd name="connsiteY5" fmla="*/ 142708 h 863182"/>
              <a:gd name="connsiteX6" fmla="*/ 373212 w 786272"/>
              <a:gd name="connsiteY6" fmla="*/ 859312 h 863182"/>
              <a:gd name="connsiteX7" fmla="*/ 393117 w 786272"/>
              <a:gd name="connsiteY7" fmla="*/ 863182 h 863182"/>
              <a:gd name="connsiteX8" fmla="*/ 413023 w 786272"/>
              <a:gd name="connsiteY8" fmla="*/ 859312 h 863182"/>
              <a:gd name="connsiteX9" fmla="*/ 786212 w 786272"/>
              <a:gd name="connsiteY9" fmla="*/ 142708 h 863182"/>
              <a:gd name="connsiteX10" fmla="*/ 398989 w 786272"/>
              <a:gd name="connsiteY10" fmla="*/ 800676 h 863182"/>
              <a:gd name="connsiteX11" fmla="*/ 393147 w 786272"/>
              <a:gd name="connsiteY11" fmla="*/ 801867 h 863182"/>
              <a:gd name="connsiteX12" fmla="*/ 387305 w 786272"/>
              <a:gd name="connsiteY12" fmla="*/ 800676 h 863182"/>
              <a:gd name="connsiteX13" fmla="*/ 59550 w 786272"/>
              <a:gd name="connsiteY13" fmla="*/ 162539 h 863182"/>
              <a:gd name="connsiteX14" fmla="*/ 72982 w 786272"/>
              <a:gd name="connsiteY14" fmla="*/ 147768 h 863182"/>
              <a:gd name="connsiteX15" fmla="*/ 387012 w 786272"/>
              <a:gd name="connsiteY15" fmla="*/ 63122 h 863182"/>
              <a:gd name="connsiteX16" fmla="*/ 399328 w 786272"/>
              <a:gd name="connsiteY16" fmla="*/ 63122 h 863182"/>
              <a:gd name="connsiteX17" fmla="*/ 713357 w 786272"/>
              <a:gd name="connsiteY17" fmla="*/ 147768 h 863182"/>
              <a:gd name="connsiteX18" fmla="*/ 726790 w 786272"/>
              <a:gd name="connsiteY18" fmla="*/ 162539 h 863182"/>
              <a:gd name="connsiteX19" fmla="*/ 399034 w 786272"/>
              <a:gd name="connsiteY19" fmla="*/ 800676 h 863182"/>
              <a:gd name="connsiteX20" fmla="*/ 89274 w 786272"/>
              <a:gd name="connsiteY20" fmla="*/ 175932 h 863182"/>
              <a:gd name="connsiteX21" fmla="*/ 393140 w 786272"/>
              <a:gd name="connsiteY21" fmla="*/ 770758 h 863182"/>
              <a:gd name="connsiteX22" fmla="*/ 697007 w 786272"/>
              <a:gd name="connsiteY22" fmla="*/ 175932 h 863182"/>
              <a:gd name="connsiteX23" fmla="*/ 393140 w 786272"/>
              <a:gd name="connsiteY23" fmla="*/ 92960 h 863182"/>
              <a:gd name="connsiteX24" fmla="*/ 89274 w 786272"/>
              <a:gd name="connsiteY24" fmla="*/ 175932 h 863182"/>
              <a:gd name="connsiteX25" fmla="*/ 264143 w 786272"/>
              <a:gd name="connsiteY25" fmla="*/ 560799 h 863182"/>
              <a:gd name="connsiteX26" fmla="*/ 254097 w 786272"/>
              <a:gd name="connsiteY26" fmla="*/ 556892 h 863182"/>
              <a:gd name="connsiteX27" fmla="*/ 253205 w 786272"/>
              <a:gd name="connsiteY27" fmla="*/ 535870 h 863182"/>
              <a:gd name="connsiteX28" fmla="*/ 295545 w 786272"/>
              <a:gd name="connsiteY28" fmla="*/ 463130 h 863182"/>
              <a:gd name="connsiteX29" fmla="*/ 314000 w 786272"/>
              <a:gd name="connsiteY29" fmla="*/ 453010 h 863182"/>
              <a:gd name="connsiteX30" fmla="*/ 324120 w 786272"/>
              <a:gd name="connsiteY30" fmla="*/ 471465 h 863182"/>
              <a:gd name="connsiteX31" fmla="*/ 275157 w 786272"/>
              <a:gd name="connsiteY31" fmla="*/ 555962 h 863182"/>
              <a:gd name="connsiteX32" fmla="*/ 264180 w 786272"/>
              <a:gd name="connsiteY32" fmla="*/ 560799 h 863182"/>
              <a:gd name="connsiteX33" fmla="*/ 316642 w 786272"/>
              <a:gd name="connsiteY33" fmla="*/ 593652 h 863182"/>
              <a:gd name="connsiteX34" fmla="*/ 306224 w 786272"/>
              <a:gd name="connsiteY34" fmla="*/ 589374 h 863182"/>
              <a:gd name="connsiteX35" fmla="*/ 306038 w 786272"/>
              <a:gd name="connsiteY35" fmla="*/ 568315 h 863182"/>
              <a:gd name="connsiteX36" fmla="*/ 378256 w 786272"/>
              <a:gd name="connsiteY36" fmla="*/ 398208 h 863182"/>
              <a:gd name="connsiteX37" fmla="*/ 393139 w 786272"/>
              <a:gd name="connsiteY37" fmla="*/ 383325 h 863182"/>
              <a:gd name="connsiteX38" fmla="*/ 408022 w 786272"/>
              <a:gd name="connsiteY38" fmla="*/ 398208 h 863182"/>
              <a:gd name="connsiteX39" fmla="*/ 327245 w 786272"/>
              <a:gd name="connsiteY39" fmla="*/ 589156 h 863182"/>
              <a:gd name="connsiteX40" fmla="*/ 316641 w 786272"/>
              <a:gd name="connsiteY40" fmla="*/ 593620 h 863182"/>
              <a:gd name="connsiteX41" fmla="*/ 398423 w 786272"/>
              <a:gd name="connsiteY41" fmla="*/ 604442 h 863182"/>
              <a:gd name="connsiteX42" fmla="*/ 386739 w 786272"/>
              <a:gd name="connsiteY42" fmla="*/ 610097 h 863182"/>
              <a:gd name="connsiteX43" fmla="*/ 377550 w 786272"/>
              <a:gd name="connsiteY43" fmla="*/ 606898 h 863182"/>
              <a:gd name="connsiteX44" fmla="*/ 375094 w 786272"/>
              <a:gd name="connsiteY44" fmla="*/ 585988 h 863182"/>
              <a:gd name="connsiteX45" fmla="*/ 452707 w 786272"/>
              <a:gd name="connsiteY45" fmla="*/ 401812 h 863182"/>
              <a:gd name="connsiteX46" fmla="*/ 393175 w 786272"/>
              <a:gd name="connsiteY46" fmla="*/ 342281 h 863182"/>
              <a:gd name="connsiteX47" fmla="*/ 333644 w 786272"/>
              <a:gd name="connsiteY47" fmla="*/ 401812 h 863182"/>
              <a:gd name="connsiteX48" fmla="*/ 318761 w 786272"/>
              <a:gd name="connsiteY48" fmla="*/ 416695 h 863182"/>
              <a:gd name="connsiteX49" fmla="*/ 303879 w 786272"/>
              <a:gd name="connsiteY49" fmla="*/ 401812 h 863182"/>
              <a:gd name="connsiteX50" fmla="*/ 393175 w 786272"/>
              <a:gd name="connsiteY50" fmla="*/ 312515 h 863182"/>
              <a:gd name="connsiteX51" fmla="*/ 482472 w 786272"/>
              <a:gd name="connsiteY51" fmla="*/ 401812 h 863182"/>
              <a:gd name="connsiteX52" fmla="*/ 398459 w 786272"/>
              <a:gd name="connsiteY52" fmla="*/ 604409 h 863182"/>
              <a:gd name="connsiteX53" fmla="*/ 512685 w 786272"/>
              <a:gd name="connsiteY53" fmla="*/ 534344 h 863182"/>
              <a:gd name="connsiteX54" fmla="*/ 499439 w 786272"/>
              <a:gd name="connsiteY54" fmla="*/ 542455 h 863182"/>
              <a:gd name="connsiteX55" fmla="*/ 492668 w 786272"/>
              <a:gd name="connsiteY55" fmla="*/ 540818 h 863182"/>
              <a:gd name="connsiteX56" fmla="*/ 486231 w 786272"/>
              <a:gd name="connsiteY56" fmla="*/ 520800 h 863182"/>
              <a:gd name="connsiteX57" fmla="*/ 512239 w 786272"/>
              <a:gd name="connsiteY57" fmla="*/ 401890 h 863182"/>
              <a:gd name="connsiteX58" fmla="*/ 393176 w 786272"/>
              <a:gd name="connsiteY58" fmla="*/ 282828 h 863182"/>
              <a:gd name="connsiteX59" fmla="*/ 274114 w 786272"/>
              <a:gd name="connsiteY59" fmla="*/ 401890 h 863182"/>
              <a:gd name="connsiteX60" fmla="*/ 237427 w 786272"/>
              <a:gd name="connsiteY60" fmla="*/ 507637 h 863182"/>
              <a:gd name="connsiteX61" fmla="*/ 216554 w 786272"/>
              <a:gd name="connsiteY61" fmla="*/ 510352 h 863182"/>
              <a:gd name="connsiteX62" fmla="*/ 213838 w 786272"/>
              <a:gd name="connsiteY62" fmla="*/ 489479 h 863182"/>
              <a:gd name="connsiteX63" fmla="*/ 244347 w 786272"/>
              <a:gd name="connsiteY63" fmla="*/ 401894 h 863182"/>
              <a:gd name="connsiteX64" fmla="*/ 393175 w 786272"/>
              <a:gd name="connsiteY64" fmla="*/ 253066 h 863182"/>
              <a:gd name="connsiteX65" fmla="*/ 542004 w 786272"/>
              <a:gd name="connsiteY65" fmla="*/ 401894 h 863182"/>
              <a:gd name="connsiteX66" fmla="*/ 512722 w 786272"/>
              <a:gd name="connsiteY66" fmla="*/ 534387 h 863182"/>
              <a:gd name="connsiteX67" fmla="*/ 601498 w 786272"/>
              <a:gd name="connsiteY67" fmla="*/ 401851 h 863182"/>
              <a:gd name="connsiteX68" fmla="*/ 600047 w 786272"/>
              <a:gd name="connsiteY68" fmla="*/ 426706 h 863182"/>
              <a:gd name="connsiteX69" fmla="*/ 585276 w 786272"/>
              <a:gd name="connsiteY69" fmla="*/ 439840 h 863182"/>
              <a:gd name="connsiteX70" fmla="*/ 583490 w 786272"/>
              <a:gd name="connsiteY70" fmla="*/ 439728 h 863182"/>
              <a:gd name="connsiteX71" fmla="*/ 570467 w 786272"/>
              <a:gd name="connsiteY71" fmla="*/ 423171 h 863182"/>
              <a:gd name="connsiteX72" fmla="*/ 571732 w 786272"/>
              <a:gd name="connsiteY72" fmla="*/ 401814 h 863182"/>
              <a:gd name="connsiteX73" fmla="*/ 393138 w 786272"/>
              <a:gd name="connsiteY73" fmla="*/ 223220 h 863182"/>
              <a:gd name="connsiteX74" fmla="*/ 214545 w 786272"/>
              <a:gd name="connsiteY74" fmla="*/ 401814 h 863182"/>
              <a:gd name="connsiteX75" fmla="*/ 199662 w 786272"/>
              <a:gd name="connsiteY75" fmla="*/ 416697 h 863182"/>
              <a:gd name="connsiteX76" fmla="*/ 184779 w 786272"/>
              <a:gd name="connsiteY76" fmla="*/ 401814 h 863182"/>
              <a:gd name="connsiteX77" fmla="*/ 393138 w 786272"/>
              <a:gd name="connsiteY77" fmla="*/ 193455 h 863182"/>
              <a:gd name="connsiteX78" fmla="*/ 601498 w 786272"/>
              <a:gd name="connsiteY78" fmla="*/ 401814 h 86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86272" h="863182">
                <a:moveTo>
                  <a:pt x="786237" y="142708"/>
                </a:moveTo>
                <a:cubicBezTo>
                  <a:pt x="786126" y="114654"/>
                  <a:pt x="764769" y="91995"/>
                  <a:pt x="736603" y="89986"/>
                </a:cubicBezTo>
                <a:cubicBezTo>
                  <a:pt x="637667" y="82990"/>
                  <a:pt x="508708" y="48872"/>
                  <a:pt x="415696" y="5079"/>
                </a:cubicBezTo>
                <a:cubicBezTo>
                  <a:pt x="401335" y="-1693"/>
                  <a:pt x="384889" y="-1693"/>
                  <a:pt x="370564" y="5079"/>
                </a:cubicBezTo>
                <a:cubicBezTo>
                  <a:pt x="277547" y="48835"/>
                  <a:pt x="148584" y="82953"/>
                  <a:pt x="49657" y="89986"/>
                </a:cubicBezTo>
                <a:cubicBezTo>
                  <a:pt x="21492" y="91994"/>
                  <a:pt x="135" y="114653"/>
                  <a:pt x="61" y="142708"/>
                </a:cubicBezTo>
                <a:cubicBezTo>
                  <a:pt x="-609" y="325436"/>
                  <a:pt x="-2023" y="705655"/>
                  <a:pt x="373212" y="859312"/>
                </a:cubicBezTo>
                <a:cubicBezTo>
                  <a:pt x="379538" y="861916"/>
                  <a:pt x="386346" y="863182"/>
                  <a:pt x="393117" y="863182"/>
                </a:cubicBezTo>
                <a:cubicBezTo>
                  <a:pt x="399926" y="863182"/>
                  <a:pt x="406698" y="861879"/>
                  <a:pt x="413023" y="859312"/>
                </a:cubicBezTo>
                <a:cubicBezTo>
                  <a:pt x="788260" y="705645"/>
                  <a:pt x="786879" y="325426"/>
                  <a:pt x="786212" y="142708"/>
                </a:cubicBezTo>
                <a:close/>
                <a:moveTo>
                  <a:pt x="398989" y="800676"/>
                </a:moveTo>
                <a:cubicBezTo>
                  <a:pt x="397128" y="801457"/>
                  <a:pt x="395119" y="801867"/>
                  <a:pt x="393147" y="801867"/>
                </a:cubicBezTo>
                <a:cubicBezTo>
                  <a:pt x="391138" y="801867"/>
                  <a:pt x="389165" y="801457"/>
                  <a:pt x="387305" y="800676"/>
                </a:cubicBezTo>
                <a:cubicBezTo>
                  <a:pt x="58769" y="660440"/>
                  <a:pt x="59283" y="324169"/>
                  <a:pt x="59550" y="162539"/>
                </a:cubicBezTo>
                <a:cubicBezTo>
                  <a:pt x="59550" y="154875"/>
                  <a:pt x="65354" y="148512"/>
                  <a:pt x="72982" y="147768"/>
                </a:cubicBezTo>
                <a:cubicBezTo>
                  <a:pt x="173557" y="137908"/>
                  <a:pt x="293876" y="105464"/>
                  <a:pt x="387012" y="63122"/>
                </a:cubicBezTo>
                <a:cubicBezTo>
                  <a:pt x="390919" y="61336"/>
                  <a:pt x="395420" y="61336"/>
                  <a:pt x="399328" y="63122"/>
                </a:cubicBezTo>
                <a:cubicBezTo>
                  <a:pt x="492419" y="105464"/>
                  <a:pt x="612745" y="137909"/>
                  <a:pt x="713357" y="147768"/>
                </a:cubicBezTo>
                <a:cubicBezTo>
                  <a:pt x="720985" y="148512"/>
                  <a:pt x="726790" y="154912"/>
                  <a:pt x="726790" y="162539"/>
                </a:cubicBezTo>
                <a:cubicBezTo>
                  <a:pt x="727050" y="324131"/>
                  <a:pt x="727534" y="660411"/>
                  <a:pt x="399034" y="800676"/>
                </a:cubicBezTo>
                <a:close/>
                <a:moveTo>
                  <a:pt x="89274" y="175932"/>
                </a:moveTo>
                <a:cubicBezTo>
                  <a:pt x="89274" y="334618"/>
                  <a:pt x="97087" y="640466"/>
                  <a:pt x="393140" y="770758"/>
                </a:cubicBezTo>
                <a:cubicBezTo>
                  <a:pt x="689196" y="640456"/>
                  <a:pt x="697007" y="334580"/>
                  <a:pt x="697007" y="175932"/>
                </a:cubicBezTo>
                <a:cubicBezTo>
                  <a:pt x="598480" y="164583"/>
                  <a:pt x="483961" y="133366"/>
                  <a:pt x="393140" y="92960"/>
                </a:cubicBezTo>
                <a:cubicBezTo>
                  <a:pt x="302317" y="133367"/>
                  <a:pt x="187791" y="164583"/>
                  <a:pt x="89274" y="175932"/>
                </a:cubicBezTo>
                <a:close/>
                <a:moveTo>
                  <a:pt x="264143" y="560799"/>
                </a:moveTo>
                <a:cubicBezTo>
                  <a:pt x="260571" y="560799"/>
                  <a:pt x="256962" y="559497"/>
                  <a:pt x="254097" y="556892"/>
                </a:cubicBezTo>
                <a:cubicBezTo>
                  <a:pt x="248033" y="551348"/>
                  <a:pt x="247623" y="541934"/>
                  <a:pt x="253205" y="535870"/>
                </a:cubicBezTo>
                <a:cubicBezTo>
                  <a:pt x="280924" y="505620"/>
                  <a:pt x="290635" y="479873"/>
                  <a:pt x="295545" y="463130"/>
                </a:cubicBezTo>
                <a:cubicBezTo>
                  <a:pt x="297852" y="455243"/>
                  <a:pt x="306113" y="450703"/>
                  <a:pt x="314000" y="453010"/>
                </a:cubicBezTo>
                <a:cubicBezTo>
                  <a:pt x="321888" y="455317"/>
                  <a:pt x="326428" y="463577"/>
                  <a:pt x="324120" y="471465"/>
                </a:cubicBezTo>
                <a:cubicBezTo>
                  <a:pt x="315005" y="502607"/>
                  <a:pt x="299453" y="529433"/>
                  <a:pt x="275157" y="555962"/>
                </a:cubicBezTo>
                <a:cubicBezTo>
                  <a:pt x="272217" y="559162"/>
                  <a:pt x="268199" y="560799"/>
                  <a:pt x="264180" y="560799"/>
                </a:cubicBezTo>
                <a:close/>
                <a:moveTo>
                  <a:pt x="316642" y="593652"/>
                </a:moveTo>
                <a:cubicBezTo>
                  <a:pt x="312884" y="593652"/>
                  <a:pt x="309126" y="592239"/>
                  <a:pt x="306224" y="589374"/>
                </a:cubicBezTo>
                <a:cubicBezTo>
                  <a:pt x="300345" y="583606"/>
                  <a:pt x="300271" y="574193"/>
                  <a:pt x="306038" y="568315"/>
                </a:cubicBezTo>
                <a:cubicBezTo>
                  <a:pt x="371225" y="501900"/>
                  <a:pt x="378256" y="427231"/>
                  <a:pt x="378256" y="398208"/>
                </a:cubicBezTo>
                <a:cubicBezTo>
                  <a:pt x="378256" y="389985"/>
                  <a:pt x="384916" y="383325"/>
                  <a:pt x="393139" y="383325"/>
                </a:cubicBezTo>
                <a:cubicBezTo>
                  <a:pt x="401361" y="383325"/>
                  <a:pt x="408022" y="389985"/>
                  <a:pt x="408022" y="398208"/>
                </a:cubicBezTo>
                <a:cubicBezTo>
                  <a:pt x="408022" y="430876"/>
                  <a:pt x="400133" y="514927"/>
                  <a:pt x="327245" y="589156"/>
                </a:cubicBezTo>
                <a:cubicBezTo>
                  <a:pt x="324343" y="592132"/>
                  <a:pt x="320473" y="593620"/>
                  <a:pt x="316641" y="593620"/>
                </a:cubicBezTo>
                <a:close/>
                <a:moveTo>
                  <a:pt x="398423" y="604442"/>
                </a:moveTo>
                <a:cubicBezTo>
                  <a:pt x="395483" y="608163"/>
                  <a:pt x="391130" y="610097"/>
                  <a:pt x="386739" y="610097"/>
                </a:cubicBezTo>
                <a:cubicBezTo>
                  <a:pt x="383503" y="610097"/>
                  <a:pt x="380265" y="609056"/>
                  <a:pt x="377550" y="606898"/>
                </a:cubicBezTo>
                <a:cubicBezTo>
                  <a:pt x="371113" y="601801"/>
                  <a:pt x="369996" y="592462"/>
                  <a:pt x="375094" y="585988"/>
                </a:cubicBezTo>
                <a:cubicBezTo>
                  <a:pt x="446679" y="495128"/>
                  <a:pt x="452707" y="443303"/>
                  <a:pt x="452707" y="401812"/>
                </a:cubicBezTo>
                <a:cubicBezTo>
                  <a:pt x="452707" y="368996"/>
                  <a:pt x="425993" y="342281"/>
                  <a:pt x="393175" y="342281"/>
                </a:cubicBezTo>
                <a:cubicBezTo>
                  <a:pt x="360359" y="342281"/>
                  <a:pt x="333644" y="368996"/>
                  <a:pt x="333644" y="401812"/>
                </a:cubicBezTo>
                <a:cubicBezTo>
                  <a:pt x="333644" y="410035"/>
                  <a:pt x="326984" y="416695"/>
                  <a:pt x="318761" y="416695"/>
                </a:cubicBezTo>
                <a:cubicBezTo>
                  <a:pt x="310539" y="416695"/>
                  <a:pt x="303879" y="410035"/>
                  <a:pt x="303879" y="401812"/>
                </a:cubicBezTo>
                <a:cubicBezTo>
                  <a:pt x="303879" y="352587"/>
                  <a:pt x="343951" y="312515"/>
                  <a:pt x="393175" y="312515"/>
                </a:cubicBezTo>
                <a:cubicBezTo>
                  <a:pt x="442401" y="312515"/>
                  <a:pt x="482472" y="352587"/>
                  <a:pt x="482472" y="401812"/>
                </a:cubicBezTo>
                <a:cubicBezTo>
                  <a:pt x="482472" y="451670"/>
                  <a:pt x="472316" y="510759"/>
                  <a:pt x="398459" y="604409"/>
                </a:cubicBezTo>
                <a:close/>
                <a:moveTo>
                  <a:pt x="512685" y="534344"/>
                </a:moveTo>
                <a:cubicBezTo>
                  <a:pt x="510043" y="539479"/>
                  <a:pt x="504834" y="542455"/>
                  <a:pt x="499439" y="542455"/>
                </a:cubicBezTo>
                <a:cubicBezTo>
                  <a:pt x="497169" y="542455"/>
                  <a:pt x="494862" y="541934"/>
                  <a:pt x="492668" y="540818"/>
                </a:cubicBezTo>
                <a:cubicBezTo>
                  <a:pt x="485375" y="537061"/>
                  <a:pt x="482473" y="528094"/>
                  <a:pt x="486231" y="520800"/>
                </a:cubicBezTo>
                <a:cubicBezTo>
                  <a:pt x="509150" y="476041"/>
                  <a:pt x="512239" y="435559"/>
                  <a:pt x="512239" y="401890"/>
                </a:cubicBezTo>
                <a:cubicBezTo>
                  <a:pt x="512239" y="336257"/>
                  <a:pt x="458809" y="282828"/>
                  <a:pt x="393176" y="282828"/>
                </a:cubicBezTo>
                <a:cubicBezTo>
                  <a:pt x="327543" y="282828"/>
                  <a:pt x="274114" y="336257"/>
                  <a:pt x="274114" y="401890"/>
                </a:cubicBezTo>
                <a:cubicBezTo>
                  <a:pt x="274114" y="429944"/>
                  <a:pt x="271286" y="463580"/>
                  <a:pt x="237427" y="507637"/>
                </a:cubicBezTo>
                <a:cubicBezTo>
                  <a:pt x="232404" y="514148"/>
                  <a:pt x="223066" y="515376"/>
                  <a:pt x="216554" y="510352"/>
                </a:cubicBezTo>
                <a:cubicBezTo>
                  <a:pt x="210043" y="505330"/>
                  <a:pt x="208815" y="495991"/>
                  <a:pt x="213838" y="489479"/>
                </a:cubicBezTo>
                <a:cubicBezTo>
                  <a:pt x="242040" y="452793"/>
                  <a:pt x="244347" y="427120"/>
                  <a:pt x="244347" y="401894"/>
                </a:cubicBezTo>
                <a:cubicBezTo>
                  <a:pt x="244347" y="319815"/>
                  <a:pt x="311097" y="253066"/>
                  <a:pt x="393175" y="253066"/>
                </a:cubicBezTo>
                <a:cubicBezTo>
                  <a:pt x="475254" y="253066"/>
                  <a:pt x="542004" y="319815"/>
                  <a:pt x="542004" y="401894"/>
                </a:cubicBezTo>
                <a:cubicBezTo>
                  <a:pt x="542004" y="439139"/>
                  <a:pt x="538543" y="484010"/>
                  <a:pt x="512722" y="534387"/>
                </a:cubicBezTo>
                <a:close/>
                <a:moveTo>
                  <a:pt x="601498" y="401851"/>
                </a:moveTo>
                <a:cubicBezTo>
                  <a:pt x="601498" y="410148"/>
                  <a:pt x="601014" y="418520"/>
                  <a:pt x="600047" y="426706"/>
                </a:cubicBezTo>
                <a:cubicBezTo>
                  <a:pt x="599154" y="434259"/>
                  <a:pt x="592717" y="439840"/>
                  <a:pt x="585276" y="439840"/>
                </a:cubicBezTo>
                <a:cubicBezTo>
                  <a:pt x="584680" y="439840"/>
                  <a:pt x="584085" y="439803"/>
                  <a:pt x="583490" y="439728"/>
                </a:cubicBezTo>
                <a:cubicBezTo>
                  <a:pt x="575341" y="438761"/>
                  <a:pt x="569499" y="431357"/>
                  <a:pt x="570467" y="423171"/>
                </a:cubicBezTo>
                <a:cubicBezTo>
                  <a:pt x="571323" y="416139"/>
                  <a:pt x="571732" y="408958"/>
                  <a:pt x="571732" y="401814"/>
                </a:cubicBezTo>
                <a:cubicBezTo>
                  <a:pt x="571732" y="303326"/>
                  <a:pt x="491625" y="223220"/>
                  <a:pt x="393138" y="223220"/>
                </a:cubicBezTo>
                <a:cubicBezTo>
                  <a:pt x="294652" y="223220"/>
                  <a:pt x="214545" y="303327"/>
                  <a:pt x="214545" y="401814"/>
                </a:cubicBezTo>
                <a:cubicBezTo>
                  <a:pt x="214545" y="410037"/>
                  <a:pt x="207885" y="416697"/>
                  <a:pt x="199662" y="416697"/>
                </a:cubicBezTo>
                <a:cubicBezTo>
                  <a:pt x="191439" y="416697"/>
                  <a:pt x="184779" y="410037"/>
                  <a:pt x="184779" y="401814"/>
                </a:cubicBezTo>
                <a:cubicBezTo>
                  <a:pt x="184779" y="286924"/>
                  <a:pt x="278243" y="193455"/>
                  <a:pt x="393138" y="193455"/>
                </a:cubicBezTo>
                <a:cubicBezTo>
                  <a:pt x="508034" y="193455"/>
                  <a:pt x="601498" y="286919"/>
                  <a:pt x="601498" y="401814"/>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Box 7">
            <a:extLst>
              <a:ext uri="{FF2B5EF4-FFF2-40B4-BE49-F238E27FC236}">
                <a16:creationId xmlns:a16="http://schemas.microsoft.com/office/drawing/2014/main" id="{39812FB6-29D6-6516-E25D-5780590B694B}"/>
              </a:ext>
            </a:extLst>
          </p:cNvPr>
          <p:cNvSpPr txBox="1"/>
          <p:nvPr/>
        </p:nvSpPr>
        <p:spPr>
          <a:xfrm>
            <a:off x="7618245" y="2740556"/>
            <a:ext cx="2550991" cy="2093976"/>
          </a:xfrm>
          <a:prstGeom prst="rect">
            <a:avLst/>
          </a:prstGeom>
          <a:noFill/>
        </p:spPr>
        <p:txBody>
          <a:bodyPr wrap="square" lIns="0" tIns="0" rIns="0" bIns="0" rtlCol="0" anchor="t">
            <a:noAutofit/>
          </a:bodyPr>
          <a:lstStyle/>
          <a:p>
            <a:pPr>
              <a:lnSpc>
                <a:spcPct val="90000"/>
              </a:lnSpc>
              <a:spcAft>
                <a:spcPts val="600"/>
              </a:spcAft>
            </a:pPr>
            <a:r>
              <a:rPr lang="en-US" sz="2400" dirty="0">
                <a:solidFill>
                  <a:srgbClr val="0070C0"/>
                </a:solidFill>
                <a:latin typeface="+mj-lt"/>
              </a:rPr>
              <a:t>Credential management</a:t>
            </a:r>
            <a:endParaRPr lang="en-US" sz="2000" b="1" dirty="0">
              <a:solidFill>
                <a:srgbClr val="0070C0"/>
              </a:solidFill>
              <a:latin typeface="+mj-lt"/>
            </a:endParaRPr>
          </a:p>
          <a:p>
            <a:pPr>
              <a:lnSpc>
                <a:spcPct val="110000"/>
              </a:lnSpc>
              <a:spcBef>
                <a:spcPts val="1200"/>
              </a:spcBef>
            </a:pPr>
            <a:r>
              <a:rPr lang="en-US" dirty="0"/>
              <a:t>Copilot Analytics uses Azure Key Vault for managing keys.</a:t>
            </a:r>
          </a:p>
        </p:txBody>
      </p:sp>
      <p:sp>
        <p:nvSpPr>
          <p:cNvPr id="22" name="Freeform: Shape 21" descr="icon for credential management">
            <a:extLst>
              <a:ext uri="{FF2B5EF4-FFF2-40B4-BE49-F238E27FC236}">
                <a16:creationId xmlns:a16="http://schemas.microsoft.com/office/drawing/2014/main" id="{03CD630C-C012-5FD2-720B-7D858C4F3AD0}"/>
              </a:ext>
            </a:extLst>
          </p:cNvPr>
          <p:cNvSpPr/>
          <p:nvPr/>
        </p:nvSpPr>
        <p:spPr>
          <a:xfrm>
            <a:off x="7618245" y="2044360"/>
            <a:ext cx="538233" cy="520471"/>
          </a:xfrm>
          <a:custGeom>
            <a:avLst/>
            <a:gdLst>
              <a:gd name="connsiteX0" fmla="*/ 622200 w 1779180"/>
              <a:gd name="connsiteY0" fmla="*/ 380732 h 1720465"/>
              <a:gd name="connsiteX1" fmla="*/ 622200 w 1779180"/>
              <a:gd name="connsiteY1" fmla="*/ 611614 h 1720465"/>
              <a:gd name="connsiteX2" fmla="*/ 1156961 w 1779180"/>
              <a:gd name="connsiteY2" fmla="*/ 611614 h 1720465"/>
              <a:gd name="connsiteX3" fmla="*/ 1156961 w 1779180"/>
              <a:gd name="connsiteY3" fmla="*/ 380732 h 1720465"/>
              <a:gd name="connsiteX4" fmla="*/ 992507 w 1779180"/>
              <a:gd name="connsiteY4" fmla="*/ 380732 h 1720465"/>
              <a:gd name="connsiteX5" fmla="*/ 1072354 w 1779180"/>
              <a:gd name="connsiteY5" fmla="*/ 291987 h 1720465"/>
              <a:gd name="connsiteX6" fmla="*/ 889580 w 1779180"/>
              <a:gd name="connsiteY6" fmla="*/ 0 h 1720465"/>
              <a:gd name="connsiteX7" fmla="*/ 764257 w 1779180"/>
              <a:gd name="connsiteY7" fmla="*/ 363176 h 1720465"/>
              <a:gd name="connsiteX8" fmla="*/ 786634 w 1779180"/>
              <a:gd name="connsiteY8" fmla="*/ 380732 h 1720465"/>
              <a:gd name="connsiteX9" fmla="*/ 622200 w 1779180"/>
              <a:gd name="connsiteY9" fmla="*/ 380732 h 1720465"/>
              <a:gd name="connsiteX10" fmla="*/ 622200 w 1779180"/>
              <a:gd name="connsiteY10" fmla="*/ 380732 h 1720465"/>
              <a:gd name="connsiteX11" fmla="*/ 556616 w 1779180"/>
              <a:gd name="connsiteY11" fmla="*/ 487957 h 1720465"/>
              <a:gd name="connsiteX12" fmla="*/ 556616 w 1779180"/>
              <a:gd name="connsiteY12" fmla="*/ 677199 h 1720465"/>
              <a:gd name="connsiteX13" fmla="*/ 1222566 w 1779180"/>
              <a:gd name="connsiteY13" fmla="*/ 677199 h 1720465"/>
              <a:gd name="connsiteX14" fmla="*/ 1222566 w 1779180"/>
              <a:gd name="connsiteY14" fmla="*/ 487957 h 1720465"/>
              <a:gd name="connsiteX15" fmla="*/ 1725809 w 1779180"/>
              <a:gd name="connsiteY15" fmla="*/ 487957 h 1720465"/>
              <a:gd name="connsiteX16" fmla="*/ 1763473 w 1779180"/>
              <a:gd name="connsiteY16" fmla="*/ 503666 h 1720465"/>
              <a:gd name="connsiteX17" fmla="*/ 1763533 w 1779180"/>
              <a:gd name="connsiteY17" fmla="*/ 503605 h 1720465"/>
              <a:gd name="connsiteX18" fmla="*/ 1779181 w 1779180"/>
              <a:gd name="connsiteY18" fmla="*/ 541329 h 1720465"/>
              <a:gd name="connsiteX19" fmla="*/ 1779181 w 1779180"/>
              <a:gd name="connsiteY19" fmla="*/ 1667094 h 1720465"/>
              <a:gd name="connsiteX20" fmla="*/ 1763533 w 1779180"/>
              <a:gd name="connsiteY20" fmla="*/ 1704818 h 1720465"/>
              <a:gd name="connsiteX21" fmla="*/ 1763473 w 1779180"/>
              <a:gd name="connsiteY21" fmla="*/ 1704758 h 1720465"/>
              <a:gd name="connsiteX22" fmla="*/ 1725809 w 1779180"/>
              <a:gd name="connsiteY22" fmla="*/ 1720466 h 1720465"/>
              <a:gd name="connsiteX23" fmla="*/ 53372 w 1779180"/>
              <a:gd name="connsiteY23" fmla="*/ 1720466 h 1720465"/>
              <a:gd name="connsiteX24" fmla="*/ 0 w 1779180"/>
              <a:gd name="connsiteY24" fmla="*/ 1667094 h 1720465"/>
              <a:gd name="connsiteX25" fmla="*/ 0 w 1779180"/>
              <a:gd name="connsiteY25" fmla="*/ 541329 h 1720465"/>
              <a:gd name="connsiteX26" fmla="*/ 53372 w 1779180"/>
              <a:gd name="connsiteY26" fmla="*/ 487957 h 1720465"/>
              <a:gd name="connsiteX27" fmla="*/ 556616 w 1779180"/>
              <a:gd name="connsiteY27" fmla="*/ 487957 h 1720465"/>
              <a:gd name="connsiteX28" fmla="*/ 556616 w 1779180"/>
              <a:gd name="connsiteY28" fmla="*/ 487957 h 1720465"/>
              <a:gd name="connsiteX29" fmla="*/ 982202 w 1779180"/>
              <a:gd name="connsiteY29" fmla="*/ 295904 h 1720465"/>
              <a:gd name="connsiteX30" fmla="*/ 758391 w 1779180"/>
              <a:gd name="connsiteY30" fmla="*/ 203142 h 1720465"/>
              <a:gd name="connsiteX31" fmla="*/ 982323 w 1779180"/>
              <a:gd name="connsiteY31" fmla="*/ 110520 h 1720465"/>
              <a:gd name="connsiteX32" fmla="*/ 982323 w 1779180"/>
              <a:gd name="connsiteY32" fmla="*/ 295904 h 1720465"/>
              <a:gd name="connsiteX33" fmla="*/ 982202 w 1779180"/>
              <a:gd name="connsiteY33" fmla="*/ 295904 h 1720465"/>
              <a:gd name="connsiteX34" fmla="*/ 982202 w 1779180"/>
              <a:gd name="connsiteY34" fmla="*/ 295904 h 1720465"/>
              <a:gd name="connsiteX35" fmla="*/ 889580 w 1779180"/>
              <a:gd name="connsiteY35" fmla="*/ 268726 h 1720465"/>
              <a:gd name="connsiteX36" fmla="*/ 843079 w 1779180"/>
              <a:gd name="connsiteY36" fmla="*/ 156760 h 1720465"/>
              <a:gd name="connsiteX37" fmla="*/ 935982 w 1779180"/>
              <a:gd name="connsiteY37" fmla="*/ 249523 h 1720465"/>
              <a:gd name="connsiteX38" fmla="*/ 936042 w 1779180"/>
              <a:gd name="connsiteY38" fmla="*/ 249583 h 1720465"/>
              <a:gd name="connsiteX39" fmla="*/ 889580 w 1779180"/>
              <a:gd name="connsiteY39" fmla="*/ 268726 h 1720465"/>
              <a:gd name="connsiteX40" fmla="*/ 889580 w 1779180"/>
              <a:gd name="connsiteY40" fmla="*/ 268726 h 1720465"/>
              <a:gd name="connsiteX41" fmla="*/ 566699 w 1779180"/>
              <a:gd name="connsiteY41" fmla="*/ 977783 h 1720465"/>
              <a:gd name="connsiteX42" fmla="*/ 462306 w 1779180"/>
              <a:gd name="connsiteY42" fmla="*/ 1082297 h 1720465"/>
              <a:gd name="connsiteX43" fmla="*/ 566699 w 1779180"/>
              <a:gd name="connsiteY43" fmla="*/ 977783 h 1720465"/>
              <a:gd name="connsiteX44" fmla="*/ 566699 w 1779180"/>
              <a:gd name="connsiteY44" fmla="*/ 977783 h 1720465"/>
              <a:gd name="connsiteX45" fmla="*/ 514473 w 1779180"/>
              <a:gd name="connsiteY45" fmla="*/ 890645 h 1720465"/>
              <a:gd name="connsiteX46" fmla="*/ 375128 w 1779180"/>
              <a:gd name="connsiteY46" fmla="*/ 1030010 h 1720465"/>
              <a:gd name="connsiteX47" fmla="*/ 613020 w 1779180"/>
              <a:gd name="connsiteY47" fmla="*/ 1128537 h 1720465"/>
              <a:gd name="connsiteX48" fmla="*/ 514473 w 1779180"/>
              <a:gd name="connsiteY48" fmla="*/ 890645 h 1720465"/>
              <a:gd name="connsiteX49" fmla="*/ 514473 w 1779180"/>
              <a:gd name="connsiteY49" fmla="*/ 890645 h 1720465"/>
              <a:gd name="connsiteX50" fmla="*/ 687986 w 1779180"/>
              <a:gd name="connsiteY50" fmla="*/ 1305566 h 1720465"/>
              <a:gd name="connsiteX51" fmla="*/ 267521 w 1779180"/>
              <a:gd name="connsiteY51" fmla="*/ 1441435 h 1720465"/>
              <a:gd name="connsiteX52" fmla="*/ 761444 w 1779180"/>
              <a:gd name="connsiteY52" fmla="*/ 1441435 h 1720465"/>
              <a:gd name="connsiteX53" fmla="*/ 687986 w 1779180"/>
              <a:gd name="connsiteY53" fmla="*/ 1305566 h 1720465"/>
              <a:gd name="connsiteX54" fmla="*/ 687986 w 1779180"/>
              <a:gd name="connsiteY54" fmla="*/ 1305566 h 1720465"/>
              <a:gd name="connsiteX55" fmla="*/ 514473 w 1779180"/>
              <a:gd name="connsiteY55" fmla="*/ 1170459 h 1720465"/>
              <a:gd name="connsiteX56" fmla="*/ 198280 w 1779180"/>
              <a:gd name="connsiteY56" fmla="*/ 1472811 h 1720465"/>
              <a:gd name="connsiteX57" fmla="*/ 196754 w 1779180"/>
              <a:gd name="connsiteY57" fmla="*/ 1507020 h 1720465"/>
              <a:gd name="connsiteX58" fmla="*/ 832171 w 1779180"/>
              <a:gd name="connsiteY58" fmla="*/ 1507020 h 1720465"/>
              <a:gd name="connsiteX59" fmla="*/ 830645 w 1779180"/>
              <a:gd name="connsiteY59" fmla="*/ 1472811 h 1720465"/>
              <a:gd name="connsiteX60" fmla="*/ 514473 w 1779180"/>
              <a:gd name="connsiteY60" fmla="*/ 1170459 h 1720465"/>
              <a:gd name="connsiteX61" fmla="*/ 514473 w 1779180"/>
              <a:gd name="connsiteY61" fmla="*/ 1170459 h 1720465"/>
              <a:gd name="connsiteX62" fmla="*/ 1051001 w 1779180"/>
              <a:gd name="connsiteY62" fmla="*/ 944438 h 1720465"/>
              <a:gd name="connsiteX63" fmla="*/ 1051001 w 1779180"/>
              <a:gd name="connsiteY63" fmla="*/ 1010023 h 1720465"/>
              <a:gd name="connsiteX64" fmla="*/ 1548199 w 1779180"/>
              <a:gd name="connsiteY64" fmla="*/ 1010023 h 1720465"/>
              <a:gd name="connsiteX65" fmla="*/ 1548199 w 1779180"/>
              <a:gd name="connsiteY65" fmla="*/ 944438 h 1720465"/>
              <a:gd name="connsiteX66" fmla="*/ 1051001 w 1779180"/>
              <a:gd name="connsiteY66" fmla="*/ 944438 h 1720465"/>
              <a:gd name="connsiteX67" fmla="*/ 1051001 w 1779180"/>
              <a:gd name="connsiteY67" fmla="*/ 944438 h 1720465"/>
              <a:gd name="connsiteX68" fmla="*/ 1051001 w 1779180"/>
              <a:gd name="connsiteY68" fmla="*/ 1387642 h 1720465"/>
              <a:gd name="connsiteX69" fmla="*/ 1051001 w 1779180"/>
              <a:gd name="connsiteY69" fmla="*/ 1453226 h 1720465"/>
              <a:gd name="connsiteX70" fmla="*/ 1548199 w 1779180"/>
              <a:gd name="connsiteY70" fmla="*/ 1453226 h 1720465"/>
              <a:gd name="connsiteX71" fmla="*/ 1548199 w 1779180"/>
              <a:gd name="connsiteY71" fmla="*/ 1387642 h 1720465"/>
              <a:gd name="connsiteX72" fmla="*/ 1051001 w 1779180"/>
              <a:gd name="connsiteY72" fmla="*/ 1387642 h 1720465"/>
              <a:gd name="connsiteX73" fmla="*/ 1051001 w 1779180"/>
              <a:gd name="connsiteY73" fmla="*/ 1387642 h 1720465"/>
              <a:gd name="connsiteX74" fmla="*/ 1051001 w 1779180"/>
              <a:gd name="connsiteY74" fmla="*/ 1166040 h 1720465"/>
              <a:gd name="connsiteX75" fmla="*/ 1051001 w 1779180"/>
              <a:gd name="connsiteY75" fmla="*/ 1231625 h 1720465"/>
              <a:gd name="connsiteX76" fmla="*/ 1548199 w 1779180"/>
              <a:gd name="connsiteY76" fmla="*/ 1231625 h 1720465"/>
              <a:gd name="connsiteX77" fmla="*/ 1548199 w 1779180"/>
              <a:gd name="connsiteY77" fmla="*/ 1166040 h 1720465"/>
              <a:gd name="connsiteX78" fmla="*/ 1051001 w 1779180"/>
              <a:gd name="connsiteY78" fmla="*/ 1166040 h 172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79180" h="1720465">
                <a:moveTo>
                  <a:pt x="622200" y="380732"/>
                </a:moveTo>
                <a:lnTo>
                  <a:pt x="622200" y="611614"/>
                </a:lnTo>
                <a:lnTo>
                  <a:pt x="1156961" y="611614"/>
                </a:lnTo>
                <a:lnTo>
                  <a:pt x="1156961" y="380732"/>
                </a:lnTo>
                <a:lnTo>
                  <a:pt x="992507" y="380732"/>
                </a:lnTo>
                <a:cubicBezTo>
                  <a:pt x="1027238" y="353494"/>
                  <a:pt x="1051101" y="335596"/>
                  <a:pt x="1072354" y="291987"/>
                </a:cubicBezTo>
                <a:cubicBezTo>
                  <a:pt x="1137456" y="158307"/>
                  <a:pt x="1040315" y="0"/>
                  <a:pt x="889580" y="0"/>
                </a:cubicBezTo>
                <a:cubicBezTo>
                  <a:pt x="696221" y="0"/>
                  <a:pt x="613784" y="245224"/>
                  <a:pt x="764257" y="363176"/>
                </a:cubicBezTo>
                <a:lnTo>
                  <a:pt x="786634" y="380732"/>
                </a:lnTo>
                <a:lnTo>
                  <a:pt x="622200" y="380732"/>
                </a:lnTo>
                <a:lnTo>
                  <a:pt x="622200" y="380732"/>
                </a:lnTo>
                <a:close/>
                <a:moveTo>
                  <a:pt x="556616" y="487957"/>
                </a:moveTo>
                <a:lnTo>
                  <a:pt x="556616" y="677199"/>
                </a:lnTo>
                <a:cubicBezTo>
                  <a:pt x="778599" y="677199"/>
                  <a:pt x="1000582" y="677199"/>
                  <a:pt x="1222566" y="677199"/>
                </a:cubicBezTo>
                <a:lnTo>
                  <a:pt x="1222566" y="487957"/>
                </a:lnTo>
                <a:lnTo>
                  <a:pt x="1725809" y="487957"/>
                </a:lnTo>
                <a:cubicBezTo>
                  <a:pt x="1740453" y="487957"/>
                  <a:pt x="1753791" y="493984"/>
                  <a:pt x="1763473" y="503666"/>
                </a:cubicBezTo>
                <a:lnTo>
                  <a:pt x="1763533" y="503605"/>
                </a:lnTo>
                <a:cubicBezTo>
                  <a:pt x="1773175" y="513287"/>
                  <a:pt x="1779181" y="526645"/>
                  <a:pt x="1779181" y="541329"/>
                </a:cubicBezTo>
                <a:lnTo>
                  <a:pt x="1779181" y="1667094"/>
                </a:lnTo>
                <a:cubicBezTo>
                  <a:pt x="1779181" y="1681778"/>
                  <a:pt x="1773195" y="1695156"/>
                  <a:pt x="1763533" y="1704818"/>
                </a:cubicBezTo>
                <a:lnTo>
                  <a:pt x="1763473" y="1704758"/>
                </a:lnTo>
                <a:cubicBezTo>
                  <a:pt x="1753791" y="1714440"/>
                  <a:pt x="1740453" y="1720466"/>
                  <a:pt x="1725809" y="1720466"/>
                </a:cubicBezTo>
                <a:lnTo>
                  <a:pt x="53372" y="1720466"/>
                </a:lnTo>
                <a:cubicBezTo>
                  <a:pt x="23944" y="1720466"/>
                  <a:pt x="0" y="1696522"/>
                  <a:pt x="0" y="1667094"/>
                </a:cubicBezTo>
                <a:lnTo>
                  <a:pt x="0" y="541329"/>
                </a:lnTo>
                <a:cubicBezTo>
                  <a:pt x="0" y="511901"/>
                  <a:pt x="23944" y="487957"/>
                  <a:pt x="53372" y="487957"/>
                </a:cubicBezTo>
                <a:lnTo>
                  <a:pt x="556616" y="487957"/>
                </a:lnTo>
                <a:lnTo>
                  <a:pt x="556616" y="487957"/>
                </a:lnTo>
                <a:close/>
                <a:moveTo>
                  <a:pt x="982202" y="295904"/>
                </a:moveTo>
                <a:cubicBezTo>
                  <a:pt x="899684" y="378402"/>
                  <a:pt x="758391" y="319486"/>
                  <a:pt x="758391" y="203142"/>
                </a:cubicBezTo>
                <a:cubicBezTo>
                  <a:pt x="758391" y="90915"/>
                  <a:pt x="894462" y="25752"/>
                  <a:pt x="982323" y="110520"/>
                </a:cubicBezTo>
                <a:cubicBezTo>
                  <a:pt x="1032802" y="159211"/>
                  <a:pt x="1034108" y="244119"/>
                  <a:pt x="982323" y="295904"/>
                </a:cubicBezTo>
                <a:lnTo>
                  <a:pt x="982202" y="295904"/>
                </a:lnTo>
                <a:lnTo>
                  <a:pt x="982202" y="295904"/>
                </a:lnTo>
                <a:close/>
                <a:moveTo>
                  <a:pt x="889580" y="268726"/>
                </a:moveTo>
                <a:cubicBezTo>
                  <a:pt x="831026" y="268726"/>
                  <a:pt x="802201" y="197618"/>
                  <a:pt x="843079" y="156760"/>
                </a:cubicBezTo>
                <a:cubicBezTo>
                  <a:pt x="904184" y="95655"/>
                  <a:pt x="997167" y="188337"/>
                  <a:pt x="935982" y="249523"/>
                </a:cubicBezTo>
                <a:lnTo>
                  <a:pt x="936042" y="249583"/>
                </a:lnTo>
                <a:cubicBezTo>
                  <a:pt x="924171" y="261414"/>
                  <a:pt x="907739" y="268726"/>
                  <a:pt x="889580" y="268726"/>
                </a:cubicBezTo>
                <a:lnTo>
                  <a:pt x="889580" y="268726"/>
                </a:lnTo>
                <a:close/>
                <a:moveTo>
                  <a:pt x="566699" y="977783"/>
                </a:moveTo>
                <a:cubicBezTo>
                  <a:pt x="497861" y="909125"/>
                  <a:pt x="393588" y="1013558"/>
                  <a:pt x="462306" y="1082297"/>
                </a:cubicBezTo>
                <a:cubicBezTo>
                  <a:pt x="530824" y="1150834"/>
                  <a:pt x="635397" y="1046642"/>
                  <a:pt x="566699" y="977783"/>
                </a:cubicBezTo>
                <a:lnTo>
                  <a:pt x="566699" y="977783"/>
                </a:lnTo>
                <a:close/>
                <a:moveTo>
                  <a:pt x="514473" y="890645"/>
                </a:moveTo>
                <a:cubicBezTo>
                  <a:pt x="437519" y="890645"/>
                  <a:pt x="375128" y="953036"/>
                  <a:pt x="375128" y="1030010"/>
                </a:cubicBezTo>
                <a:cubicBezTo>
                  <a:pt x="375128" y="1153084"/>
                  <a:pt x="525159" y="1216419"/>
                  <a:pt x="613020" y="1128537"/>
                </a:cubicBezTo>
                <a:cubicBezTo>
                  <a:pt x="700781" y="1040797"/>
                  <a:pt x="637768" y="890645"/>
                  <a:pt x="514473" y="890645"/>
                </a:cubicBezTo>
                <a:lnTo>
                  <a:pt x="514473" y="890645"/>
                </a:lnTo>
                <a:close/>
                <a:moveTo>
                  <a:pt x="687986" y="1305566"/>
                </a:moveTo>
                <a:cubicBezTo>
                  <a:pt x="543519" y="1167466"/>
                  <a:pt x="303316" y="1246389"/>
                  <a:pt x="267521" y="1441435"/>
                </a:cubicBezTo>
                <a:lnTo>
                  <a:pt x="761444" y="1441435"/>
                </a:lnTo>
                <a:cubicBezTo>
                  <a:pt x="751722" y="1388465"/>
                  <a:pt x="725368" y="1341280"/>
                  <a:pt x="687986" y="1305566"/>
                </a:cubicBezTo>
                <a:lnTo>
                  <a:pt x="687986" y="1305566"/>
                </a:lnTo>
                <a:close/>
                <a:moveTo>
                  <a:pt x="514473" y="1170459"/>
                </a:moveTo>
                <a:cubicBezTo>
                  <a:pt x="345037" y="1170459"/>
                  <a:pt x="205813" y="1304099"/>
                  <a:pt x="198280" y="1472811"/>
                </a:cubicBezTo>
                <a:lnTo>
                  <a:pt x="196754" y="1507020"/>
                </a:lnTo>
                <a:lnTo>
                  <a:pt x="832171" y="1507020"/>
                </a:lnTo>
                <a:lnTo>
                  <a:pt x="830645" y="1472811"/>
                </a:lnTo>
                <a:cubicBezTo>
                  <a:pt x="823132" y="1304099"/>
                  <a:pt x="683908" y="1170459"/>
                  <a:pt x="514473" y="1170459"/>
                </a:cubicBezTo>
                <a:lnTo>
                  <a:pt x="514473" y="1170459"/>
                </a:lnTo>
                <a:close/>
                <a:moveTo>
                  <a:pt x="1051001" y="944438"/>
                </a:moveTo>
                <a:lnTo>
                  <a:pt x="1051001" y="1010023"/>
                </a:lnTo>
                <a:lnTo>
                  <a:pt x="1548199" y="1010023"/>
                </a:lnTo>
                <a:lnTo>
                  <a:pt x="1548199" y="944438"/>
                </a:lnTo>
                <a:lnTo>
                  <a:pt x="1051001" y="944438"/>
                </a:lnTo>
                <a:lnTo>
                  <a:pt x="1051001" y="944438"/>
                </a:lnTo>
                <a:close/>
                <a:moveTo>
                  <a:pt x="1051001" y="1387642"/>
                </a:moveTo>
                <a:lnTo>
                  <a:pt x="1051001" y="1453226"/>
                </a:lnTo>
                <a:lnTo>
                  <a:pt x="1548199" y="1453226"/>
                </a:lnTo>
                <a:lnTo>
                  <a:pt x="1548199" y="1387642"/>
                </a:lnTo>
                <a:lnTo>
                  <a:pt x="1051001" y="1387642"/>
                </a:lnTo>
                <a:lnTo>
                  <a:pt x="1051001" y="1387642"/>
                </a:lnTo>
                <a:close/>
                <a:moveTo>
                  <a:pt x="1051001" y="1166040"/>
                </a:moveTo>
                <a:lnTo>
                  <a:pt x="1051001" y="1231625"/>
                </a:lnTo>
                <a:lnTo>
                  <a:pt x="1548199" y="1231625"/>
                </a:lnTo>
                <a:lnTo>
                  <a:pt x="1548199" y="1166040"/>
                </a:lnTo>
                <a:lnTo>
                  <a:pt x="1051001" y="1166040"/>
                </a:ln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18776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FB855-15F4-B1C0-1C75-363A63D12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97837-204E-ED99-6FAB-BCBA9A2D5462}"/>
              </a:ext>
            </a:extLst>
          </p:cNvPr>
          <p:cNvSpPr>
            <a:spLocks noGrp="1"/>
          </p:cNvSpPr>
          <p:nvPr>
            <p:ph type="title"/>
          </p:nvPr>
        </p:nvSpPr>
        <p:spPr>
          <a:xfrm>
            <a:off x="385482" y="1268382"/>
            <a:ext cx="4677448" cy="498598"/>
          </a:xfrm>
        </p:spPr>
        <p:txBody>
          <a:bodyPr/>
          <a:lstStyle/>
          <a:p>
            <a:r>
              <a:rPr lang="en-US">
                <a:cs typeface="Segoe Sans Display"/>
              </a:rPr>
              <a:t>Privacy</a:t>
            </a:r>
            <a:endParaRPr lang="en-US"/>
          </a:p>
        </p:txBody>
      </p:sp>
      <p:sp>
        <p:nvSpPr>
          <p:cNvPr id="3" name="TextBox 2">
            <a:extLst>
              <a:ext uri="{FF2B5EF4-FFF2-40B4-BE49-F238E27FC236}">
                <a16:creationId xmlns:a16="http://schemas.microsoft.com/office/drawing/2014/main" id="{9CA2855D-0FF1-3ACD-F3C4-184C00C0ECAD}"/>
              </a:ext>
            </a:extLst>
          </p:cNvPr>
          <p:cNvSpPr txBox="1"/>
          <p:nvPr/>
        </p:nvSpPr>
        <p:spPr>
          <a:xfrm>
            <a:off x="489857" y="1042988"/>
            <a:ext cx="4677448" cy="5683250"/>
          </a:xfrm>
          <a:prstGeom prst="rect">
            <a:avLst/>
          </a:prstGeom>
          <a:noFill/>
        </p:spPr>
        <p:txBody>
          <a:bodyPr wrap="square" lIns="0" tIns="0" rIns="0" bIns="0" rtlCol="0" anchor="ctr">
            <a:noAutofit/>
          </a:bodyPr>
          <a:lstStyle/>
          <a:p>
            <a:pPr marL="457200" indent="-457200">
              <a:lnSpc>
                <a:spcPct val="110000"/>
              </a:lnSpc>
              <a:spcBef>
                <a:spcPts val="1800"/>
              </a:spcBef>
              <a:buFont typeface="Arial" panose="020B0604020202020204" pitchFamily="34" charset="0"/>
              <a:buChar char="•"/>
            </a:pPr>
            <a:r>
              <a:rPr lang="en-US" sz="2800">
                <a:effectLst/>
                <a:latin typeface="Segoe UI" panose="020B0502040204020203" pitchFamily="34" charset="0"/>
              </a:rPr>
              <a:t>Privacy principles of Copilot Analytics</a:t>
            </a:r>
          </a:p>
          <a:p>
            <a:pPr marL="457200" indent="-457200">
              <a:lnSpc>
                <a:spcPct val="110000"/>
              </a:lnSpc>
              <a:spcBef>
                <a:spcPts val="1800"/>
              </a:spcBef>
              <a:buFont typeface="Arial" panose="020B0604020202020204" pitchFamily="34" charset="0"/>
              <a:buChar char="•"/>
            </a:pPr>
            <a:r>
              <a:rPr lang="en-US" sz="2800">
                <a:effectLst/>
                <a:latin typeface="Segoe UI" panose="020B0502040204020203" pitchFamily="34" charset="0"/>
              </a:rPr>
              <a:t>Data sources and controls</a:t>
            </a:r>
          </a:p>
          <a:p>
            <a:pPr marL="457200" indent="-457200">
              <a:lnSpc>
                <a:spcPct val="110000"/>
              </a:lnSpc>
              <a:spcBef>
                <a:spcPts val="1800"/>
              </a:spcBef>
              <a:buFont typeface="Arial" panose="020B0604020202020204" pitchFamily="34" charset="0"/>
              <a:buChar char="•"/>
            </a:pPr>
            <a:r>
              <a:rPr lang="en-US" sz="2800">
                <a:effectLst/>
                <a:latin typeface="Segoe UI" panose="020B0502040204020203" pitchFamily="34" charset="0"/>
              </a:rPr>
              <a:t>Data output and controls</a:t>
            </a:r>
          </a:p>
          <a:p>
            <a:pPr marL="457200" indent="-457200">
              <a:lnSpc>
                <a:spcPct val="110000"/>
              </a:lnSpc>
              <a:spcBef>
                <a:spcPts val="1800"/>
              </a:spcBef>
              <a:buFont typeface="Arial" panose="020B0604020202020204" pitchFamily="34" charset="0"/>
              <a:buChar char="•"/>
            </a:pPr>
            <a:r>
              <a:rPr lang="en-US" sz="2800">
                <a:effectLst/>
                <a:latin typeface="Segoe UI" panose="020B0502040204020203" pitchFamily="34" charset="0"/>
              </a:rPr>
              <a:t>Users, use cases and controls</a:t>
            </a:r>
          </a:p>
        </p:txBody>
      </p:sp>
    </p:spTree>
    <p:extLst>
      <p:ext uri="{BB962C8B-B14F-4D97-AF65-F5344CB8AC3E}">
        <p14:creationId xmlns:p14="http://schemas.microsoft.com/office/powerpoint/2010/main" val="33144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p:nvPr>
        </p:nvSpPr>
        <p:spPr>
          <a:xfrm>
            <a:off x="585216" y="2681103"/>
            <a:ext cx="4178808" cy="1495794"/>
          </a:xfrm>
        </p:spPr>
        <p:txBody>
          <a:bodyPr/>
          <a:lstStyle/>
          <a:p>
            <a:r>
              <a:rPr lang="en-US"/>
              <a:t>Copilot Analytics: designed for safe deployment</a:t>
            </a:r>
          </a:p>
        </p:txBody>
      </p:sp>
      <p:sp>
        <p:nvSpPr>
          <p:cNvPr id="6" name="Rectangle 2">
            <a:extLst>
              <a:ext uri="{FF2B5EF4-FFF2-40B4-BE49-F238E27FC236}">
                <a16:creationId xmlns:a16="http://schemas.microsoft.com/office/drawing/2014/main" id="{057BA7C0-882A-F60F-072F-9C5089B1E1D9}"/>
              </a:ext>
            </a:extLst>
          </p:cNvPr>
          <p:cNvSpPr>
            <a:spLocks noChangeArrowheads="1"/>
          </p:cNvSpPr>
          <p:nvPr/>
        </p:nvSpPr>
        <p:spPr bwMode="auto">
          <a:xfrm>
            <a:off x="5432367" y="783372"/>
            <a:ext cx="6631566" cy="49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ts val="300"/>
              </a:spcBef>
              <a:spcAft>
                <a:spcPts val="300"/>
              </a:spcAft>
              <a:buClrTx/>
              <a:buSzTx/>
              <a:buFont typeface="Arial" panose="020B0604020202020204" pitchFamily="34" charset="0"/>
              <a:buChar char="•"/>
              <a:tabLst/>
            </a:pPr>
            <a:r>
              <a:rPr lang="en-US" altLang="en-US" b="1"/>
              <a:t>Designed to thwart monitoring</a:t>
            </a:r>
            <a:r>
              <a:rPr lang="en-US" altLang="en-US"/>
              <a:t>: Includes built-in controls like deidentification and differential privacy, enabling you to focus on Copilot adoption and impact, while preventing monitoring individual employees.</a:t>
            </a:r>
          </a:p>
          <a:p>
            <a:pPr marL="285750" marR="0" lvl="0" indent="-285750" algn="l" defTabSz="914400" rtl="0" eaLnBrk="0" fontAlgn="base" latinLnBrk="0" hangingPunct="0">
              <a:lnSpc>
                <a:spcPct val="100000"/>
              </a:lnSpc>
              <a:spcBef>
                <a:spcPts val="300"/>
              </a:spcBef>
              <a:spcAft>
                <a:spcPts val="300"/>
              </a:spcAft>
              <a:buClrTx/>
              <a:buSzTx/>
              <a:buFont typeface="Arial" panose="020B0604020202020204" pitchFamily="34" charset="0"/>
              <a:buChar char="•"/>
              <a:tabLst/>
            </a:pPr>
            <a:r>
              <a:rPr lang="en-US" altLang="en-US" b="1"/>
              <a:t>Aggregated data only in Copilot dashboards</a:t>
            </a:r>
            <a:r>
              <a:rPr lang="en-US" altLang="en-US"/>
              <a:t>: Dashboards display data in aggregates, ensuring privacy through differential privacy techniques.</a:t>
            </a:r>
          </a:p>
          <a:p>
            <a:pPr marL="285750" marR="0" lvl="0" indent="-285750" algn="l" defTabSz="914400" rtl="0" eaLnBrk="0" fontAlgn="base" latinLnBrk="0" hangingPunct="0">
              <a:lnSpc>
                <a:spcPct val="100000"/>
              </a:lnSpc>
              <a:spcBef>
                <a:spcPts val="300"/>
              </a:spcBef>
              <a:spcAft>
                <a:spcPts val="300"/>
              </a:spcAft>
              <a:buClrTx/>
              <a:buSzTx/>
              <a:buFont typeface="Arial" panose="020B0604020202020204" pitchFamily="34" charset="0"/>
              <a:buChar char="•"/>
              <a:tabLst/>
            </a:pPr>
            <a:r>
              <a:rPr lang="en-US" altLang="en-US" b="1"/>
              <a:t>Upholds data privacy standards</a:t>
            </a:r>
            <a:r>
              <a:rPr lang="en-US" altLang="en-US"/>
              <a:t>: Fully compliant with personal data processing guidelines and terms of service.</a:t>
            </a:r>
          </a:p>
          <a:p>
            <a:pPr marL="285750" marR="0" lvl="0" indent="-285750" algn="l" defTabSz="914400" rtl="0" eaLnBrk="0" fontAlgn="base" latinLnBrk="0" hangingPunct="0">
              <a:lnSpc>
                <a:spcPct val="100000"/>
              </a:lnSpc>
              <a:spcBef>
                <a:spcPts val="300"/>
              </a:spcBef>
              <a:spcAft>
                <a:spcPts val="300"/>
              </a:spcAft>
              <a:buClrTx/>
              <a:buSzTx/>
              <a:buFont typeface="Arial" panose="020B0604020202020204" pitchFamily="34" charset="0"/>
              <a:buChar char="•"/>
              <a:tabLst/>
            </a:pPr>
            <a:r>
              <a:rPr lang="en-US" altLang="en-US" b="1"/>
              <a:t>You are in control</a:t>
            </a:r>
            <a:r>
              <a:rPr lang="en-US" altLang="en-US"/>
              <a:t>: Provides flexibility to exclude specific employees or geographies from analysis.</a:t>
            </a:r>
          </a:p>
          <a:p>
            <a:pPr marL="285750" indent="-285750" eaLnBrk="0" fontAlgn="base" hangingPunct="0">
              <a:spcBef>
                <a:spcPts val="300"/>
              </a:spcBef>
              <a:spcAft>
                <a:spcPts val="300"/>
              </a:spcAft>
              <a:buFont typeface="Arial" panose="020B0604020202020204" pitchFamily="34" charset="0"/>
              <a:buChar char="•"/>
            </a:pPr>
            <a:r>
              <a:rPr lang="en-US" altLang="en-US" b="1"/>
              <a:t>Enable sophisticated analysis using advanced insights: </a:t>
            </a:r>
            <a:r>
              <a:rPr lang="en-US" altLang="en-US"/>
              <a:t>Access controls, data delimiting via partitions, keyword and domain suppression provides additional controls for advanced scenarios.</a:t>
            </a:r>
            <a:endParaRPr lang="en-US" altLang="en-US" b="1"/>
          </a:p>
          <a:p>
            <a:pPr marL="285750" marR="0" lvl="0" indent="-285750" algn="l" defTabSz="914400" rtl="0" eaLnBrk="0" fontAlgn="base" latinLnBrk="0" hangingPunct="0">
              <a:lnSpc>
                <a:spcPct val="100000"/>
              </a:lnSpc>
              <a:spcBef>
                <a:spcPts val="300"/>
              </a:spcBef>
              <a:spcAft>
                <a:spcPts val="300"/>
              </a:spcAft>
              <a:buClrTx/>
              <a:buSzTx/>
              <a:buFont typeface="Arial" panose="020B0604020202020204" pitchFamily="34" charset="0"/>
              <a:buChar char="•"/>
              <a:tabLst/>
            </a:pPr>
            <a:endParaRPr lang="en-US" altLang="en-US"/>
          </a:p>
        </p:txBody>
      </p:sp>
    </p:spTree>
    <p:extLst>
      <p:ext uri="{BB962C8B-B14F-4D97-AF65-F5344CB8AC3E}">
        <p14:creationId xmlns:p14="http://schemas.microsoft.com/office/powerpoint/2010/main" val="209113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8633-57A9-7BCB-BFAA-33A9B572014B}"/>
              </a:ext>
            </a:extLst>
          </p:cNvPr>
          <p:cNvSpPr>
            <a:spLocks noGrp="1"/>
          </p:cNvSpPr>
          <p:nvPr>
            <p:ph type="title"/>
          </p:nvPr>
        </p:nvSpPr>
        <p:spPr/>
        <p:txBody>
          <a:bodyPr/>
          <a:lstStyle/>
          <a:p>
            <a:r>
              <a:rPr lang="en-US"/>
              <a:t>Privacy Principles and Controls</a:t>
            </a:r>
          </a:p>
        </p:txBody>
      </p:sp>
      <p:sp>
        <p:nvSpPr>
          <p:cNvPr id="11" name="TextBox 10">
            <a:extLst>
              <a:ext uri="{FF2B5EF4-FFF2-40B4-BE49-F238E27FC236}">
                <a16:creationId xmlns:a16="http://schemas.microsoft.com/office/drawing/2014/main" id="{F09E263B-64F7-9E68-1BC8-DDDB594C2E63}"/>
              </a:ext>
            </a:extLst>
          </p:cNvPr>
          <p:cNvSpPr txBox="1"/>
          <p:nvPr/>
        </p:nvSpPr>
        <p:spPr>
          <a:xfrm>
            <a:off x="1129578" y="6211278"/>
            <a:ext cx="10201564" cy="588962"/>
          </a:xfrm>
          <a:prstGeom prst="rect">
            <a:avLst/>
          </a:prstGeom>
          <a:noFill/>
        </p:spPr>
        <p:txBody>
          <a:bodyPr wrap="square" lIns="0" tIns="0" rIns="0" bIns="0" anchor="ctr">
            <a:noAutofit/>
          </a:bodyPr>
          <a:lstStyle/>
          <a:p>
            <a:r>
              <a:rPr lang="en-US" sz="1200">
                <a:gradFill>
                  <a:gsLst>
                    <a:gs pos="2917">
                      <a:schemeClr val="tx1"/>
                    </a:gs>
                    <a:gs pos="30000">
                      <a:schemeClr val="tx1"/>
                    </a:gs>
                  </a:gsLst>
                  <a:lin ang="5400000" scaled="0"/>
                </a:gradFill>
              </a:rPr>
              <a:t>*Achieved with differential privacy, which uses statistical techniques to change individual values, while keeping aggregates intact</a:t>
            </a:r>
            <a:endParaRPr lang="en-US" sz="1200"/>
          </a:p>
        </p:txBody>
      </p:sp>
      <p:sp>
        <p:nvSpPr>
          <p:cNvPr id="9" name="TextBox 8">
            <a:extLst>
              <a:ext uri="{FF2B5EF4-FFF2-40B4-BE49-F238E27FC236}">
                <a16:creationId xmlns:a16="http://schemas.microsoft.com/office/drawing/2014/main" id="{E91AF059-F110-73B4-A65E-B70441513E26}"/>
              </a:ext>
            </a:extLst>
          </p:cNvPr>
          <p:cNvSpPr txBox="1"/>
          <p:nvPr/>
        </p:nvSpPr>
        <p:spPr>
          <a:xfrm>
            <a:off x="1013691" y="1408979"/>
            <a:ext cx="4528127" cy="5096780"/>
          </a:xfrm>
          <a:prstGeom prst="rect">
            <a:avLst/>
          </a:prstGeom>
          <a:noFill/>
        </p:spPr>
        <p:txBody>
          <a:bodyPr wrap="square" lIns="0" tIns="0" rIns="0" bIns="0" rtlCol="0">
            <a:noAutofit/>
          </a:bodyPr>
          <a:lstStyle/>
          <a:p>
            <a:pPr>
              <a:lnSpc>
                <a:spcPct val="110000"/>
              </a:lnSpc>
              <a:spcBef>
                <a:spcPts val="600"/>
              </a:spcBef>
            </a:pPr>
            <a:r>
              <a:rPr lang="en-US" sz="2400">
                <a:solidFill>
                  <a:srgbClr val="0070C0"/>
                </a:solidFill>
                <a:latin typeface="+mj-lt"/>
              </a:rPr>
              <a:t>No new personal </a:t>
            </a:r>
            <a:br>
              <a:rPr lang="en-US" sz="2400">
                <a:solidFill>
                  <a:srgbClr val="0070C0"/>
                </a:solidFill>
                <a:latin typeface="+mj-lt"/>
              </a:rPr>
            </a:br>
            <a:r>
              <a:rPr lang="en-US" sz="2400">
                <a:solidFill>
                  <a:srgbClr val="0070C0"/>
                </a:solidFill>
                <a:latin typeface="+mj-lt"/>
              </a:rPr>
              <a:t>information revealed</a:t>
            </a:r>
          </a:p>
          <a:p>
            <a:pPr marL="228600" indent="-228600">
              <a:lnSpc>
                <a:spcPct val="110000"/>
              </a:lnSpc>
              <a:spcBef>
                <a:spcPts val="900"/>
              </a:spcBef>
              <a:buFont typeface="Arial" panose="020B0604020202020204" pitchFamily="34" charset="0"/>
              <a:buChar char="•"/>
            </a:pPr>
            <a:r>
              <a:rPr lang="en-US" sz="2000">
                <a:gradFill>
                  <a:gsLst>
                    <a:gs pos="2917">
                      <a:schemeClr val="tx1"/>
                    </a:gs>
                    <a:gs pos="30000">
                      <a:schemeClr val="tx1"/>
                    </a:gs>
                  </a:gsLst>
                  <a:lin ang="5400000" scaled="0"/>
                </a:gradFill>
              </a:rPr>
              <a:t>Personal insights (when enabled) are visible only to the individual</a:t>
            </a:r>
          </a:p>
          <a:p>
            <a:pPr marL="228600" indent="-228600">
              <a:lnSpc>
                <a:spcPct val="110000"/>
              </a:lnSpc>
              <a:spcBef>
                <a:spcPts val="900"/>
              </a:spcBef>
              <a:buFont typeface="Arial" panose="020B0604020202020204" pitchFamily="34" charset="0"/>
              <a:buChar char="•"/>
            </a:pPr>
            <a:r>
              <a:rPr lang="en-US" sz="2000">
                <a:gradFill>
                  <a:gsLst>
                    <a:gs pos="2917">
                      <a:schemeClr val="tx1"/>
                    </a:gs>
                    <a:gs pos="30000">
                      <a:schemeClr val="tx1"/>
                    </a:gs>
                  </a:gsLst>
                  <a:lin ang="5400000" scaled="0"/>
                </a:gradFill>
              </a:rPr>
              <a:t>Dashboard viewers always see only aggregated insights</a:t>
            </a:r>
          </a:p>
          <a:p>
            <a:pPr marL="228600" indent="-228600">
              <a:lnSpc>
                <a:spcPct val="110000"/>
              </a:lnSpc>
              <a:spcBef>
                <a:spcPts val="900"/>
              </a:spcBef>
              <a:buFont typeface="Arial" panose="020B0604020202020204" pitchFamily="34" charset="0"/>
              <a:buChar char="•"/>
            </a:pPr>
            <a:r>
              <a:rPr lang="en-US" sz="2000">
                <a:gradFill>
                  <a:gsLst>
                    <a:gs pos="2917">
                      <a:schemeClr val="tx1"/>
                    </a:gs>
                    <a:gs pos="30000">
                      <a:schemeClr val="tx1"/>
                    </a:gs>
                  </a:gsLst>
                  <a:lin ang="5400000" scaled="0"/>
                </a:gradFill>
              </a:rPr>
              <a:t>It is mathematically impossible for managers and leaders to identify individual information from aggregates. </a:t>
            </a:r>
          </a:p>
        </p:txBody>
      </p:sp>
      <p:sp>
        <p:nvSpPr>
          <p:cNvPr id="4" name="TextBox 3">
            <a:extLst>
              <a:ext uri="{FF2B5EF4-FFF2-40B4-BE49-F238E27FC236}">
                <a16:creationId xmlns:a16="http://schemas.microsoft.com/office/drawing/2014/main" id="{39DF66BA-6C2A-C699-C596-D589475675F4}"/>
              </a:ext>
            </a:extLst>
          </p:cNvPr>
          <p:cNvSpPr txBox="1"/>
          <p:nvPr/>
        </p:nvSpPr>
        <p:spPr>
          <a:xfrm>
            <a:off x="6230360" y="1408979"/>
            <a:ext cx="4684775" cy="3698020"/>
          </a:xfrm>
          <a:prstGeom prst="rect">
            <a:avLst/>
          </a:prstGeom>
          <a:noFill/>
        </p:spPr>
        <p:txBody>
          <a:bodyPr wrap="square" lIns="0" tIns="0" rIns="0" bIns="0" rtlCol="0">
            <a:noAutofit/>
          </a:bodyPr>
          <a:lstStyle/>
          <a:p>
            <a:pPr>
              <a:lnSpc>
                <a:spcPct val="110000"/>
              </a:lnSpc>
              <a:spcBef>
                <a:spcPts val="600"/>
              </a:spcBef>
            </a:pPr>
            <a:r>
              <a:rPr lang="en-US" sz="2400">
                <a:solidFill>
                  <a:srgbClr val="0070C0"/>
                </a:solidFill>
                <a:latin typeface="+mj-lt"/>
              </a:rPr>
              <a:t>Putting the customer in control</a:t>
            </a:r>
          </a:p>
          <a:p>
            <a:pPr marL="228600" indent="-228600">
              <a:lnSpc>
                <a:spcPct val="110000"/>
              </a:lnSpc>
              <a:spcBef>
                <a:spcPts val="900"/>
              </a:spcBef>
              <a:buFont typeface="Arial" panose="020B0604020202020204" pitchFamily="34" charset="0"/>
              <a:buChar char="•"/>
            </a:pPr>
            <a:r>
              <a:rPr lang="en-US" sz="2000" b="1">
                <a:gradFill>
                  <a:gsLst>
                    <a:gs pos="2917">
                      <a:schemeClr val="tx1"/>
                    </a:gs>
                    <a:gs pos="30000">
                      <a:schemeClr val="tx1"/>
                    </a:gs>
                  </a:gsLst>
                  <a:lin ang="5400000" scaled="0"/>
                </a:gradFill>
              </a:rPr>
              <a:t>Admins decide</a:t>
            </a:r>
          </a:p>
          <a:p>
            <a:pPr lvl="1" indent="-228600">
              <a:lnSpc>
                <a:spcPct val="110000"/>
              </a:lnSpc>
              <a:spcBef>
                <a:spcPts val="300"/>
              </a:spcBef>
              <a:buFont typeface="Arial" panose="020B0604020202020204" pitchFamily="34" charset="0"/>
              <a:buChar char="•"/>
            </a:pPr>
            <a:r>
              <a:rPr lang="en-US" sz="2000">
                <a:gradFill>
                  <a:gsLst>
                    <a:gs pos="2917">
                      <a:schemeClr val="tx1"/>
                    </a:gs>
                    <a:gs pos="30000">
                      <a:schemeClr val="tx1"/>
                    </a:gs>
                  </a:gsLst>
                  <a:lin ang="5400000" scaled="0"/>
                </a:gradFill>
              </a:rPr>
              <a:t>Whose data to include</a:t>
            </a:r>
          </a:p>
          <a:p>
            <a:pPr lvl="1" indent="-228600">
              <a:lnSpc>
                <a:spcPct val="110000"/>
              </a:lnSpc>
              <a:spcBef>
                <a:spcPts val="300"/>
              </a:spcBef>
              <a:buFont typeface="Arial" panose="020B0604020202020204" pitchFamily="34" charset="0"/>
              <a:buChar char="•"/>
            </a:pPr>
            <a:r>
              <a:rPr lang="en-US" sz="2000">
                <a:gradFill>
                  <a:gsLst>
                    <a:gs pos="2917">
                      <a:schemeClr val="tx1"/>
                    </a:gs>
                    <a:gs pos="30000">
                      <a:schemeClr val="tx1"/>
                    </a:gs>
                  </a:gsLst>
                  <a:lin ang="5400000" scaled="0"/>
                </a:gradFill>
              </a:rPr>
              <a:t>Who gets access</a:t>
            </a:r>
          </a:p>
          <a:p>
            <a:pPr lvl="1" indent="-228600">
              <a:lnSpc>
                <a:spcPct val="110000"/>
              </a:lnSpc>
              <a:spcBef>
                <a:spcPts val="300"/>
              </a:spcBef>
              <a:buFont typeface="Arial" panose="020B0604020202020204" pitchFamily="34" charset="0"/>
              <a:buChar char="•"/>
            </a:pPr>
            <a:r>
              <a:rPr lang="en-US" sz="2000">
                <a:gradFill>
                  <a:gsLst>
                    <a:gs pos="2917">
                      <a:schemeClr val="tx1"/>
                    </a:gs>
                    <a:gs pos="30000">
                      <a:schemeClr val="tx1"/>
                    </a:gs>
                  </a:gsLst>
                  <a:lin ang="5400000" scaled="0"/>
                </a:gradFill>
              </a:rPr>
              <a:t>What organizational data to include</a:t>
            </a:r>
          </a:p>
          <a:p>
            <a:pPr lvl="1" indent="-228600">
              <a:lnSpc>
                <a:spcPct val="110000"/>
              </a:lnSpc>
              <a:spcBef>
                <a:spcPts val="300"/>
              </a:spcBef>
              <a:buFont typeface="Arial" panose="020B0604020202020204" pitchFamily="34" charset="0"/>
              <a:buChar char="•"/>
            </a:pPr>
            <a:r>
              <a:rPr lang="en-US" sz="2000">
                <a:gradFill>
                  <a:gsLst>
                    <a:gs pos="2917">
                      <a:schemeClr val="tx1"/>
                    </a:gs>
                    <a:gs pos="30000">
                      <a:schemeClr val="tx1"/>
                    </a:gs>
                  </a:gsLst>
                  <a:lin ang="5400000" scaled="0"/>
                </a:gradFill>
              </a:rPr>
              <a:t>How often to update org data</a:t>
            </a:r>
          </a:p>
          <a:p>
            <a:pPr lvl="1" indent="-228600">
              <a:lnSpc>
                <a:spcPct val="110000"/>
              </a:lnSpc>
              <a:spcBef>
                <a:spcPts val="300"/>
              </a:spcBef>
              <a:buFont typeface="Arial" panose="020B0604020202020204" pitchFamily="34" charset="0"/>
              <a:buChar char="•"/>
            </a:pPr>
            <a:r>
              <a:rPr lang="en-US" sz="2000">
                <a:gradFill>
                  <a:gsLst>
                    <a:gs pos="2917">
                      <a:schemeClr val="tx1"/>
                    </a:gs>
                    <a:gs pos="30000">
                      <a:schemeClr val="tx1"/>
                    </a:gs>
                  </a:gsLst>
                  <a:lin ang="5400000" scaled="0"/>
                </a:gradFill>
              </a:rPr>
              <a:t>What’s the minimum aggregate size</a:t>
            </a:r>
          </a:p>
          <a:p>
            <a:pPr lvl="1" indent="-228600">
              <a:lnSpc>
                <a:spcPct val="110000"/>
              </a:lnSpc>
              <a:spcBef>
                <a:spcPts val="300"/>
              </a:spcBef>
              <a:buFont typeface="Arial" panose="020B0604020202020204" pitchFamily="34" charset="0"/>
              <a:buChar char="•"/>
            </a:pPr>
            <a:r>
              <a:rPr lang="en-US" sz="2000">
                <a:gradFill>
                  <a:gsLst>
                    <a:gs pos="2917">
                      <a:schemeClr val="tx1"/>
                    </a:gs>
                    <a:gs pos="30000">
                      <a:schemeClr val="tx1"/>
                    </a:gs>
                  </a:gsLst>
                  <a:lin ang="5400000" scaled="0"/>
                </a:gradFill>
              </a:rPr>
              <a:t>Can employees opt-out permissions</a:t>
            </a:r>
          </a:p>
          <a:p>
            <a:pPr marL="228600" indent="-228600">
              <a:lnSpc>
                <a:spcPct val="110000"/>
              </a:lnSpc>
              <a:spcBef>
                <a:spcPts val="900"/>
              </a:spcBef>
              <a:buFont typeface="Arial" panose="020B0604020202020204" pitchFamily="34" charset="0"/>
              <a:buChar char="•"/>
            </a:pPr>
            <a:r>
              <a:rPr lang="en-US" sz="2000">
                <a:gradFill>
                  <a:gsLst>
                    <a:gs pos="2917">
                      <a:schemeClr val="tx1"/>
                    </a:gs>
                    <a:gs pos="30000">
                      <a:schemeClr val="tx1"/>
                    </a:gs>
                  </a:gsLst>
                  <a:lin ang="5400000" scaled="0"/>
                </a:gradFill>
              </a:rPr>
              <a:t>Individuals decide whether to opt </a:t>
            </a:r>
            <a:br>
              <a:rPr lang="en-US" sz="2000">
                <a:gradFill>
                  <a:gsLst>
                    <a:gs pos="2917">
                      <a:schemeClr val="tx1"/>
                    </a:gs>
                    <a:gs pos="30000">
                      <a:schemeClr val="tx1"/>
                    </a:gs>
                  </a:gsLst>
                  <a:lin ang="5400000" scaled="0"/>
                </a:gradFill>
              </a:rPr>
            </a:br>
            <a:r>
              <a:rPr lang="en-US" sz="2000">
                <a:gradFill>
                  <a:gsLst>
                    <a:gs pos="2917">
                      <a:schemeClr val="tx1"/>
                    </a:gs>
                    <a:gs pos="30000">
                      <a:schemeClr val="tx1"/>
                    </a:gs>
                  </a:gsLst>
                  <a:lin ang="5400000" scaled="0"/>
                </a:gradFill>
              </a:rPr>
              <a:t>out from personal insights</a:t>
            </a:r>
          </a:p>
        </p:txBody>
      </p:sp>
    </p:spTree>
    <p:extLst>
      <p:ext uri="{BB962C8B-B14F-4D97-AF65-F5344CB8AC3E}">
        <p14:creationId xmlns:p14="http://schemas.microsoft.com/office/powerpoint/2010/main" val="319940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CE27-D543-4F13-ADA5-28495B71C517}"/>
              </a:ext>
            </a:extLst>
          </p:cNvPr>
          <p:cNvSpPr>
            <a:spLocks noGrp="1"/>
          </p:cNvSpPr>
          <p:nvPr>
            <p:ph type="title"/>
          </p:nvPr>
        </p:nvSpPr>
        <p:spPr>
          <a:xfrm>
            <a:off x="1088555" y="484395"/>
            <a:ext cx="10179765" cy="553998"/>
          </a:xfrm>
        </p:spPr>
        <p:txBody>
          <a:bodyPr/>
          <a:lstStyle/>
          <a:p>
            <a:r>
              <a:rPr lang="en-US"/>
              <a:t>Data Sources – Microsoft 365 metadata and copilot events</a:t>
            </a:r>
          </a:p>
        </p:txBody>
      </p:sp>
      <p:sp>
        <p:nvSpPr>
          <p:cNvPr id="12" name="TextBox 11">
            <a:extLst>
              <a:ext uri="{FF2B5EF4-FFF2-40B4-BE49-F238E27FC236}">
                <a16:creationId xmlns:a16="http://schemas.microsoft.com/office/drawing/2014/main" id="{BF3F38E5-82EE-9BD8-B83F-DB6C0405D3A5}"/>
              </a:ext>
            </a:extLst>
          </p:cNvPr>
          <p:cNvSpPr txBox="1"/>
          <p:nvPr/>
        </p:nvSpPr>
        <p:spPr>
          <a:xfrm>
            <a:off x="1135518" y="1729978"/>
            <a:ext cx="9400193" cy="307777"/>
          </a:xfrm>
          <a:prstGeom prst="rect">
            <a:avLst/>
          </a:prstGeom>
          <a:noFill/>
        </p:spPr>
        <p:txBody>
          <a:bodyPr wrap="square" lIns="0" tIns="0" rIns="0" bIns="0">
            <a:noAutofit/>
          </a:bodyPr>
          <a:lstStyle/>
          <a:p>
            <a:r>
              <a:rPr lang="en-US" sz="2000">
                <a:solidFill>
                  <a:schemeClr val="accent1">
                    <a:lumMod val="75000"/>
                  </a:schemeClr>
                </a:solidFill>
              </a:rPr>
              <a:t>Content such as the body of email and calendar is not processed</a:t>
            </a:r>
          </a:p>
        </p:txBody>
      </p:sp>
      <p:grpSp>
        <p:nvGrpSpPr>
          <p:cNvPr id="16" name="Group 15" descr="This is an illustratoin that shows how metadata from Microsoft 365, including Calendar, Outlook, and Teams can be added to Copilot events resulting in the following examples: Sender/Receive, Timestamps, Subject and Copilot actions.">
            <a:extLst>
              <a:ext uri="{FF2B5EF4-FFF2-40B4-BE49-F238E27FC236}">
                <a16:creationId xmlns:a16="http://schemas.microsoft.com/office/drawing/2014/main" id="{DDC63A76-2E4F-4226-FBA7-C3134DC37E92}"/>
              </a:ext>
            </a:extLst>
          </p:cNvPr>
          <p:cNvGrpSpPr/>
          <p:nvPr/>
        </p:nvGrpSpPr>
        <p:grpSpPr>
          <a:xfrm>
            <a:off x="1609244" y="2760908"/>
            <a:ext cx="9583540" cy="3326737"/>
            <a:chOff x="1609244" y="2760908"/>
            <a:chExt cx="9583540" cy="3326737"/>
          </a:xfrm>
        </p:grpSpPr>
        <p:sp>
          <p:nvSpPr>
            <p:cNvPr id="8" name="Rectangle: Rounded Corners 7">
              <a:extLst>
                <a:ext uri="{FF2B5EF4-FFF2-40B4-BE49-F238E27FC236}">
                  <a16:creationId xmlns:a16="http://schemas.microsoft.com/office/drawing/2014/main" id="{4797CCFA-71AC-0D96-DF57-126B1B536F0B}"/>
                </a:ext>
                <a:ext uri="{C183D7F6-B498-43B3-948B-1728B52AA6E4}">
                  <adec:decorative xmlns:adec="http://schemas.microsoft.com/office/drawing/2017/decorative" val="1"/>
                </a:ext>
              </a:extLst>
            </p:cNvPr>
            <p:cNvSpPr/>
            <p:nvPr/>
          </p:nvSpPr>
          <p:spPr>
            <a:xfrm>
              <a:off x="7635768" y="5325409"/>
              <a:ext cx="3557016" cy="761972"/>
            </a:xfrm>
            <a:prstGeom prst="roundRect">
              <a:avLst>
                <a:gd name="adj" fmla="val 2623"/>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68927" tIns="627497" rIns="358570" bIns="358570" anchor="t" anchorCtr="0"/>
            <a:lstStyle/>
            <a:p>
              <a:pPr fontAlgn="ctr">
                <a:spcBef>
                  <a:spcPts val="1176"/>
                </a:spcBef>
                <a:spcAft>
                  <a:spcPts val="1176"/>
                </a:spcAft>
              </a:pPr>
              <a:endParaRPr lang="en-US" sz="1765">
                <a:solidFill>
                  <a:srgbClr val="000000"/>
                </a:solidFill>
                <a:latin typeface="Segoe UI" panose="020B0502040204020203" pitchFamily="34" charset="0"/>
              </a:endParaRPr>
            </a:p>
          </p:txBody>
        </p:sp>
        <p:sp>
          <p:nvSpPr>
            <p:cNvPr id="5" name="Rectangle: Rounded Corners 4">
              <a:extLst>
                <a:ext uri="{FF2B5EF4-FFF2-40B4-BE49-F238E27FC236}">
                  <a16:creationId xmlns:a16="http://schemas.microsoft.com/office/drawing/2014/main" id="{0A4E1C6E-EE8F-9F1B-8B66-B4B9642950D1}"/>
                </a:ext>
                <a:ext uri="{C183D7F6-B498-43B3-948B-1728B52AA6E4}">
                  <adec:decorative xmlns:adec="http://schemas.microsoft.com/office/drawing/2017/decorative" val="1"/>
                </a:ext>
              </a:extLst>
            </p:cNvPr>
            <p:cNvSpPr/>
            <p:nvPr/>
          </p:nvSpPr>
          <p:spPr>
            <a:xfrm>
              <a:off x="3837729" y="5325673"/>
              <a:ext cx="3557016" cy="761972"/>
            </a:xfrm>
            <a:prstGeom prst="roundRect">
              <a:avLst>
                <a:gd name="adj" fmla="val 2623"/>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sz="1765">
                <a:solidFill>
                  <a:prstClr val="white"/>
                </a:solidFill>
                <a:latin typeface="Calibri" panose="020F0502020204030204"/>
              </a:endParaRPr>
            </a:p>
          </p:txBody>
        </p:sp>
        <p:sp>
          <p:nvSpPr>
            <p:cNvPr id="59" name="Rectangle: Rounded Corners 58">
              <a:extLst>
                <a:ext uri="{FF2B5EF4-FFF2-40B4-BE49-F238E27FC236}">
                  <a16:creationId xmlns:a16="http://schemas.microsoft.com/office/drawing/2014/main" id="{31FF9971-19AF-4994-BE17-1B418D39D034}"/>
                </a:ext>
                <a:ext uri="{C183D7F6-B498-43B3-948B-1728B52AA6E4}">
                  <adec:decorative xmlns:adec="http://schemas.microsoft.com/office/drawing/2017/decorative" val="1"/>
                </a:ext>
              </a:extLst>
            </p:cNvPr>
            <p:cNvSpPr/>
            <p:nvPr/>
          </p:nvSpPr>
          <p:spPr>
            <a:xfrm>
              <a:off x="3851537" y="2767534"/>
              <a:ext cx="3557016" cy="2493287"/>
            </a:xfrm>
            <a:prstGeom prst="roundRect">
              <a:avLst>
                <a:gd name="adj" fmla="val 2623"/>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sz="1765">
                <a:solidFill>
                  <a:prstClr val="white"/>
                </a:solidFill>
                <a:latin typeface="Calibri" panose="020F0502020204030204"/>
              </a:endParaRPr>
            </a:p>
          </p:txBody>
        </p:sp>
        <p:grpSp>
          <p:nvGrpSpPr>
            <p:cNvPr id="7" name="Group 6" descr="Icons for calendar, Outlook, Teams">
              <a:extLst>
                <a:ext uri="{FF2B5EF4-FFF2-40B4-BE49-F238E27FC236}">
                  <a16:creationId xmlns:a16="http://schemas.microsoft.com/office/drawing/2014/main" id="{F7CF3423-748A-4E51-984E-6C9C9A0A7D7D}"/>
                </a:ext>
              </a:extLst>
            </p:cNvPr>
            <p:cNvGrpSpPr/>
            <p:nvPr/>
          </p:nvGrpSpPr>
          <p:grpSpPr>
            <a:xfrm>
              <a:off x="4399420" y="3301007"/>
              <a:ext cx="395358" cy="1754570"/>
              <a:chOff x="4480956" y="2452618"/>
              <a:chExt cx="403286" cy="1789751"/>
            </a:xfrm>
          </p:grpSpPr>
          <p:sp>
            <p:nvSpPr>
              <p:cNvPr id="35" name="speech_2" title="Icon of a chat bubble">
                <a:extLst>
                  <a:ext uri="{FF2B5EF4-FFF2-40B4-BE49-F238E27FC236}">
                    <a16:creationId xmlns:a16="http://schemas.microsoft.com/office/drawing/2014/main" id="{92F468DA-1353-4F58-99DC-0A841912B664}"/>
                  </a:ext>
                </a:extLst>
              </p:cNvPr>
              <p:cNvSpPr>
                <a:spLocks noChangeAspect="1" noEditPoints="1"/>
              </p:cNvSpPr>
              <p:nvPr/>
            </p:nvSpPr>
            <p:spPr bwMode="auto">
              <a:xfrm>
                <a:off x="4503361" y="3923908"/>
                <a:ext cx="358477" cy="318461"/>
              </a:xfrm>
              <a:custGeom>
                <a:avLst/>
                <a:gdLst>
                  <a:gd name="T0" fmla="*/ 122 w 215"/>
                  <a:gd name="T1" fmla="*/ 145 h 191"/>
                  <a:gd name="T2" fmla="*/ 76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2 w 215"/>
                  <a:gd name="T17" fmla="*/ 145 h 191"/>
                  <a:gd name="T18" fmla="*/ 122 w 215"/>
                  <a:gd name="T19" fmla="*/ 145 h 191"/>
                  <a:gd name="T20" fmla="*/ 122 w 215"/>
                  <a:gd name="T21" fmla="*/ 145 h 191"/>
                  <a:gd name="T22" fmla="*/ 215 w 215"/>
                  <a:gd name="T23" fmla="*/ 145 h 191"/>
                  <a:gd name="T24" fmla="*/ 215 w 215"/>
                  <a:gd name="T25"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91">
                    <a:moveTo>
                      <a:pt x="122" y="145"/>
                    </a:moveTo>
                    <a:lnTo>
                      <a:pt x="76" y="145"/>
                    </a:lnTo>
                    <a:lnTo>
                      <a:pt x="31" y="191"/>
                    </a:lnTo>
                    <a:lnTo>
                      <a:pt x="31" y="145"/>
                    </a:lnTo>
                    <a:lnTo>
                      <a:pt x="0" y="145"/>
                    </a:lnTo>
                    <a:lnTo>
                      <a:pt x="0" y="0"/>
                    </a:lnTo>
                    <a:lnTo>
                      <a:pt x="215" y="0"/>
                    </a:lnTo>
                    <a:lnTo>
                      <a:pt x="215" y="120"/>
                    </a:lnTo>
                    <a:moveTo>
                      <a:pt x="122" y="145"/>
                    </a:moveTo>
                    <a:lnTo>
                      <a:pt x="122" y="145"/>
                    </a:lnTo>
                    <a:moveTo>
                      <a:pt x="122" y="145"/>
                    </a:moveTo>
                    <a:lnTo>
                      <a:pt x="215" y="145"/>
                    </a:lnTo>
                    <a:lnTo>
                      <a:pt x="215" y="120"/>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gradFill>
                    <a:gsLst>
                      <a:gs pos="0">
                        <a:srgbClr val="505050"/>
                      </a:gs>
                      <a:gs pos="100000">
                        <a:srgbClr val="505050"/>
                      </a:gs>
                    </a:gsLst>
                  </a:gradFill>
                  <a:latin typeface="Segoe UI"/>
                </a:endParaRPr>
              </a:p>
            </p:txBody>
          </p:sp>
          <p:sp>
            <p:nvSpPr>
              <p:cNvPr id="36" name="mail" title="Icon of an envelope">
                <a:extLst>
                  <a:ext uri="{FF2B5EF4-FFF2-40B4-BE49-F238E27FC236}">
                    <a16:creationId xmlns:a16="http://schemas.microsoft.com/office/drawing/2014/main" id="{3A5B8924-D401-45BB-AE80-0918B09DFA81}"/>
                  </a:ext>
                </a:extLst>
              </p:cNvPr>
              <p:cNvSpPr>
                <a:spLocks noChangeAspect="1" noEditPoints="1"/>
              </p:cNvSpPr>
              <p:nvPr/>
            </p:nvSpPr>
            <p:spPr bwMode="auto">
              <a:xfrm>
                <a:off x="4480956" y="3247608"/>
                <a:ext cx="403286" cy="241972"/>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gradFill>
                    <a:gsLst>
                      <a:gs pos="0">
                        <a:srgbClr val="505050"/>
                      </a:gs>
                      <a:gs pos="100000">
                        <a:srgbClr val="505050"/>
                      </a:gs>
                    </a:gsLst>
                  </a:gradFill>
                  <a:latin typeface="Segoe UI"/>
                </a:endParaRPr>
              </a:p>
            </p:txBody>
          </p:sp>
          <p:sp>
            <p:nvSpPr>
              <p:cNvPr id="45" name="Calendar_4" title="Icon of an empty calendar">
                <a:extLst>
                  <a:ext uri="{FF2B5EF4-FFF2-40B4-BE49-F238E27FC236}">
                    <a16:creationId xmlns:a16="http://schemas.microsoft.com/office/drawing/2014/main" id="{D21649F1-DFBC-4231-AFED-EF96CB7C6C4D}"/>
                  </a:ext>
                </a:extLst>
              </p:cNvPr>
              <p:cNvSpPr>
                <a:spLocks noChangeAspect="1" noEditPoints="1"/>
              </p:cNvSpPr>
              <p:nvPr/>
            </p:nvSpPr>
            <p:spPr bwMode="auto">
              <a:xfrm>
                <a:off x="4495541" y="2452618"/>
                <a:ext cx="374117" cy="358477"/>
              </a:xfrm>
              <a:custGeom>
                <a:avLst/>
                <a:gdLst>
                  <a:gd name="T0" fmla="*/ 598 w 598"/>
                  <a:gd name="T1" fmla="*/ 330 h 573"/>
                  <a:gd name="T2" fmla="*/ 598 w 598"/>
                  <a:gd name="T3" fmla="*/ 573 h 573"/>
                  <a:gd name="T4" fmla="*/ 0 w 598"/>
                  <a:gd name="T5" fmla="*/ 573 h 573"/>
                  <a:gd name="T6" fmla="*/ 0 w 598"/>
                  <a:gd name="T7" fmla="*/ 59 h 573"/>
                  <a:gd name="T8" fmla="*/ 598 w 598"/>
                  <a:gd name="T9" fmla="*/ 59 h 573"/>
                  <a:gd name="T10" fmla="*/ 598 w 598"/>
                  <a:gd name="T11" fmla="*/ 330 h 573"/>
                  <a:gd name="T12" fmla="*/ 0 w 598"/>
                  <a:gd name="T13" fmla="*/ 176 h 573"/>
                  <a:gd name="T14" fmla="*/ 598 w 598"/>
                  <a:gd name="T15" fmla="*/ 176 h 573"/>
                  <a:gd name="T16" fmla="*/ 120 w 598"/>
                  <a:gd name="T17" fmla="*/ 0 h 573"/>
                  <a:gd name="T18" fmla="*/ 120 w 598"/>
                  <a:gd name="T19" fmla="*/ 121 h 573"/>
                  <a:gd name="T20" fmla="*/ 477 w 598"/>
                  <a:gd name="T21" fmla="*/ 0 h 573"/>
                  <a:gd name="T22" fmla="*/ 477 w 598"/>
                  <a:gd name="T23" fmla="*/ 121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8" h="573">
                    <a:moveTo>
                      <a:pt x="598" y="330"/>
                    </a:moveTo>
                    <a:lnTo>
                      <a:pt x="598" y="573"/>
                    </a:lnTo>
                    <a:lnTo>
                      <a:pt x="0" y="573"/>
                    </a:lnTo>
                    <a:lnTo>
                      <a:pt x="0" y="59"/>
                    </a:lnTo>
                    <a:lnTo>
                      <a:pt x="598" y="59"/>
                    </a:lnTo>
                    <a:lnTo>
                      <a:pt x="598" y="330"/>
                    </a:lnTo>
                    <a:moveTo>
                      <a:pt x="0" y="176"/>
                    </a:moveTo>
                    <a:lnTo>
                      <a:pt x="598" y="176"/>
                    </a:lnTo>
                    <a:moveTo>
                      <a:pt x="120" y="0"/>
                    </a:moveTo>
                    <a:lnTo>
                      <a:pt x="120" y="121"/>
                    </a:lnTo>
                    <a:moveTo>
                      <a:pt x="477" y="0"/>
                    </a:moveTo>
                    <a:lnTo>
                      <a:pt x="477" y="121"/>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gradFill>
                    <a:gsLst>
                      <a:gs pos="0">
                        <a:srgbClr val="505050"/>
                      </a:gs>
                      <a:gs pos="100000">
                        <a:srgbClr val="505050"/>
                      </a:gs>
                    </a:gsLst>
                  </a:gradFill>
                  <a:latin typeface="Segoe UI"/>
                </a:endParaRPr>
              </a:p>
            </p:txBody>
          </p:sp>
        </p:grpSp>
        <p:sp>
          <p:nvSpPr>
            <p:cNvPr id="22" name="Rectangle 21">
              <a:extLst>
                <a:ext uri="{FF2B5EF4-FFF2-40B4-BE49-F238E27FC236}">
                  <a16:creationId xmlns:a16="http://schemas.microsoft.com/office/drawing/2014/main" id="{802516F3-1282-4A23-8672-A8DBE09AA8B4}"/>
                </a:ext>
              </a:extLst>
            </p:cNvPr>
            <p:cNvSpPr/>
            <p:nvPr/>
          </p:nvSpPr>
          <p:spPr>
            <a:xfrm>
              <a:off x="1609244" y="3487121"/>
              <a:ext cx="1536677" cy="8124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110000"/>
                </a:lnSpc>
                <a:spcBef>
                  <a:spcPts val="600"/>
                </a:spcBef>
              </a:pPr>
              <a:r>
                <a:rPr lang="en-US" sz="1600">
                  <a:solidFill>
                    <a:srgbClr val="0070C0"/>
                  </a:solidFill>
                  <a:latin typeface="+mj-lt"/>
                </a:rPr>
                <a:t>Metadata from </a:t>
              </a:r>
              <a:br>
                <a:rPr lang="en-US" sz="1600">
                  <a:solidFill>
                    <a:srgbClr val="0070C0"/>
                  </a:solidFill>
                  <a:latin typeface="+mj-lt"/>
                </a:rPr>
              </a:br>
              <a:r>
                <a:rPr lang="en-US" sz="1600">
                  <a:solidFill>
                    <a:srgbClr val="0070C0"/>
                  </a:solidFill>
                  <a:latin typeface="+mj-lt"/>
                </a:rPr>
                <a:t>Microsoft 366</a:t>
              </a:r>
            </a:p>
          </p:txBody>
        </p:sp>
        <p:sp>
          <p:nvSpPr>
            <p:cNvPr id="32" name="Rectangle 31">
              <a:extLst>
                <a:ext uri="{FF2B5EF4-FFF2-40B4-BE49-F238E27FC236}">
                  <a16:creationId xmlns:a16="http://schemas.microsoft.com/office/drawing/2014/main" id="{759FE42B-48C1-49CE-BAEE-BFC838375639}"/>
                </a:ext>
                <a:ext uri="{C183D7F6-B498-43B3-948B-1728B52AA6E4}">
                  <adec:decorative xmlns:adec="http://schemas.microsoft.com/office/drawing/2017/decorative" val="1"/>
                </a:ext>
              </a:extLst>
            </p:cNvPr>
            <p:cNvSpPr/>
            <p:nvPr/>
          </p:nvSpPr>
          <p:spPr bwMode="auto">
            <a:xfrm>
              <a:off x="7640290" y="3301007"/>
              <a:ext cx="3552494" cy="1959814"/>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68927" tIns="627497" rIns="358570" bIns="358570" anchor="t" anchorCtr="0"/>
            <a:lstStyle/>
            <a:p>
              <a:pPr fontAlgn="ctr">
                <a:spcBef>
                  <a:spcPts val="1176"/>
                </a:spcBef>
                <a:spcAft>
                  <a:spcPts val="1176"/>
                </a:spcAft>
              </a:pPr>
              <a:endParaRPr lang="en-US" sz="1765">
                <a:solidFill>
                  <a:srgbClr val="000000"/>
                </a:solidFill>
                <a:latin typeface="Segoe UI" panose="020B0502040204020203" pitchFamily="34" charset="0"/>
              </a:endParaRPr>
            </a:p>
          </p:txBody>
        </p:sp>
        <p:sp>
          <p:nvSpPr>
            <p:cNvPr id="33" name="Rectangle 32">
              <a:extLst>
                <a:ext uri="{FF2B5EF4-FFF2-40B4-BE49-F238E27FC236}">
                  <a16:creationId xmlns:a16="http://schemas.microsoft.com/office/drawing/2014/main" id="{35147198-CE5B-4BD2-9953-41F57885BA0D}"/>
                </a:ext>
              </a:extLst>
            </p:cNvPr>
            <p:cNvSpPr/>
            <p:nvPr/>
          </p:nvSpPr>
          <p:spPr bwMode="auto">
            <a:xfrm>
              <a:off x="7640290" y="2760908"/>
              <a:ext cx="3552494" cy="540098"/>
            </a:xfrm>
            <a:prstGeom prst="rect">
              <a:avLst/>
            </a:prstGeom>
            <a:gradFill>
              <a:gsLst>
                <a:gs pos="0">
                  <a:schemeClr val="accent4"/>
                </a:gs>
                <a:gs pos="100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143428" rIns="0"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1600">
                  <a:gradFill>
                    <a:gsLst>
                      <a:gs pos="0">
                        <a:srgbClr val="FFFFFF"/>
                      </a:gs>
                      <a:gs pos="100000">
                        <a:srgbClr val="FFFFFF"/>
                      </a:gs>
                    </a:gsLst>
                    <a:lin ang="5400000" scaled="0"/>
                  </a:gradFill>
                  <a:latin typeface="+mj-lt"/>
                  <a:ea typeface="Segoe UI" pitchFamily="34" charset="0"/>
                  <a:cs typeface="Segoe UI" pitchFamily="34" charset="0"/>
                </a:rPr>
                <a:t>Examples</a:t>
              </a:r>
            </a:p>
          </p:txBody>
        </p:sp>
        <p:sp>
          <p:nvSpPr>
            <p:cNvPr id="3" name="TextBox 2">
              <a:extLst>
                <a:ext uri="{FF2B5EF4-FFF2-40B4-BE49-F238E27FC236}">
                  <a16:creationId xmlns:a16="http://schemas.microsoft.com/office/drawing/2014/main" id="{58AF77B2-8E2A-EFCC-563B-15AFA83CD7CE}"/>
                </a:ext>
              </a:extLst>
            </p:cNvPr>
            <p:cNvSpPr txBox="1"/>
            <p:nvPr/>
          </p:nvSpPr>
          <p:spPr>
            <a:xfrm>
              <a:off x="5238178" y="3212842"/>
              <a:ext cx="1731364" cy="517065"/>
            </a:xfrm>
            <a:prstGeom prst="rect">
              <a:avLst/>
            </a:prstGeom>
            <a:noFill/>
          </p:spPr>
          <p:txBody>
            <a:bodyPr wrap="square" lIns="182880" tIns="146304" rIns="182880" bIns="146304" rtlCol="0">
              <a:spAutoFit/>
            </a:bodyPr>
            <a:lstStyle/>
            <a:p>
              <a:pPr>
                <a:lnSpc>
                  <a:spcPct val="90000"/>
                </a:lnSpc>
                <a:spcAft>
                  <a:spcPts val="600"/>
                </a:spcAft>
              </a:pPr>
              <a:r>
                <a:rPr lang="en-US" sz="1600">
                  <a:gradFill>
                    <a:gsLst>
                      <a:gs pos="2917">
                        <a:schemeClr val="tx1"/>
                      </a:gs>
                      <a:gs pos="30000">
                        <a:schemeClr val="tx1"/>
                      </a:gs>
                    </a:gsLst>
                    <a:lin ang="5400000" scaled="0"/>
                  </a:gradFill>
                </a:rPr>
                <a:t>Calendar</a:t>
              </a:r>
            </a:p>
          </p:txBody>
        </p:sp>
        <p:sp>
          <p:nvSpPr>
            <p:cNvPr id="4" name="TextBox 3">
              <a:extLst>
                <a:ext uri="{FF2B5EF4-FFF2-40B4-BE49-F238E27FC236}">
                  <a16:creationId xmlns:a16="http://schemas.microsoft.com/office/drawing/2014/main" id="{9187C482-E52D-C3C6-2396-5A1209E7186D}"/>
                </a:ext>
              </a:extLst>
            </p:cNvPr>
            <p:cNvSpPr txBox="1"/>
            <p:nvPr/>
          </p:nvSpPr>
          <p:spPr>
            <a:xfrm>
              <a:off x="5238178" y="3958923"/>
              <a:ext cx="1731364" cy="517065"/>
            </a:xfrm>
            <a:prstGeom prst="rect">
              <a:avLst/>
            </a:prstGeom>
            <a:noFill/>
          </p:spPr>
          <p:txBody>
            <a:bodyPr wrap="square" lIns="182880" tIns="146304" rIns="182880" bIns="146304" rtlCol="0">
              <a:spAutoFit/>
            </a:bodyPr>
            <a:lstStyle/>
            <a:p>
              <a:pPr>
                <a:lnSpc>
                  <a:spcPct val="90000"/>
                </a:lnSpc>
                <a:spcAft>
                  <a:spcPts val="600"/>
                </a:spcAft>
              </a:pPr>
              <a:r>
                <a:rPr lang="en-US" sz="1600">
                  <a:gradFill>
                    <a:gsLst>
                      <a:gs pos="2917">
                        <a:schemeClr val="tx1"/>
                      </a:gs>
                      <a:gs pos="30000">
                        <a:schemeClr val="tx1"/>
                      </a:gs>
                    </a:gsLst>
                    <a:lin ang="5400000" scaled="0"/>
                  </a:gradFill>
                </a:rPr>
                <a:t>Outlook</a:t>
              </a:r>
            </a:p>
          </p:txBody>
        </p:sp>
        <p:sp>
          <p:nvSpPr>
            <p:cNvPr id="6" name="TextBox 5">
              <a:extLst>
                <a:ext uri="{FF2B5EF4-FFF2-40B4-BE49-F238E27FC236}">
                  <a16:creationId xmlns:a16="http://schemas.microsoft.com/office/drawing/2014/main" id="{4E666620-0F68-8EBB-CC02-51DB4B539704}"/>
                </a:ext>
              </a:extLst>
            </p:cNvPr>
            <p:cNvSpPr txBox="1"/>
            <p:nvPr/>
          </p:nvSpPr>
          <p:spPr>
            <a:xfrm>
              <a:off x="5249529" y="4650243"/>
              <a:ext cx="1731364" cy="517065"/>
            </a:xfrm>
            <a:prstGeom prst="rect">
              <a:avLst/>
            </a:prstGeom>
            <a:noFill/>
          </p:spPr>
          <p:txBody>
            <a:bodyPr wrap="square" lIns="182880" tIns="146304" rIns="182880" bIns="146304" rtlCol="0">
              <a:spAutoFit/>
            </a:bodyPr>
            <a:lstStyle/>
            <a:p>
              <a:pPr>
                <a:lnSpc>
                  <a:spcPct val="90000"/>
                </a:lnSpc>
                <a:spcAft>
                  <a:spcPts val="600"/>
                </a:spcAft>
              </a:pPr>
              <a:r>
                <a:rPr lang="en-US" sz="1600">
                  <a:gradFill>
                    <a:gsLst>
                      <a:gs pos="2917">
                        <a:schemeClr val="tx1"/>
                      </a:gs>
                      <a:gs pos="30000">
                        <a:schemeClr val="tx1"/>
                      </a:gs>
                    </a:gsLst>
                    <a:lin ang="5400000" scaled="0"/>
                  </a:gradFill>
                </a:rPr>
                <a:t>Teams</a:t>
              </a:r>
            </a:p>
          </p:txBody>
        </p:sp>
        <p:sp>
          <p:nvSpPr>
            <p:cNvPr id="9" name="TextBox 8">
              <a:extLst>
                <a:ext uri="{FF2B5EF4-FFF2-40B4-BE49-F238E27FC236}">
                  <a16:creationId xmlns:a16="http://schemas.microsoft.com/office/drawing/2014/main" id="{15C3ADE9-F2E3-52B6-22C2-7E3315807633}"/>
                </a:ext>
              </a:extLst>
            </p:cNvPr>
            <p:cNvSpPr txBox="1"/>
            <p:nvPr/>
          </p:nvSpPr>
          <p:spPr>
            <a:xfrm>
              <a:off x="5249529" y="5405605"/>
              <a:ext cx="1731364" cy="517065"/>
            </a:xfrm>
            <a:prstGeom prst="rect">
              <a:avLst/>
            </a:prstGeom>
            <a:noFill/>
          </p:spPr>
          <p:txBody>
            <a:bodyPr wrap="square" lIns="182880" tIns="146304" rIns="182880" bIns="146304" rtlCol="0">
              <a:spAutoFit/>
            </a:bodyPr>
            <a:lstStyle/>
            <a:p>
              <a:pPr>
                <a:lnSpc>
                  <a:spcPct val="90000"/>
                </a:lnSpc>
                <a:spcAft>
                  <a:spcPts val="600"/>
                </a:spcAft>
              </a:pPr>
              <a:r>
                <a:rPr lang="en-US" sz="1600">
                  <a:gradFill>
                    <a:gsLst>
                      <a:gs pos="2917">
                        <a:schemeClr val="tx1"/>
                      </a:gs>
                      <a:gs pos="30000">
                        <a:schemeClr val="tx1"/>
                      </a:gs>
                    </a:gsLst>
                    <a:lin ang="5400000" scaled="0"/>
                  </a:gradFill>
                </a:rPr>
                <a:t>Copilot</a:t>
              </a:r>
            </a:p>
          </p:txBody>
        </p:sp>
        <p:pic>
          <p:nvPicPr>
            <p:cNvPr id="11" name="Picture 10" descr="Copilot icon">
              <a:extLst>
                <a:ext uri="{FF2B5EF4-FFF2-40B4-BE49-F238E27FC236}">
                  <a16:creationId xmlns:a16="http://schemas.microsoft.com/office/drawing/2014/main" id="{18C38DE3-0040-8019-4814-0AF0C8F03563}"/>
                </a:ext>
              </a:extLst>
            </p:cNvPr>
            <p:cNvPicPr>
              <a:picLocks noChangeAspect="1"/>
            </p:cNvPicPr>
            <p:nvPr/>
          </p:nvPicPr>
          <p:blipFill>
            <a:blip r:embed="rId3">
              <a:duotone>
                <a:schemeClr val="accent1">
                  <a:shade val="45000"/>
                  <a:satMod val="135000"/>
                </a:schemeClr>
                <a:prstClr val="white"/>
              </a:duotone>
            </a:blip>
            <a:stretch>
              <a:fillRect/>
            </a:stretch>
          </p:blipFill>
          <p:spPr>
            <a:xfrm>
              <a:off x="4396461" y="5470452"/>
              <a:ext cx="396975" cy="448434"/>
            </a:xfrm>
            <a:prstGeom prst="rect">
              <a:avLst/>
            </a:prstGeom>
          </p:spPr>
        </p:pic>
        <p:sp>
          <p:nvSpPr>
            <p:cNvPr id="14" name="TextBox 13">
              <a:extLst>
                <a:ext uri="{FF2B5EF4-FFF2-40B4-BE49-F238E27FC236}">
                  <a16:creationId xmlns:a16="http://schemas.microsoft.com/office/drawing/2014/main" id="{8E4CBAEC-472E-2C2F-04A6-F8A3F41FEA41}"/>
                </a:ext>
              </a:extLst>
            </p:cNvPr>
            <p:cNvSpPr txBox="1"/>
            <p:nvPr/>
          </p:nvSpPr>
          <p:spPr>
            <a:xfrm>
              <a:off x="7850838" y="5422444"/>
              <a:ext cx="3048000" cy="363946"/>
            </a:xfrm>
            <a:prstGeom prst="rect">
              <a:avLst/>
            </a:prstGeom>
            <a:noFill/>
          </p:spPr>
          <p:txBody>
            <a:bodyPr wrap="square">
              <a:spAutoFit/>
            </a:bodyPr>
            <a:lstStyle/>
            <a:p>
              <a:pPr marL="0" marR="0" lvl="0" indent="0" algn="l" defTabSz="914400" rtl="0" eaLnBrk="1" fontAlgn="ctr" latinLnBrk="0" hangingPunct="1">
                <a:lnSpc>
                  <a:spcPct val="100000"/>
                </a:lnSpc>
                <a:spcBef>
                  <a:spcPts val="1176"/>
                </a:spcBef>
                <a:spcAft>
                  <a:spcPts val="1176"/>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Copilot actions</a:t>
              </a:r>
            </a:p>
          </p:txBody>
        </p:sp>
        <p:sp>
          <p:nvSpPr>
            <p:cNvPr id="10" name="Rectangle 9">
              <a:extLst>
                <a:ext uri="{FF2B5EF4-FFF2-40B4-BE49-F238E27FC236}">
                  <a16:creationId xmlns:a16="http://schemas.microsoft.com/office/drawing/2014/main" id="{24FFA994-9B1F-950E-BD13-9760C24BDBE0}"/>
                </a:ext>
              </a:extLst>
            </p:cNvPr>
            <p:cNvSpPr/>
            <p:nvPr/>
          </p:nvSpPr>
          <p:spPr>
            <a:xfrm>
              <a:off x="1609244" y="5552187"/>
              <a:ext cx="1536677" cy="4260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110000"/>
                </a:lnSpc>
                <a:spcBef>
                  <a:spcPts val="600"/>
                </a:spcBef>
              </a:pPr>
              <a:r>
                <a:rPr lang="en-US" sz="1600">
                  <a:solidFill>
                    <a:srgbClr val="0070C0"/>
                  </a:solidFill>
                  <a:latin typeface="+mj-lt"/>
                </a:rPr>
                <a:t>Copilot events</a:t>
              </a:r>
            </a:p>
          </p:txBody>
        </p:sp>
        <p:sp>
          <p:nvSpPr>
            <p:cNvPr id="13" name="TextBox 12">
              <a:extLst>
                <a:ext uri="{FF2B5EF4-FFF2-40B4-BE49-F238E27FC236}">
                  <a16:creationId xmlns:a16="http://schemas.microsoft.com/office/drawing/2014/main" id="{AF586FF5-8B41-73EF-0DCC-4C3E61C8DA3F}"/>
                </a:ext>
              </a:extLst>
            </p:cNvPr>
            <p:cNvSpPr txBox="1"/>
            <p:nvPr/>
          </p:nvSpPr>
          <p:spPr>
            <a:xfrm>
              <a:off x="7850838" y="3380643"/>
              <a:ext cx="3048000" cy="1522725"/>
            </a:xfrm>
            <a:prstGeom prst="rect">
              <a:avLst/>
            </a:prstGeom>
            <a:noFill/>
          </p:spPr>
          <p:txBody>
            <a:bodyPr wrap="square">
              <a:spAutoFit/>
            </a:bodyPr>
            <a:lstStyle/>
            <a:p>
              <a:pPr marL="0" marR="0" lvl="0" indent="0" algn="l" defTabSz="914400" rtl="0" eaLnBrk="1" fontAlgn="ctr" latinLnBrk="0" hangingPunct="1">
                <a:lnSpc>
                  <a:spcPct val="100000"/>
                </a:lnSpc>
                <a:spcBef>
                  <a:spcPts val="1176"/>
                </a:spcBef>
                <a:spcAft>
                  <a:spcPts val="1176"/>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Sender / Receiver</a:t>
              </a:r>
            </a:p>
            <a:p>
              <a:pPr marL="0" marR="0" lvl="0" indent="0" algn="l" defTabSz="914400" rtl="0" eaLnBrk="1" fontAlgn="ctr" latinLnBrk="0" hangingPunct="1">
                <a:lnSpc>
                  <a:spcPct val="100000"/>
                </a:lnSpc>
                <a:spcBef>
                  <a:spcPts val="1176"/>
                </a:spcBef>
                <a:spcAft>
                  <a:spcPts val="1176"/>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Timestamps</a:t>
              </a:r>
            </a:p>
            <a:p>
              <a:pPr marL="0" marR="0" lvl="0" indent="0" algn="l" defTabSz="914400" rtl="0" eaLnBrk="1" fontAlgn="ctr" latinLnBrk="0" hangingPunct="1">
                <a:lnSpc>
                  <a:spcPct val="100000"/>
                </a:lnSpc>
                <a:spcBef>
                  <a:spcPts val="1176"/>
                </a:spcBef>
                <a:spcAft>
                  <a:spcPts val="1176"/>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Subject</a:t>
              </a:r>
            </a:p>
          </p:txBody>
        </p:sp>
        <p:sp>
          <p:nvSpPr>
            <p:cNvPr id="17" name="TextBox 16">
              <a:extLst>
                <a:ext uri="{FF2B5EF4-FFF2-40B4-BE49-F238E27FC236}">
                  <a16:creationId xmlns:a16="http://schemas.microsoft.com/office/drawing/2014/main" id="{31A60271-543A-CD72-9B25-43999C63DA98}"/>
                </a:ext>
              </a:extLst>
            </p:cNvPr>
            <p:cNvSpPr txBox="1"/>
            <p:nvPr/>
          </p:nvSpPr>
          <p:spPr>
            <a:xfrm>
              <a:off x="1764709" y="4916454"/>
              <a:ext cx="967740" cy="553998"/>
            </a:xfrm>
            <a:prstGeom prst="rect">
              <a:avLst/>
            </a:prstGeom>
            <a:noFill/>
          </p:spPr>
          <p:txBody>
            <a:bodyPr wrap="square" lIns="0" tIns="0" rIns="0" bIns="0" rtlCol="0">
              <a:spAutoFit/>
            </a:bodyPr>
            <a:lstStyle/>
            <a:p>
              <a:pPr algn="ctr"/>
              <a:r>
                <a:rPr lang="en-US" sz="3600"/>
                <a:t>+</a:t>
              </a:r>
            </a:p>
          </p:txBody>
        </p:sp>
      </p:grpSp>
      <p:sp>
        <p:nvSpPr>
          <p:cNvPr id="18" name="TextBox 17">
            <a:extLst>
              <a:ext uri="{FF2B5EF4-FFF2-40B4-BE49-F238E27FC236}">
                <a16:creationId xmlns:a16="http://schemas.microsoft.com/office/drawing/2014/main" id="{4E7895B4-D929-C940-2741-A964FC5D9450}"/>
              </a:ext>
            </a:extLst>
          </p:cNvPr>
          <p:cNvSpPr txBox="1"/>
          <p:nvPr/>
        </p:nvSpPr>
        <p:spPr>
          <a:xfrm>
            <a:off x="1147524" y="6358697"/>
            <a:ext cx="2913730" cy="253916"/>
          </a:xfrm>
          <a:prstGeom prst="rect">
            <a:avLst/>
          </a:prstGeom>
          <a:noFill/>
        </p:spPr>
        <p:txBody>
          <a:bodyPr wrap="square">
            <a:spAutoFit/>
          </a:bodyPr>
          <a:lstStyle/>
          <a:p>
            <a:r>
              <a:rPr lang="en-US" sz="1050"/>
              <a:t>Meta data is refreshed weekly in Viva Insights.</a:t>
            </a:r>
          </a:p>
        </p:txBody>
      </p:sp>
    </p:spTree>
    <p:extLst>
      <p:ext uri="{BB962C8B-B14F-4D97-AF65-F5344CB8AC3E}">
        <p14:creationId xmlns:p14="http://schemas.microsoft.com/office/powerpoint/2010/main" val="312574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588263" y="457200"/>
            <a:ext cx="10717046" cy="553998"/>
          </a:xfrm>
        </p:spPr>
        <p:txBody>
          <a:bodyPr/>
          <a:lstStyle/>
          <a:p>
            <a:r>
              <a:rPr lang="en-US" dirty="0"/>
              <a:t>Data sources – organizational data</a:t>
            </a:r>
          </a:p>
        </p:txBody>
      </p:sp>
      <p:sp>
        <p:nvSpPr>
          <p:cNvPr id="9" name="TextBox 8">
            <a:extLst>
              <a:ext uri="{FF2B5EF4-FFF2-40B4-BE49-F238E27FC236}">
                <a16:creationId xmlns:a16="http://schemas.microsoft.com/office/drawing/2014/main" id="{5E2EC89A-93B1-0A59-6C7D-1262B9001EF4}"/>
              </a:ext>
            </a:extLst>
          </p:cNvPr>
          <p:cNvSpPr txBox="1"/>
          <p:nvPr/>
        </p:nvSpPr>
        <p:spPr>
          <a:xfrm>
            <a:off x="584200" y="1132844"/>
            <a:ext cx="9120770" cy="332689"/>
          </a:xfrm>
          <a:prstGeom prst="rect">
            <a:avLst/>
          </a:prstGeom>
          <a:noFill/>
        </p:spPr>
        <p:txBody>
          <a:bodyPr wrap="square" lIns="0" tIns="0" rIns="0" bIns="0">
            <a:noAutofit/>
          </a:bodyPr>
          <a:lstStyle/>
          <a:p>
            <a:r>
              <a:rPr lang="en-US" sz="2000">
                <a:solidFill>
                  <a:schemeClr val="accent1">
                    <a:lumMod val="75000"/>
                  </a:schemeClr>
                </a:solidFill>
              </a:rPr>
              <a:t>Customers decide what organizational data is added to Copilot Analytics. </a:t>
            </a:r>
          </a:p>
        </p:txBody>
      </p:sp>
      <p:grpSp>
        <p:nvGrpSpPr>
          <p:cNvPr id="2" name="Group 1" descr="An icon with a person in it labeled: Organizational categories">
            <a:extLst>
              <a:ext uri="{FF2B5EF4-FFF2-40B4-BE49-F238E27FC236}">
                <a16:creationId xmlns:a16="http://schemas.microsoft.com/office/drawing/2014/main" id="{BEFD92D0-4E38-CC6D-3102-A6ACEF95A797}"/>
              </a:ext>
            </a:extLst>
          </p:cNvPr>
          <p:cNvGrpSpPr/>
          <p:nvPr/>
        </p:nvGrpSpPr>
        <p:grpSpPr>
          <a:xfrm>
            <a:off x="584200" y="3209847"/>
            <a:ext cx="1730442" cy="1652356"/>
            <a:chOff x="584200" y="3209847"/>
            <a:chExt cx="1730442" cy="1652356"/>
          </a:xfrm>
        </p:grpSpPr>
        <p:sp>
          <p:nvSpPr>
            <p:cNvPr id="47" name="Rectangle 46">
              <a:extLst>
                <a:ext uri="{FF2B5EF4-FFF2-40B4-BE49-F238E27FC236}">
                  <a16:creationId xmlns:a16="http://schemas.microsoft.com/office/drawing/2014/main" id="{6BC442E0-40DF-4C84-B3B7-01D58D63B5C9}"/>
                </a:ext>
              </a:extLst>
            </p:cNvPr>
            <p:cNvSpPr/>
            <p:nvPr/>
          </p:nvSpPr>
          <p:spPr>
            <a:xfrm>
              <a:off x="584200" y="4234470"/>
              <a:ext cx="1483652" cy="62773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110000"/>
                </a:lnSpc>
                <a:spcBef>
                  <a:spcPts val="600"/>
                </a:spcBef>
              </a:pPr>
              <a:r>
                <a:rPr lang="en-US" sz="1600">
                  <a:solidFill>
                    <a:srgbClr val="0070C0"/>
                  </a:solidFill>
                  <a:latin typeface="+mj-lt"/>
                </a:rPr>
                <a:t>Organizational data categories</a:t>
              </a:r>
            </a:p>
          </p:txBody>
        </p:sp>
        <p:cxnSp>
          <p:nvCxnSpPr>
            <p:cNvPr id="44" name="Straight Arrow Connector 43" descr="arror th atpoints from Organizational data categories to mandatory fields">
              <a:extLst>
                <a:ext uri="{FF2B5EF4-FFF2-40B4-BE49-F238E27FC236}">
                  <a16:creationId xmlns:a16="http://schemas.microsoft.com/office/drawing/2014/main" id="{79DCDC08-D965-4678-BC1B-2A7374ED8A38}"/>
                </a:ext>
              </a:extLst>
            </p:cNvPr>
            <p:cNvCxnSpPr>
              <a:cxnSpLocks/>
              <a:stCxn id="45" idx="6"/>
            </p:cNvCxnSpPr>
            <p:nvPr/>
          </p:nvCxnSpPr>
          <p:spPr>
            <a:xfrm flipV="1">
              <a:off x="1475249" y="3635247"/>
              <a:ext cx="839393"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5" name="Group 4" descr="icon representing Organizational data categories">
              <a:extLst>
                <a:ext uri="{FF2B5EF4-FFF2-40B4-BE49-F238E27FC236}">
                  <a16:creationId xmlns:a16="http://schemas.microsoft.com/office/drawing/2014/main" id="{68A6F0E1-96A1-4BCE-9C1C-6E6A312F0BF1}"/>
                </a:ext>
              </a:extLst>
            </p:cNvPr>
            <p:cNvGrpSpPr/>
            <p:nvPr/>
          </p:nvGrpSpPr>
          <p:grpSpPr>
            <a:xfrm>
              <a:off x="584200" y="3209847"/>
              <a:ext cx="891049" cy="891050"/>
              <a:chOff x="1212163" y="3917143"/>
              <a:chExt cx="908917" cy="908917"/>
            </a:xfrm>
          </p:grpSpPr>
          <p:sp>
            <p:nvSpPr>
              <p:cNvPr id="45" name="Oval 44">
                <a:extLst>
                  <a:ext uri="{FF2B5EF4-FFF2-40B4-BE49-F238E27FC236}">
                    <a16:creationId xmlns:a16="http://schemas.microsoft.com/office/drawing/2014/main" id="{B11A0C2F-76F4-4032-84BE-4CC01C8647F5}"/>
                  </a:ext>
                </a:extLst>
              </p:cNvPr>
              <p:cNvSpPr/>
              <p:nvPr/>
            </p:nvSpPr>
            <p:spPr bwMode="auto">
              <a:xfrm>
                <a:off x="1212163" y="3917143"/>
                <a:ext cx="908917" cy="908917"/>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179285" tIns="143428" rIns="179285" bIns="143428"/>
              <a:lstStyle/>
              <a:p>
                <a:pPr algn="ctr" defTabSz="914102">
                  <a:lnSpc>
                    <a:spcPct val="90000"/>
                  </a:lnSpc>
                </a:pPr>
                <a:endParaRPr lang="en-US" sz="2353">
                  <a:gradFill>
                    <a:gsLst>
                      <a:gs pos="0">
                        <a:srgbClr val="FFFFFF"/>
                      </a:gs>
                      <a:gs pos="100000">
                        <a:srgbClr val="FFFFFF"/>
                      </a:gs>
                    </a:gsLst>
                    <a:lin ang="5400000" scaled="0"/>
                  </a:gradFill>
                  <a:cs typeface="Segoe UI" pitchFamily="34" charset="0"/>
                </a:endParaRPr>
              </a:p>
            </p:txBody>
          </p:sp>
          <p:sp>
            <p:nvSpPr>
              <p:cNvPr id="59" name="people_4" title="Icon of a person">
                <a:extLst>
                  <a:ext uri="{FF2B5EF4-FFF2-40B4-BE49-F238E27FC236}">
                    <a16:creationId xmlns:a16="http://schemas.microsoft.com/office/drawing/2014/main" id="{E6BA8957-57BA-4569-AE6C-896329765725}"/>
                  </a:ext>
                </a:extLst>
              </p:cNvPr>
              <p:cNvSpPr>
                <a:spLocks noChangeAspect="1" noEditPoints="1"/>
              </p:cNvSpPr>
              <p:nvPr/>
            </p:nvSpPr>
            <p:spPr bwMode="auto">
              <a:xfrm>
                <a:off x="1502048" y="4176481"/>
                <a:ext cx="349071" cy="39025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endParaRPr>
              </a:p>
            </p:txBody>
          </p:sp>
        </p:grpSp>
      </p:grpSp>
      <p:grpSp>
        <p:nvGrpSpPr>
          <p:cNvPr id="4" name="Group 3" descr="Mandatory Fields are listed vertically in a white decorative box. Mandatory fields listed include: EffectiveDatePersonID&#10;ManagerID&#10;&#10;Organization&#10;">
            <a:extLst>
              <a:ext uri="{FF2B5EF4-FFF2-40B4-BE49-F238E27FC236}">
                <a16:creationId xmlns:a16="http://schemas.microsoft.com/office/drawing/2014/main" id="{9D3C756D-5145-443B-331A-90851184B7B2}"/>
              </a:ext>
            </a:extLst>
          </p:cNvPr>
          <p:cNvGrpSpPr/>
          <p:nvPr/>
        </p:nvGrpSpPr>
        <p:grpSpPr>
          <a:xfrm>
            <a:off x="2640087" y="1751036"/>
            <a:ext cx="1821236" cy="4544854"/>
            <a:chOff x="2640087" y="1751036"/>
            <a:chExt cx="1821236" cy="4544854"/>
          </a:xfrm>
        </p:grpSpPr>
        <p:sp>
          <p:nvSpPr>
            <p:cNvPr id="21" name="Rectangle 20" descr="White box that contains mandatory fields">
              <a:extLst>
                <a:ext uri="{FF2B5EF4-FFF2-40B4-BE49-F238E27FC236}">
                  <a16:creationId xmlns:a16="http://schemas.microsoft.com/office/drawing/2014/main" id="{AD4937DD-B2E9-DEBB-1E17-B2F8F17B1D19}"/>
                </a:ext>
              </a:extLst>
            </p:cNvPr>
            <p:cNvSpPr/>
            <p:nvPr/>
          </p:nvSpPr>
          <p:spPr>
            <a:xfrm>
              <a:off x="2640087" y="2196676"/>
              <a:ext cx="1821236" cy="4099214"/>
            </a:xfrm>
            <a:prstGeom prst="rect">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sz="1765">
                <a:solidFill>
                  <a:prstClr val="white"/>
                </a:solidFill>
              </a:endParaRPr>
            </a:p>
          </p:txBody>
        </p:sp>
        <p:sp>
          <p:nvSpPr>
            <p:cNvPr id="7" name="Rectangle 6">
              <a:extLst>
                <a:ext uri="{FF2B5EF4-FFF2-40B4-BE49-F238E27FC236}">
                  <a16:creationId xmlns:a16="http://schemas.microsoft.com/office/drawing/2014/main" id="{B954B05D-B819-117C-4769-7F585BE211EE}"/>
                </a:ext>
              </a:extLst>
            </p:cNvPr>
            <p:cNvSpPr/>
            <p:nvPr/>
          </p:nvSpPr>
          <p:spPr>
            <a:xfrm>
              <a:off x="2640087" y="1751036"/>
              <a:ext cx="1821236" cy="3584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765" b="1">
                  <a:solidFill>
                    <a:schemeClr val="tx1"/>
                  </a:solidFill>
                </a:rPr>
                <a:t>Mandatory fields</a:t>
              </a:r>
            </a:p>
          </p:txBody>
        </p:sp>
        <p:sp>
          <p:nvSpPr>
            <p:cNvPr id="8" name="TextBox 7">
              <a:extLst>
                <a:ext uri="{FF2B5EF4-FFF2-40B4-BE49-F238E27FC236}">
                  <a16:creationId xmlns:a16="http://schemas.microsoft.com/office/drawing/2014/main" id="{BD8B5A95-62AE-94D8-D8C3-33E1B2DAE459}"/>
                </a:ext>
              </a:extLst>
            </p:cNvPr>
            <p:cNvSpPr txBox="1"/>
            <p:nvPr/>
          </p:nvSpPr>
          <p:spPr>
            <a:xfrm>
              <a:off x="2850679" y="3189112"/>
              <a:ext cx="1483652" cy="2114342"/>
            </a:xfrm>
            <a:prstGeom prst="rect">
              <a:avLst/>
            </a:prstGeom>
            <a:noFill/>
          </p:spPr>
          <p:txBody>
            <a:bodyPr wrap="square" lIns="182828" tIns="146263" rIns="182828" bIns="146263" rtlCol="0">
              <a:spAutoFit/>
            </a:bodyPr>
            <a:lstStyle/>
            <a:p>
              <a:pPr algn="ctr" defTabSz="914049">
                <a:lnSpc>
                  <a:spcPct val="90000"/>
                </a:lnSpc>
                <a:spcAft>
                  <a:spcPts val="600"/>
                </a:spcAft>
              </a:pPr>
              <a:r>
                <a:rPr lang="en-US" sz="1400" err="1">
                  <a:gradFill>
                    <a:gsLst>
                      <a:gs pos="2917">
                        <a:srgbClr val="282828"/>
                      </a:gs>
                      <a:gs pos="30000">
                        <a:srgbClr val="282828"/>
                      </a:gs>
                    </a:gsLst>
                    <a:lin ang="5400000" scaled="0"/>
                  </a:gradFill>
                </a:rPr>
                <a:t>EffectiveDate</a:t>
              </a:r>
              <a:endParaRPr lang="en-US" sz="1400">
                <a:gradFill>
                  <a:gsLst>
                    <a:gs pos="2917">
                      <a:srgbClr val="282828"/>
                    </a:gs>
                    <a:gs pos="30000">
                      <a:srgbClr val="282828"/>
                    </a:gs>
                  </a:gsLst>
                  <a:lin ang="5400000" scaled="0"/>
                </a:gradFill>
              </a:endParaRPr>
            </a:p>
            <a:p>
              <a:pPr algn="ctr" defTabSz="914049">
                <a:lnSpc>
                  <a:spcPct val="90000"/>
                </a:lnSpc>
                <a:spcAft>
                  <a:spcPts val="600"/>
                </a:spcAft>
              </a:pPr>
              <a:endParaRPr lang="en-US" sz="1400">
                <a:gradFill>
                  <a:gsLst>
                    <a:gs pos="2917">
                      <a:srgbClr val="282828"/>
                    </a:gs>
                    <a:gs pos="30000">
                      <a:srgbClr val="282828"/>
                    </a:gs>
                  </a:gsLst>
                  <a:lin ang="5400000" scaled="0"/>
                </a:gradFill>
              </a:endParaRPr>
            </a:p>
            <a:p>
              <a:pPr algn="ctr" defTabSz="914049">
                <a:lnSpc>
                  <a:spcPct val="90000"/>
                </a:lnSpc>
                <a:spcAft>
                  <a:spcPts val="600"/>
                </a:spcAft>
              </a:pPr>
              <a:r>
                <a:rPr lang="en-US" sz="1400" err="1">
                  <a:gradFill>
                    <a:gsLst>
                      <a:gs pos="2917">
                        <a:srgbClr val="282828"/>
                      </a:gs>
                      <a:gs pos="30000">
                        <a:srgbClr val="282828"/>
                      </a:gs>
                    </a:gsLst>
                    <a:lin ang="5400000" scaled="0"/>
                  </a:gradFill>
                </a:rPr>
                <a:t>PersonID</a:t>
              </a:r>
              <a:endParaRPr lang="en-US" sz="1400">
                <a:gradFill>
                  <a:gsLst>
                    <a:gs pos="2917">
                      <a:srgbClr val="282828"/>
                    </a:gs>
                    <a:gs pos="30000">
                      <a:srgbClr val="282828"/>
                    </a:gs>
                  </a:gsLst>
                  <a:lin ang="5400000" scaled="0"/>
                </a:gradFill>
              </a:endParaRPr>
            </a:p>
            <a:p>
              <a:pPr algn="ctr" defTabSz="914049">
                <a:lnSpc>
                  <a:spcPct val="90000"/>
                </a:lnSpc>
                <a:spcAft>
                  <a:spcPts val="600"/>
                </a:spcAft>
              </a:pPr>
              <a:endParaRPr lang="en-US" sz="1400">
                <a:gradFill>
                  <a:gsLst>
                    <a:gs pos="2917">
                      <a:srgbClr val="282828"/>
                    </a:gs>
                    <a:gs pos="30000">
                      <a:srgbClr val="282828"/>
                    </a:gs>
                  </a:gsLst>
                  <a:lin ang="5400000" scaled="0"/>
                </a:gradFill>
              </a:endParaRPr>
            </a:p>
            <a:p>
              <a:pPr algn="ctr" defTabSz="914049">
                <a:lnSpc>
                  <a:spcPct val="90000"/>
                </a:lnSpc>
                <a:spcAft>
                  <a:spcPts val="600"/>
                </a:spcAft>
              </a:pPr>
              <a:r>
                <a:rPr lang="en-US" sz="1400" err="1">
                  <a:gradFill>
                    <a:gsLst>
                      <a:gs pos="2917">
                        <a:srgbClr val="282828"/>
                      </a:gs>
                      <a:gs pos="30000">
                        <a:srgbClr val="282828"/>
                      </a:gs>
                    </a:gsLst>
                    <a:lin ang="5400000" scaled="0"/>
                  </a:gradFill>
                </a:rPr>
                <a:t>ManagerID</a:t>
              </a:r>
              <a:endParaRPr lang="en-US" sz="1400">
                <a:gradFill>
                  <a:gsLst>
                    <a:gs pos="2917">
                      <a:srgbClr val="282828"/>
                    </a:gs>
                    <a:gs pos="30000">
                      <a:srgbClr val="282828"/>
                    </a:gs>
                  </a:gsLst>
                  <a:lin ang="5400000" scaled="0"/>
                </a:gradFill>
              </a:endParaRPr>
            </a:p>
            <a:p>
              <a:pPr algn="ctr" defTabSz="914049">
                <a:lnSpc>
                  <a:spcPct val="90000"/>
                </a:lnSpc>
                <a:spcAft>
                  <a:spcPts val="600"/>
                </a:spcAft>
              </a:pPr>
              <a:endParaRPr lang="en-US" sz="1400">
                <a:gradFill>
                  <a:gsLst>
                    <a:gs pos="2917">
                      <a:srgbClr val="282828"/>
                    </a:gs>
                    <a:gs pos="30000">
                      <a:srgbClr val="282828"/>
                    </a:gs>
                  </a:gsLst>
                  <a:lin ang="5400000" scaled="0"/>
                </a:gradFill>
              </a:endParaRPr>
            </a:p>
            <a:p>
              <a:pPr algn="ctr" defTabSz="914049">
                <a:lnSpc>
                  <a:spcPct val="90000"/>
                </a:lnSpc>
                <a:spcAft>
                  <a:spcPts val="600"/>
                </a:spcAft>
              </a:pPr>
              <a:r>
                <a:rPr lang="en-US" sz="1400">
                  <a:gradFill>
                    <a:gsLst>
                      <a:gs pos="2917">
                        <a:srgbClr val="282828"/>
                      </a:gs>
                      <a:gs pos="30000">
                        <a:srgbClr val="282828"/>
                      </a:gs>
                    </a:gsLst>
                    <a:lin ang="5400000" scaled="0"/>
                  </a:gradFill>
                </a:rPr>
                <a:t>Organization</a:t>
              </a:r>
            </a:p>
          </p:txBody>
        </p:sp>
      </p:grpSp>
      <p:grpSp>
        <p:nvGrpSpPr>
          <p:cNvPr id="6" name="Group 5" descr="Optional fields are listed in a decorative white box and each optional field has a decorative icon next to it on the left. Optional fields listed, include: Role related (Job title, level, role, hireDate. Group related (department, funciton, Business Unit, Cost Center). Location (Region, COuntry, City, Building) and Outcomes (Engagement Score, Performance, Quota attainment)">
            <a:extLst>
              <a:ext uri="{FF2B5EF4-FFF2-40B4-BE49-F238E27FC236}">
                <a16:creationId xmlns:a16="http://schemas.microsoft.com/office/drawing/2014/main" id="{E68344E7-D7BE-27AA-C008-A1493004E951}"/>
              </a:ext>
            </a:extLst>
          </p:cNvPr>
          <p:cNvGrpSpPr/>
          <p:nvPr/>
        </p:nvGrpSpPr>
        <p:grpSpPr>
          <a:xfrm>
            <a:off x="4640670" y="1754030"/>
            <a:ext cx="3940325" cy="4515008"/>
            <a:chOff x="4640670" y="1754030"/>
            <a:chExt cx="3940325" cy="4515008"/>
          </a:xfrm>
        </p:grpSpPr>
        <p:sp>
          <p:nvSpPr>
            <p:cNvPr id="72" name="Rectangle 71" descr="White box that contains optional fields">
              <a:extLst>
                <a:ext uri="{FF2B5EF4-FFF2-40B4-BE49-F238E27FC236}">
                  <a16:creationId xmlns:a16="http://schemas.microsoft.com/office/drawing/2014/main" id="{1A51B21B-C7DE-4916-B012-1E86FB55BCA3}"/>
                </a:ext>
              </a:extLst>
            </p:cNvPr>
            <p:cNvSpPr/>
            <p:nvPr/>
          </p:nvSpPr>
          <p:spPr>
            <a:xfrm>
              <a:off x="4715839" y="2196676"/>
              <a:ext cx="3865156" cy="4072362"/>
            </a:xfrm>
            <a:prstGeom prst="rect">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sz="1765">
                <a:solidFill>
                  <a:prstClr val="white"/>
                </a:solidFill>
                <a:latin typeface="Calibri" panose="020F0502020204030204"/>
              </a:endParaRPr>
            </a:p>
          </p:txBody>
        </p:sp>
        <p:sp>
          <p:nvSpPr>
            <p:cNvPr id="20" name="Rectangle 19">
              <a:extLst>
                <a:ext uri="{FF2B5EF4-FFF2-40B4-BE49-F238E27FC236}">
                  <a16:creationId xmlns:a16="http://schemas.microsoft.com/office/drawing/2014/main" id="{731CA1F6-6B8F-AE50-022F-73560910A5CF}"/>
                </a:ext>
              </a:extLst>
            </p:cNvPr>
            <p:cNvSpPr/>
            <p:nvPr/>
          </p:nvSpPr>
          <p:spPr>
            <a:xfrm>
              <a:off x="4640670" y="1754030"/>
              <a:ext cx="3865156" cy="3584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765" b="1">
                  <a:solidFill>
                    <a:schemeClr val="tx1"/>
                  </a:solidFill>
                </a:rPr>
                <a:t>Optional fields</a:t>
              </a:r>
            </a:p>
          </p:txBody>
        </p:sp>
        <p:sp>
          <p:nvSpPr>
            <p:cNvPr id="29" name="TextBox 28">
              <a:extLst>
                <a:ext uri="{FF2B5EF4-FFF2-40B4-BE49-F238E27FC236}">
                  <a16:creationId xmlns:a16="http://schemas.microsoft.com/office/drawing/2014/main" id="{E92763A2-9C70-462F-BDBB-198C2D022B41}"/>
                </a:ext>
              </a:extLst>
            </p:cNvPr>
            <p:cNvSpPr txBox="1"/>
            <p:nvPr/>
          </p:nvSpPr>
          <p:spPr>
            <a:xfrm>
              <a:off x="4774146" y="2669676"/>
              <a:ext cx="1498880" cy="489282"/>
            </a:xfrm>
            <a:prstGeom prst="rect">
              <a:avLst/>
            </a:prstGeom>
            <a:noFill/>
          </p:spPr>
          <p:txBody>
            <a:bodyPr wrap="square" lIns="182828" tIns="146263" rIns="182828" bIns="146263" rtlCol="0">
              <a:spAutoFit/>
            </a:bodyPr>
            <a:lstStyle/>
            <a:p>
              <a:pPr algn="ctr" defTabSz="914049">
                <a:lnSpc>
                  <a:spcPct val="90000"/>
                </a:lnSpc>
                <a:spcAft>
                  <a:spcPts val="600"/>
                </a:spcAft>
              </a:pPr>
              <a:r>
                <a:rPr lang="en-US" sz="1400">
                  <a:gradFill>
                    <a:gsLst>
                      <a:gs pos="2917">
                        <a:srgbClr val="282828"/>
                      </a:gs>
                      <a:gs pos="30000">
                        <a:srgbClr val="282828"/>
                      </a:gs>
                    </a:gsLst>
                    <a:lin ang="5400000" scaled="0"/>
                  </a:gradFill>
                </a:rPr>
                <a:t>Role related</a:t>
              </a:r>
            </a:p>
          </p:txBody>
        </p:sp>
        <p:sp>
          <p:nvSpPr>
            <p:cNvPr id="51" name="BulletedList_E8FD" title="Icon of a bulleted list">
              <a:extLst>
                <a:ext uri="{FF2B5EF4-FFF2-40B4-BE49-F238E27FC236}">
                  <a16:creationId xmlns:a16="http://schemas.microsoft.com/office/drawing/2014/main" id="{2745D62B-5A46-4DC4-B60D-05C64D848345}"/>
                </a:ext>
              </a:extLst>
            </p:cNvPr>
            <p:cNvSpPr>
              <a:spLocks noChangeAspect="1" noEditPoints="1"/>
            </p:cNvSpPr>
            <p:nvPr/>
          </p:nvSpPr>
          <p:spPr bwMode="auto">
            <a:xfrm>
              <a:off x="5325366" y="2414474"/>
              <a:ext cx="439287" cy="247286"/>
            </a:xfrm>
            <a:custGeom>
              <a:avLst/>
              <a:gdLst>
                <a:gd name="T0" fmla="*/ 1321 w 7040"/>
                <a:gd name="T1" fmla="*/ 0 h 3963"/>
                <a:gd name="T2" fmla="*/ 7040 w 7040"/>
                <a:gd name="T3" fmla="*/ 0 h 3963"/>
                <a:gd name="T4" fmla="*/ 0 w 7040"/>
                <a:gd name="T5" fmla="*/ 0 h 3963"/>
                <a:gd name="T6" fmla="*/ 442 w 7040"/>
                <a:gd name="T7" fmla="*/ 0 h 3963"/>
                <a:gd name="T8" fmla="*/ 1321 w 7040"/>
                <a:gd name="T9" fmla="*/ 1321 h 3963"/>
                <a:gd name="T10" fmla="*/ 7040 w 7040"/>
                <a:gd name="T11" fmla="*/ 1321 h 3963"/>
                <a:gd name="T12" fmla="*/ 0 w 7040"/>
                <a:gd name="T13" fmla="*/ 1321 h 3963"/>
                <a:gd name="T14" fmla="*/ 442 w 7040"/>
                <a:gd name="T15" fmla="*/ 1321 h 3963"/>
                <a:gd name="T16" fmla="*/ 1321 w 7040"/>
                <a:gd name="T17" fmla="*/ 2643 h 3963"/>
                <a:gd name="T18" fmla="*/ 7040 w 7040"/>
                <a:gd name="T19" fmla="*/ 2643 h 3963"/>
                <a:gd name="T20" fmla="*/ 0 w 7040"/>
                <a:gd name="T21" fmla="*/ 2643 h 3963"/>
                <a:gd name="T22" fmla="*/ 442 w 7040"/>
                <a:gd name="T23" fmla="*/ 2643 h 3963"/>
                <a:gd name="T24" fmla="*/ 1321 w 7040"/>
                <a:gd name="T25" fmla="*/ 3963 h 3963"/>
                <a:gd name="T26" fmla="*/ 7040 w 7040"/>
                <a:gd name="T27" fmla="*/ 3963 h 3963"/>
                <a:gd name="T28" fmla="*/ 0 w 7040"/>
                <a:gd name="T29" fmla="*/ 3963 h 3963"/>
                <a:gd name="T30" fmla="*/ 442 w 7040"/>
                <a:gd name="T31" fmla="*/ 3963 h 3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0" h="3963">
                  <a:moveTo>
                    <a:pt x="1321" y="0"/>
                  </a:moveTo>
                  <a:lnTo>
                    <a:pt x="7040" y="0"/>
                  </a:lnTo>
                  <a:moveTo>
                    <a:pt x="0" y="0"/>
                  </a:moveTo>
                  <a:lnTo>
                    <a:pt x="442" y="0"/>
                  </a:lnTo>
                  <a:moveTo>
                    <a:pt x="1321" y="1321"/>
                  </a:moveTo>
                  <a:lnTo>
                    <a:pt x="7040" y="1321"/>
                  </a:lnTo>
                  <a:moveTo>
                    <a:pt x="0" y="1321"/>
                  </a:moveTo>
                  <a:lnTo>
                    <a:pt x="442" y="1321"/>
                  </a:lnTo>
                  <a:moveTo>
                    <a:pt x="1321" y="2643"/>
                  </a:moveTo>
                  <a:lnTo>
                    <a:pt x="7040" y="2643"/>
                  </a:lnTo>
                  <a:moveTo>
                    <a:pt x="0" y="2643"/>
                  </a:moveTo>
                  <a:lnTo>
                    <a:pt x="442" y="2643"/>
                  </a:lnTo>
                  <a:moveTo>
                    <a:pt x="1321" y="3963"/>
                  </a:moveTo>
                  <a:lnTo>
                    <a:pt x="7040" y="3963"/>
                  </a:lnTo>
                  <a:moveTo>
                    <a:pt x="0" y="3963"/>
                  </a:moveTo>
                  <a:lnTo>
                    <a:pt x="442" y="3963"/>
                  </a:ln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endParaRPr>
            </a:p>
          </p:txBody>
        </p:sp>
        <p:sp>
          <p:nvSpPr>
            <p:cNvPr id="11" name="TextBox 10">
              <a:extLst>
                <a:ext uri="{FF2B5EF4-FFF2-40B4-BE49-F238E27FC236}">
                  <a16:creationId xmlns:a16="http://schemas.microsoft.com/office/drawing/2014/main" id="{C43BD6E1-2701-26BE-12C8-97E204CA03B0}"/>
                </a:ext>
              </a:extLst>
            </p:cNvPr>
            <p:cNvSpPr txBox="1"/>
            <p:nvPr/>
          </p:nvSpPr>
          <p:spPr>
            <a:xfrm>
              <a:off x="6347518" y="2367874"/>
              <a:ext cx="2050627" cy="750764"/>
            </a:xfrm>
            <a:prstGeom prst="rect">
              <a:avLst/>
            </a:prstGeom>
            <a:noFill/>
          </p:spPr>
          <p:txBody>
            <a:bodyPr wrap="square" lIns="182828" tIns="146263" rIns="182828" bIns="146263" rtlCol="0">
              <a:spAutoFit/>
            </a:bodyPr>
            <a:lstStyle/>
            <a:p>
              <a:pPr defTabSz="914049">
                <a:lnSpc>
                  <a:spcPct val="110000"/>
                </a:lnSpc>
                <a:spcAft>
                  <a:spcPts val="600"/>
                </a:spcAft>
              </a:pPr>
              <a:r>
                <a:rPr lang="en-US" sz="1400">
                  <a:gradFill>
                    <a:gsLst>
                      <a:gs pos="2917">
                        <a:srgbClr val="282828"/>
                      </a:gs>
                      <a:gs pos="30000">
                        <a:srgbClr val="282828"/>
                      </a:gs>
                    </a:gsLst>
                    <a:lin ang="5400000" scaled="0"/>
                  </a:gradFill>
                </a:rPr>
                <a:t>Job Title, Level, </a:t>
              </a:r>
              <a:br>
                <a:rPr lang="en-US" sz="1400">
                  <a:gradFill>
                    <a:gsLst>
                      <a:gs pos="2917">
                        <a:srgbClr val="282828"/>
                      </a:gs>
                      <a:gs pos="30000">
                        <a:srgbClr val="282828"/>
                      </a:gs>
                    </a:gsLst>
                    <a:lin ang="5400000" scaled="0"/>
                  </a:gradFill>
                </a:rPr>
              </a:br>
              <a:r>
                <a:rPr lang="en-US" sz="1400">
                  <a:gradFill>
                    <a:gsLst>
                      <a:gs pos="2917">
                        <a:srgbClr val="282828"/>
                      </a:gs>
                      <a:gs pos="30000">
                        <a:srgbClr val="282828"/>
                      </a:gs>
                    </a:gsLst>
                    <a:lin ang="5400000" scaled="0"/>
                  </a:gradFill>
                </a:rPr>
                <a:t>Role, </a:t>
              </a:r>
              <a:r>
                <a:rPr lang="en-US" sz="1400" err="1">
                  <a:gradFill>
                    <a:gsLst>
                      <a:gs pos="2917">
                        <a:srgbClr val="282828"/>
                      </a:gs>
                      <a:gs pos="30000">
                        <a:srgbClr val="282828"/>
                      </a:gs>
                    </a:gsLst>
                    <a:lin ang="5400000" scaled="0"/>
                  </a:gradFill>
                </a:rPr>
                <a:t>HireDate</a:t>
              </a:r>
              <a:endParaRPr lang="en-US" sz="1400">
                <a:gradFill>
                  <a:gsLst>
                    <a:gs pos="2917">
                      <a:srgbClr val="282828"/>
                    </a:gs>
                    <a:gs pos="30000">
                      <a:srgbClr val="282828"/>
                    </a:gs>
                  </a:gsLst>
                  <a:lin ang="5400000" scaled="0"/>
                </a:gradFill>
              </a:endParaRPr>
            </a:p>
          </p:txBody>
        </p:sp>
        <p:sp>
          <p:nvSpPr>
            <p:cNvPr id="26" name="manager" title="Icon of three people with lines connecting them">
              <a:extLst>
                <a:ext uri="{FF2B5EF4-FFF2-40B4-BE49-F238E27FC236}">
                  <a16:creationId xmlns:a16="http://schemas.microsoft.com/office/drawing/2014/main" id="{3D9261BA-29E6-4ED7-82D5-1ACB14D836E1}"/>
                </a:ext>
              </a:extLst>
            </p:cNvPr>
            <p:cNvSpPr>
              <a:spLocks noChangeAspect="1" noEditPoints="1"/>
            </p:cNvSpPr>
            <p:nvPr/>
          </p:nvSpPr>
          <p:spPr bwMode="auto">
            <a:xfrm>
              <a:off x="5362706" y="3322058"/>
              <a:ext cx="340059" cy="342758"/>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sz="1836">
                <a:solidFill>
                  <a:srgbClr val="282828"/>
                </a:solidFill>
              </a:endParaRPr>
            </a:p>
          </p:txBody>
        </p:sp>
        <p:sp>
          <p:nvSpPr>
            <p:cNvPr id="31" name="TextBox 30">
              <a:extLst>
                <a:ext uri="{FF2B5EF4-FFF2-40B4-BE49-F238E27FC236}">
                  <a16:creationId xmlns:a16="http://schemas.microsoft.com/office/drawing/2014/main" id="{190C34EE-CE11-4973-85F8-DC99E9B055E7}"/>
                </a:ext>
              </a:extLst>
            </p:cNvPr>
            <p:cNvSpPr txBox="1"/>
            <p:nvPr/>
          </p:nvSpPr>
          <p:spPr>
            <a:xfrm>
              <a:off x="4724876" y="3618180"/>
              <a:ext cx="1597693" cy="489282"/>
            </a:xfrm>
            <a:prstGeom prst="rect">
              <a:avLst/>
            </a:prstGeom>
            <a:noFill/>
          </p:spPr>
          <p:txBody>
            <a:bodyPr wrap="square" lIns="182828" tIns="146263" rIns="182828" bIns="146263" rtlCol="0">
              <a:spAutoFit/>
            </a:bodyPr>
            <a:lstStyle/>
            <a:p>
              <a:pPr algn="ctr" defTabSz="914049">
                <a:lnSpc>
                  <a:spcPct val="90000"/>
                </a:lnSpc>
                <a:spcAft>
                  <a:spcPts val="600"/>
                </a:spcAft>
              </a:pPr>
              <a:r>
                <a:rPr lang="en-US" sz="1400">
                  <a:gradFill>
                    <a:gsLst>
                      <a:gs pos="2917">
                        <a:srgbClr val="282828"/>
                      </a:gs>
                      <a:gs pos="30000">
                        <a:srgbClr val="282828"/>
                      </a:gs>
                    </a:gsLst>
                    <a:lin ang="5400000" scaled="0"/>
                  </a:gradFill>
                </a:rPr>
                <a:t>Group related </a:t>
              </a:r>
            </a:p>
          </p:txBody>
        </p:sp>
        <p:sp>
          <p:nvSpPr>
            <p:cNvPr id="16" name="TextBox 15">
              <a:extLst>
                <a:ext uri="{FF2B5EF4-FFF2-40B4-BE49-F238E27FC236}">
                  <a16:creationId xmlns:a16="http://schemas.microsoft.com/office/drawing/2014/main" id="{89C011A8-1D03-1C07-BFFC-17D451D0DB61}"/>
                </a:ext>
              </a:extLst>
            </p:cNvPr>
            <p:cNvSpPr txBox="1"/>
            <p:nvPr/>
          </p:nvSpPr>
          <p:spPr>
            <a:xfrm>
              <a:off x="6336369" y="3258049"/>
              <a:ext cx="2169457" cy="750764"/>
            </a:xfrm>
            <a:prstGeom prst="rect">
              <a:avLst/>
            </a:prstGeom>
            <a:noFill/>
          </p:spPr>
          <p:txBody>
            <a:bodyPr wrap="square" lIns="182828" tIns="146263" rIns="182828" bIns="146263" rtlCol="0">
              <a:spAutoFit/>
            </a:bodyPr>
            <a:lstStyle/>
            <a:p>
              <a:pPr defTabSz="914049">
                <a:lnSpc>
                  <a:spcPct val="110000"/>
                </a:lnSpc>
                <a:spcAft>
                  <a:spcPts val="600"/>
                </a:spcAft>
              </a:pPr>
              <a:r>
                <a:rPr lang="en-US" sz="1400">
                  <a:gradFill>
                    <a:gsLst>
                      <a:gs pos="2917">
                        <a:srgbClr val="282828"/>
                      </a:gs>
                      <a:gs pos="30000">
                        <a:srgbClr val="282828"/>
                      </a:gs>
                    </a:gsLst>
                    <a:lin ang="5400000" scaled="0"/>
                  </a:gradFill>
                </a:rPr>
                <a:t>Department, Function, BU, Cost Center</a:t>
              </a:r>
            </a:p>
          </p:txBody>
        </p:sp>
        <p:sp>
          <p:nvSpPr>
            <p:cNvPr id="25" name="globe" title="Icon of the earth">
              <a:extLst>
                <a:ext uri="{FF2B5EF4-FFF2-40B4-BE49-F238E27FC236}">
                  <a16:creationId xmlns:a16="http://schemas.microsoft.com/office/drawing/2014/main" id="{5A8F7FBC-B7BF-4AB4-900F-9B942E0F2989}"/>
                </a:ext>
              </a:extLst>
            </p:cNvPr>
            <p:cNvSpPr>
              <a:spLocks noChangeAspect="1" noEditPoints="1"/>
            </p:cNvSpPr>
            <p:nvPr/>
          </p:nvSpPr>
          <p:spPr bwMode="auto">
            <a:xfrm>
              <a:off x="5361858" y="4374660"/>
              <a:ext cx="341597" cy="342759"/>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sz="900">
                <a:gradFill>
                  <a:gsLst>
                    <a:gs pos="0">
                      <a:srgbClr val="505050"/>
                    </a:gs>
                    <a:gs pos="100000">
                      <a:srgbClr val="505050"/>
                    </a:gs>
                  </a:gsLst>
                  <a:lin ang="5400000" scaled="1"/>
                </a:gradFill>
              </a:endParaRPr>
            </a:p>
          </p:txBody>
        </p:sp>
        <p:sp>
          <p:nvSpPr>
            <p:cNvPr id="30" name="TextBox 29">
              <a:extLst>
                <a:ext uri="{FF2B5EF4-FFF2-40B4-BE49-F238E27FC236}">
                  <a16:creationId xmlns:a16="http://schemas.microsoft.com/office/drawing/2014/main" id="{62E09913-EE00-4984-9D60-6B434288D482}"/>
                </a:ext>
              </a:extLst>
            </p:cNvPr>
            <p:cNvSpPr txBox="1"/>
            <p:nvPr/>
          </p:nvSpPr>
          <p:spPr>
            <a:xfrm>
              <a:off x="4945850" y="4663051"/>
              <a:ext cx="1173612" cy="489282"/>
            </a:xfrm>
            <a:prstGeom prst="rect">
              <a:avLst/>
            </a:prstGeom>
            <a:noFill/>
          </p:spPr>
          <p:txBody>
            <a:bodyPr wrap="square" lIns="182828" tIns="146263" rIns="182828" bIns="146263" rtlCol="0">
              <a:spAutoFit/>
            </a:bodyPr>
            <a:lstStyle/>
            <a:p>
              <a:pPr algn="ctr" defTabSz="914049">
                <a:lnSpc>
                  <a:spcPct val="90000"/>
                </a:lnSpc>
                <a:spcAft>
                  <a:spcPts val="600"/>
                </a:spcAft>
              </a:pPr>
              <a:r>
                <a:rPr lang="en-US" sz="1400">
                  <a:gradFill>
                    <a:gsLst>
                      <a:gs pos="2917">
                        <a:srgbClr val="282828"/>
                      </a:gs>
                      <a:gs pos="30000">
                        <a:srgbClr val="282828"/>
                      </a:gs>
                    </a:gsLst>
                    <a:lin ang="5400000" scaled="0"/>
                  </a:gradFill>
                </a:rPr>
                <a:t>Location</a:t>
              </a:r>
            </a:p>
          </p:txBody>
        </p:sp>
        <p:sp>
          <p:nvSpPr>
            <p:cNvPr id="17" name="TextBox 16">
              <a:extLst>
                <a:ext uri="{FF2B5EF4-FFF2-40B4-BE49-F238E27FC236}">
                  <a16:creationId xmlns:a16="http://schemas.microsoft.com/office/drawing/2014/main" id="{A9925963-1D2A-7FDC-E20B-C8B0AB257AC5}"/>
                </a:ext>
              </a:extLst>
            </p:cNvPr>
            <p:cNvSpPr txBox="1"/>
            <p:nvPr/>
          </p:nvSpPr>
          <p:spPr>
            <a:xfrm>
              <a:off x="6336369" y="4290724"/>
              <a:ext cx="2050627" cy="750764"/>
            </a:xfrm>
            <a:prstGeom prst="rect">
              <a:avLst/>
            </a:prstGeom>
            <a:noFill/>
          </p:spPr>
          <p:txBody>
            <a:bodyPr wrap="square" lIns="182828" tIns="146263" rIns="182828" bIns="146263" rtlCol="0">
              <a:spAutoFit/>
            </a:bodyPr>
            <a:lstStyle/>
            <a:p>
              <a:pPr defTabSz="914049">
                <a:lnSpc>
                  <a:spcPct val="110000"/>
                </a:lnSpc>
                <a:spcAft>
                  <a:spcPts val="600"/>
                </a:spcAft>
              </a:pPr>
              <a:r>
                <a:rPr lang="en-US" sz="1400">
                  <a:gradFill>
                    <a:gsLst>
                      <a:gs pos="2917">
                        <a:srgbClr val="282828"/>
                      </a:gs>
                      <a:gs pos="30000">
                        <a:srgbClr val="282828"/>
                      </a:gs>
                    </a:gsLst>
                    <a:lin ang="5400000" scaled="0"/>
                  </a:gradFill>
                </a:rPr>
                <a:t>Region, Country, </a:t>
              </a:r>
              <a:br>
                <a:rPr lang="en-US" sz="1400">
                  <a:gradFill>
                    <a:gsLst>
                      <a:gs pos="2917">
                        <a:srgbClr val="282828"/>
                      </a:gs>
                      <a:gs pos="30000">
                        <a:srgbClr val="282828"/>
                      </a:gs>
                    </a:gsLst>
                    <a:lin ang="5400000" scaled="0"/>
                  </a:gradFill>
                </a:rPr>
              </a:br>
              <a:r>
                <a:rPr lang="en-US" sz="1400">
                  <a:gradFill>
                    <a:gsLst>
                      <a:gs pos="2917">
                        <a:srgbClr val="282828"/>
                      </a:gs>
                      <a:gs pos="30000">
                        <a:srgbClr val="282828"/>
                      </a:gs>
                    </a:gsLst>
                    <a:lin ang="5400000" scaled="0"/>
                  </a:gradFill>
                </a:rPr>
                <a:t>City, Building</a:t>
              </a:r>
            </a:p>
          </p:txBody>
        </p:sp>
        <p:sp>
          <p:nvSpPr>
            <p:cNvPr id="28" name="Ribbon2_F19B" title="Icon of a star shaped ribbon">
              <a:extLst>
                <a:ext uri="{FF2B5EF4-FFF2-40B4-BE49-F238E27FC236}">
                  <a16:creationId xmlns:a16="http://schemas.microsoft.com/office/drawing/2014/main" id="{0BD4C20B-3F2B-45CD-A63E-EF4DAB80BAB9}"/>
                </a:ext>
              </a:extLst>
            </p:cNvPr>
            <p:cNvSpPr>
              <a:spLocks noChangeAspect="1" noEditPoints="1"/>
            </p:cNvSpPr>
            <p:nvPr/>
          </p:nvSpPr>
          <p:spPr bwMode="auto">
            <a:xfrm>
              <a:off x="5409353" y="5285746"/>
              <a:ext cx="244731" cy="342759"/>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sz="1836">
                <a:solidFill>
                  <a:srgbClr val="282828"/>
                </a:solidFill>
              </a:endParaRPr>
            </a:p>
          </p:txBody>
        </p:sp>
        <p:sp>
          <p:nvSpPr>
            <p:cNvPr id="33" name="TextBox 32">
              <a:extLst>
                <a:ext uri="{FF2B5EF4-FFF2-40B4-BE49-F238E27FC236}">
                  <a16:creationId xmlns:a16="http://schemas.microsoft.com/office/drawing/2014/main" id="{572F60F4-55E7-4297-B9BE-7A74062DAF42}"/>
                </a:ext>
              </a:extLst>
            </p:cNvPr>
            <p:cNvSpPr txBox="1"/>
            <p:nvPr/>
          </p:nvSpPr>
          <p:spPr>
            <a:xfrm>
              <a:off x="4863207" y="5568529"/>
              <a:ext cx="1337023" cy="489282"/>
            </a:xfrm>
            <a:prstGeom prst="rect">
              <a:avLst/>
            </a:prstGeom>
            <a:noFill/>
          </p:spPr>
          <p:txBody>
            <a:bodyPr wrap="square" lIns="182828" tIns="146263" rIns="182828" bIns="146263" rtlCol="0">
              <a:spAutoFit/>
            </a:bodyPr>
            <a:lstStyle/>
            <a:p>
              <a:pPr algn="ctr" defTabSz="914049">
                <a:lnSpc>
                  <a:spcPct val="90000"/>
                </a:lnSpc>
                <a:spcAft>
                  <a:spcPts val="600"/>
                </a:spcAft>
              </a:pPr>
              <a:r>
                <a:rPr lang="en-US" sz="1400">
                  <a:gradFill>
                    <a:gsLst>
                      <a:gs pos="2917">
                        <a:srgbClr val="282828"/>
                      </a:gs>
                      <a:gs pos="30000">
                        <a:srgbClr val="282828"/>
                      </a:gs>
                    </a:gsLst>
                    <a:lin ang="5400000" scaled="0"/>
                  </a:gradFill>
                </a:rPr>
                <a:t>Outcomes</a:t>
              </a:r>
            </a:p>
          </p:txBody>
        </p:sp>
        <p:sp>
          <p:nvSpPr>
            <p:cNvPr id="19" name="TextBox 18">
              <a:extLst>
                <a:ext uri="{FF2B5EF4-FFF2-40B4-BE49-F238E27FC236}">
                  <a16:creationId xmlns:a16="http://schemas.microsoft.com/office/drawing/2014/main" id="{2B01C14D-135B-1167-56A2-36E8E3360FBF}"/>
                </a:ext>
              </a:extLst>
            </p:cNvPr>
            <p:cNvSpPr txBox="1"/>
            <p:nvPr/>
          </p:nvSpPr>
          <p:spPr>
            <a:xfrm>
              <a:off x="6336369" y="5219919"/>
              <a:ext cx="2050627" cy="987752"/>
            </a:xfrm>
            <a:prstGeom prst="rect">
              <a:avLst/>
            </a:prstGeom>
            <a:noFill/>
          </p:spPr>
          <p:txBody>
            <a:bodyPr wrap="square" lIns="182828" tIns="146263" rIns="182828" bIns="146263" rtlCol="0" anchor="ctr">
              <a:spAutoFit/>
            </a:bodyPr>
            <a:lstStyle/>
            <a:p>
              <a:pPr defTabSz="914049">
                <a:lnSpc>
                  <a:spcPct val="110000"/>
                </a:lnSpc>
              </a:pPr>
              <a:r>
                <a:rPr lang="en-US" sz="1400">
                  <a:gradFill>
                    <a:gsLst>
                      <a:gs pos="2917">
                        <a:srgbClr val="282828"/>
                      </a:gs>
                      <a:gs pos="30000">
                        <a:srgbClr val="282828"/>
                      </a:gs>
                    </a:gsLst>
                    <a:lin ang="5400000" scaled="0"/>
                  </a:gradFill>
                </a:rPr>
                <a:t>Engagement Score, Performance, Quota Attainment</a:t>
              </a:r>
            </a:p>
          </p:txBody>
        </p:sp>
      </p:grpSp>
      <p:grpSp>
        <p:nvGrpSpPr>
          <p:cNvPr id="10" name="Group 9" descr="This a decorative white box labeled Example analysis. It contains the following four questions. From top to bottom: Do we need to provide addtional training to new hires for Copilot? Are we improving our resoltuion time in customer support through Copilot? Are employees in Asia using Copilot to decrese tehir after-hours time? Do sellers that use Copilot Chat have a higher quota attainment rate? ">
            <a:extLst>
              <a:ext uri="{FF2B5EF4-FFF2-40B4-BE49-F238E27FC236}">
                <a16:creationId xmlns:a16="http://schemas.microsoft.com/office/drawing/2014/main" id="{A4C8675C-F797-5146-FE9F-21FB521B60D3}"/>
              </a:ext>
            </a:extLst>
          </p:cNvPr>
          <p:cNvGrpSpPr/>
          <p:nvPr/>
        </p:nvGrpSpPr>
        <p:grpSpPr>
          <a:xfrm>
            <a:off x="8846415" y="1751036"/>
            <a:ext cx="2769162" cy="4544854"/>
            <a:chOff x="8846415" y="1751036"/>
            <a:chExt cx="2769162" cy="4544854"/>
          </a:xfrm>
        </p:grpSpPr>
        <p:sp>
          <p:nvSpPr>
            <p:cNvPr id="22" name="Rectangle 21">
              <a:extLst>
                <a:ext uri="{FF2B5EF4-FFF2-40B4-BE49-F238E27FC236}">
                  <a16:creationId xmlns:a16="http://schemas.microsoft.com/office/drawing/2014/main" id="{E2042E2C-9D7D-945F-8198-7613B0223BDC}"/>
                </a:ext>
              </a:extLst>
            </p:cNvPr>
            <p:cNvSpPr/>
            <p:nvPr/>
          </p:nvSpPr>
          <p:spPr>
            <a:xfrm>
              <a:off x="8846415" y="1751036"/>
              <a:ext cx="2708278" cy="3584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765" b="1">
                  <a:solidFill>
                    <a:schemeClr val="tx1"/>
                  </a:solidFill>
                </a:rPr>
                <a:t>Example analysis</a:t>
              </a:r>
            </a:p>
          </p:txBody>
        </p:sp>
        <p:sp>
          <p:nvSpPr>
            <p:cNvPr id="46" name="Rectangle 45" descr="White box that contains example analysis">
              <a:extLst>
                <a:ext uri="{FF2B5EF4-FFF2-40B4-BE49-F238E27FC236}">
                  <a16:creationId xmlns:a16="http://schemas.microsoft.com/office/drawing/2014/main" id="{C292EBD9-1B93-4C1C-5D51-1D1997BC72AB}"/>
                </a:ext>
              </a:extLst>
            </p:cNvPr>
            <p:cNvSpPr/>
            <p:nvPr/>
          </p:nvSpPr>
          <p:spPr>
            <a:xfrm>
              <a:off x="8907299" y="2174443"/>
              <a:ext cx="2708278" cy="4121447"/>
            </a:xfrm>
            <a:prstGeom prst="rect">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sz="1765">
                <a:solidFill>
                  <a:prstClr val="white"/>
                </a:solidFill>
                <a:latin typeface="Calibri" panose="020F0502020204030204"/>
              </a:endParaRPr>
            </a:p>
          </p:txBody>
        </p:sp>
        <p:sp>
          <p:nvSpPr>
            <p:cNvPr id="23" name="TextBox 22">
              <a:extLst>
                <a:ext uri="{FF2B5EF4-FFF2-40B4-BE49-F238E27FC236}">
                  <a16:creationId xmlns:a16="http://schemas.microsoft.com/office/drawing/2014/main" id="{DE53DAE6-3299-DDC0-03BC-E22330D119FD}"/>
                </a:ext>
              </a:extLst>
            </p:cNvPr>
            <p:cNvSpPr txBox="1"/>
            <p:nvPr/>
          </p:nvSpPr>
          <p:spPr>
            <a:xfrm>
              <a:off x="8907299" y="2282875"/>
              <a:ext cx="2586510" cy="987752"/>
            </a:xfrm>
            <a:prstGeom prst="rect">
              <a:avLst/>
            </a:prstGeom>
            <a:noFill/>
          </p:spPr>
          <p:txBody>
            <a:bodyPr wrap="square" lIns="182828" tIns="146263" rIns="182828" bIns="146263" rtlCol="0">
              <a:spAutoFit/>
            </a:bodyPr>
            <a:lstStyle/>
            <a:p>
              <a:pPr defTabSz="914049">
                <a:lnSpc>
                  <a:spcPct val="110000"/>
                </a:lnSpc>
                <a:spcAft>
                  <a:spcPts val="600"/>
                </a:spcAft>
              </a:pPr>
              <a:r>
                <a:rPr lang="en-US" sz="1400">
                  <a:gradFill>
                    <a:gsLst>
                      <a:gs pos="2917">
                        <a:srgbClr val="282828"/>
                      </a:gs>
                      <a:gs pos="30000">
                        <a:srgbClr val="282828"/>
                      </a:gs>
                    </a:gsLst>
                    <a:lin ang="5400000" scaled="0"/>
                  </a:gradFill>
                </a:rPr>
                <a:t>Do we need to provide additional training to new hires for Copilot?</a:t>
              </a:r>
            </a:p>
          </p:txBody>
        </p:sp>
        <p:sp>
          <p:nvSpPr>
            <p:cNvPr id="24" name="TextBox 23">
              <a:extLst>
                <a:ext uri="{FF2B5EF4-FFF2-40B4-BE49-F238E27FC236}">
                  <a16:creationId xmlns:a16="http://schemas.microsoft.com/office/drawing/2014/main" id="{6E43340B-E096-72EA-F2DC-ECC3D0461DD4}"/>
                </a:ext>
              </a:extLst>
            </p:cNvPr>
            <p:cNvSpPr txBox="1"/>
            <p:nvPr/>
          </p:nvSpPr>
          <p:spPr>
            <a:xfrm>
              <a:off x="8907299" y="3172340"/>
              <a:ext cx="2698914" cy="987752"/>
            </a:xfrm>
            <a:prstGeom prst="rect">
              <a:avLst/>
            </a:prstGeom>
            <a:noFill/>
          </p:spPr>
          <p:txBody>
            <a:bodyPr wrap="square" lIns="182828" tIns="146263" rIns="182828" bIns="146263" rtlCol="0">
              <a:spAutoFit/>
            </a:bodyPr>
            <a:lstStyle/>
            <a:p>
              <a:pPr defTabSz="914049">
                <a:lnSpc>
                  <a:spcPct val="110000"/>
                </a:lnSpc>
                <a:spcAft>
                  <a:spcPts val="600"/>
                </a:spcAft>
              </a:pPr>
              <a:r>
                <a:rPr lang="en-US" sz="1400">
                  <a:gradFill>
                    <a:gsLst>
                      <a:gs pos="2917">
                        <a:srgbClr val="282828"/>
                      </a:gs>
                      <a:gs pos="30000">
                        <a:srgbClr val="282828"/>
                      </a:gs>
                    </a:gsLst>
                    <a:lin ang="5400000" scaled="0"/>
                  </a:gradFill>
                </a:rPr>
                <a:t>Are we improving our resolution time in customer support through Copilot?</a:t>
              </a:r>
            </a:p>
          </p:txBody>
        </p:sp>
        <p:sp>
          <p:nvSpPr>
            <p:cNvPr id="34" name="TextBox 33">
              <a:extLst>
                <a:ext uri="{FF2B5EF4-FFF2-40B4-BE49-F238E27FC236}">
                  <a16:creationId xmlns:a16="http://schemas.microsoft.com/office/drawing/2014/main" id="{E8843B4D-A461-E8C2-D4A1-8DF0E8043544}"/>
                </a:ext>
              </a:extLst>
            </p:cNvPr>
            <p:cNvSpPr txBox="1"/>
            <p:nvPr/>
          </p:nvSpPr>
          <p:spPr>
            <a:xfrm>
              <a:off x="8907299" y="4116535"/>
              <a:ext cx="2708278" cy="987752"/>
            </a:xfrm>
            <a:prstGeom prst="rect">
              <a:avLst/>
            </a:prstGeom>
            <a:noFill/>
          </p:spPr>
          <p:txBody>
            <a:bodyPr wrap="square" lIns="182828" tIns="146263" rIns="182828" bIns="146263" rtlCol="0">
              <a:spAutoFit/>
            </a:bodyPr>
            <a:lstStyle/>
            <a:p>
              <a:pPr defTabSz="914049">
                <a:lnSpc>
                  <a:spcPct val="110000"/>
                </a:lnSpc>
                <a:spcAft>
                  <a:spcPts val="600"/>
                </a:spcAft>
              </a:pPr>
              <a:r>
                <a:rPr lang="en-US" sz="1400">
                  <a:gradFill>
                    <a:gsLst>
                      <a:gs pos="2917">
                        <a:srgbClr val="282828"/>
                      </a:gs>
                      <a:gs pos="30000">
                        <a:srgbClr val="282828"/>
                      </a:gs>
                    </a:gsLst>
                    <a:lin ang="5400000" scaled="0"/>
                  </a:gradFill>
                </a:rPr>
                <a:t>Are employees in Asia using Copilot to decrease their after hours time?</a:t>
              </a:r>
            </a:p>
          </p:txBody>
        </p:sp>
        <p:sp>
          <p:nvSpPr>
            <p:cNvPr id="35" name="TextBox 34">
              <a:extLst>
                <a:ext uri="{FF2B5EF4-FFF2-40B4-BE49-F238E27FC236}">
                  <a16:creationId xmlns:a16="http://schemas.microsoft.com/office/drawing/2014/main" id="{BFDA3E0B-6811-0CA3-8F73-E5874A5E1B9B}"/>
                </a:ext>
              </a:extLst>
            </p:cNvPr>
            <p:cNvSpPr txBox="1"/>
            <p:nvPr/>
          </p:nvSpPr>
          <p:spPr>
            <a:xfrm>
              <a:off x="8907299" y="5177079"/>
              <a:ext cx="2586510" cy="987752"/>
            </a:xfrm>
            <a:prstGeom prst="rect">
              <a:avLst/>
            </a:prstGeom>
            <a:noFill/>
          </p:spPr>
          <p:txBody>
            <a:bodyPr wrap="square" lIns="182828" tIns="146263" rIns="182828" bIns="146263" rtlCol="0">
              <a:spAutoFit/>
            </a:bodyPr>
            <a:lstStyle/>
            <a:p>
              <a:pPr defTabSz="914049">
                <a:lnSpc>
                  <a:spcPct val="110000"/>
                </a:lnSpc>
                <a:spcAft>
                  <a:spcPts val="600"/>
                </a:spcAft>
              </a:pPr>
              <a:r>
                <a:rPr lang="en-US" sz="1400">
                  <a:gradFill>
                    <a:gsLst>
                      <a:gs pos="2917">
                        <a:srgbClr val="282828"/>
                      </a:gs>
                      <a:gs pos="30000">
                        <a:srgbClr val="282828"/>
                      </a:gs>
                    </a:gsLst>
                    <a:lin ang="5400000" scaled="0"/>
                  </a:gradFill>
                </a:rPr>
                <a:t>Do sellers that use Copilot Chat have a higher quota attainment rate?</a:t>
              </a:r>
            </a:p>
          </p:txBody>
        </p:sp>
      </p:grpSp>
    </p:spTree>
    <p:extLst>
      <p:ext uri="{BB962C8B-B14F-4D97-AF65-F5344CB8AC3E}">
        <p14:creationId xmlns:p14="http://schemas.microsoft.com/office/powerpoint/2010/main" val="3259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CE27-D543-4F13-ADA5-28495B71C517}"/>
              </a:ext>
            </a:extLst>
          </p:cNvPr>
          <p:cNvSpPr>
            <a:spLocks noGrp="1"/>
          </p:cNvSpPr>
          <p:nvPr>
            <p:ph type="title"/>
          </p:nvPr>
        </p:nvSpPr>
        <p:spPr>
          <a:xfrm>
            <a:off x="990745" y="457200"/>
            <a:ext cx="10616038" cy="553998"/>
          </a:xfrm>
        </p:spPr>
        <p:txBody>
          <a:bodyPr/>
          <a:lstStyle/>
          <a:p>
            <a:r>
              <a:rPr lang="en-US" dirty="0"/>
              <a:t>Controls for data sources</a:t>
            </a:r>
          </a:p>
        </p:txBody>
      </p:sp>
      <p:sp>
        <p:nvSpPr>
          <p:cNvPr id="15" name="TextBox 14">
            <a:extLst>
              <a:ext uri="{FF2B5EF4-FFF2-40B4-BE49-F238E27FC236}">
                <a16:creationId xmlns:a16="http://schemas.microsoft.com/office/drawing/2014/main" id="{B47DEE8A-5D89-2859-9039-4007681460C2}"/>
              </a:ext>
            </a:extLst>
          </p:cNvPr>
          <p:cNvSpPr txBox="1"/>
          <p:nvPr/>
        </p:nvSpPr>
        <p:spPr>
          <a:xfrm>
            <a:off x="932331" y="1123910"/>
            <a:ext cx="9056825" cy="307777"/>
          </a:xfrm>
          <a:prstGeom prst="rect">
            <a:avLst/>
          </a:prstGeom>
          <a:noFill/>
        </p:spPr>
        <p:txBody>
          <a:bodyPr wrap="square" lIns="0" tIns="0" rIns="0" bIns="0">
            <a:noAutofit/>
          </a:bodyPr>
          <a:lstStyle/>
          <a:p>
            <a:r>
              <a:rPr lang="nn-NO" sz="2000" dirty="0">
                <a:solidFill>
                  <a:schemeClr val="accent1">
                    <a:lumMod val="75000"/>
                  </a:schemeClr>
                </a:solidFill>
              </a:rPr>
              <a:t>Microsoft 365 metadata and org data</a:t>
            </a:r>
            <a:endParaRPr lang="en-US" sz="2000" dirty="0">
              <a:solidFill>
                <a:schemeClr val="accent1">
                  <a:lumMod val="75000"/>
                </a:schemeClr>
              </a:solidFill>
            </a:endParaRPr>
          </a:p>
        </p:txBody>
      </p:sp>
      <p:sp>
        <p:nvSpPr>
          <p:cNvPr id="31" name="Freeform: Shape 30" descr="Icon representing user exclusion">
            <a:extLst>
              <a:ext uri="{FF2B5EF4-FFF2-40B4-BE49-F238E27FC236}">
                <a16:creationId xmlns:a16="http://schemas.microsoft.com/office/drawing/2014/main" id="{68760011-D03C-9EAD-DE23-B51EDBA57098}"/>
              </a:ext>
            </a:extLst>
          </p:cNvPr>
          <p:cNvSpPr/>
          <p:nvPr/>
        </p:nvSpPr>
        <p:spPr>
          <a:xfrm>
            <a:off x="1953483" y="1911107"/>
            <a:ext cx="571691" cy="694210"/>
          </a:xfrm>
          <a:custGeom>
            <a:avLst/>
            <a:gdLst>
              <a:gd name="connsiteX0" fmla="*/ 555575 w 740788"/>
              <a:gd name="connsiteY0" fmla="*/ 264538 h 899546"/>
              <a:gd name="connsiteX1" fmla="*/ 370362 w 740788"/>
              <a:gd name="connsiteY1" fmla="*/ 449751 h 899546"/>
              <a:gd name="connsiteX2" fmla="*/ 555575 w 740788"/>
              <a:gd name="connsiteY2" fmla="*/ 634965 h 899546"/>
              <a:gd name="connsiteX3" fmla="*/ 740789 w 740788"/>
              <a:gd name="connsiteY3" fmla="*/ 449751 h 899546"/>
              <a:gd name="connsiteX4" fmla="*/ 555575 w 740788"/>
              <a:gd name="connsiteY4" fmla="*/ 264538 h 899546"/>
              <a:gd name="connsiteX5" fmla="*/ 627273 w 740788"/>
              <a:gd name="connsiteY5" fmla="*/ 483870 h 899546"/>
              <a:gd name="connsiteX6" fmla="*/ 627273 w 740788"/>
              <a:gd name="connsiteY6" fmla="*/ 521449 h 899546"/>
              <a:gd name="connsiteX7" fmla="*/ 608483 w 740788"/>
              <a:gd name="connsiteY7" fmla="*/ 529114 h 899546"/>
              <a:gd name="connsiteX8" fmla="*/ 589693 w 740788"/>
              <a:gd name="connsiteY8" fmla="*/ 521449 h 899546"/>
              <a:gd name="connsiteX9" fmla="*/ 555574 w 740788"/>
              <a:gd name="connsiteY9" fmla="*/ 487069 h 899546"/>
              <a:gd name="connsiteX10" fmla="*/ 521456 w 740788"/>
              <a:gd name="connsiteY10" fmla="*/ 521449 h 899546"/>
              <a:gd name="connsiteX11" fmla="*/ 502666 w 740788"/>
              <a:gd name="connsiteY11" fmla="*/ 529114 h 899546"/>
              <a:gd name="connsiteX12" fmla="*/ 483876 w 740788"/>
              <a:gd name="connsiteY12" fmla="*/ 521449 h 899546"/>
              <a:gd name="connsiteX13" fmla="*/ 483876 w 740788"/>
              <a:gd name="connsiteY13" fmla="*/ 483870 h 899546"/>
              <a:gd name="connsiteX14" fmla="*/ 518255 w 740788"/>
              <a:gd name="connsiteY14" fmla="*/ 449751 h 899546"/>
              <a:gd name="connsiteX15" fmla="*/ 483876 w 740788"/>
              <a:gd name="connsiteY15" fmla="*/ 415633 h 899546"/>
              <a:gd name="connsiteX16" fmla="*/ 483876 w 740788"/>
              <a:gd name="connsiteY16" fmla="*/ 378054 h 899546"/>
              <a:gd name="connsiteX17" fmla="*/ 521455 w 740788"/>
              <a:gd name="connsiteY17" fmla="*/ 378054 h 899546"/>
              <a:gd name="connsiteX18" fmla="*/ 555573 w 740788"/>
              <a:gd name="connsiteY18" fmla="*/ 412433 h 899546"/>
              <a:gd name="connsiteX19" fmla="*/ 589692 w 740788"/>
              <a:gd name="connsiteY19" fmla="*/ 378054 h 899546"/>
              <a:gd name="connsiteX20" fmla="*/ 627271 w 740788"/>
              <a:gd name="connsiteY20" fmla="*/ 378054 h 899546"/>
              <a:gd name="connsiteX21" fmla="*/ 627271 w 740788"/>
              <a:gd name="connsiteY21" fmla="*/ 415633 h 899546"/>
              <a:gd name="connsiteX22" fmla="*/ 592891 w 740788"/>
              <a:gd name="connsiteY22" fmla="*/ 449751 h 899546"/>
              <a:gd name="connsiteX23" fmla="*/ 52868 w 740788"/>
              <a:gd name="connsiteY23" fmla="*/ 105813 h 899546"/>
              <a:gd name="connsiteX24" fmla="*/ 158681 w 740788"/>
              <a:gd name="connsiteY24" fmla="*/ 0 h 899546"/>
              <a:gd name="connsiteX25" fmla="*/ 264494 w 740788"/>
              <a:gd name="connsiteY25" fmla="*/ 105813 h 899546"/>
              <a:gd name="connsiteX26" fmla="*/ 158681 w 740788"/>
              <a:gd name="connsiteY26" fmla="*/ 211626 h 899546"/>
              <a:gd name="connsiteX27" fmla="*/ 52868 w 740788"/>
              <a:gd name="connsiteY27" fmla="*/ 105813 h 899546"/>
              <a:gd name="connsiteX28" fmla="*/ 317444 w 740788"/>
              <a:gd name="connsiteY28" fmla="*/ 370389 h 899546"/>
              <a:gd name="connsiteX29" fmla="*/ 317444 w 740788"/>
              <a:gd name="connsiteY29" fmla="*/ 608514 h 899546"/>
              <a:gd name="connsiteX30" fmla="*/ 290990 w 740788"/>
              <a:gd name="connsiteY30" fmla="*/ 634968 h 899546"/>
              <a:gd name="connsiteX31" fmla="*/ 264536 w 740788"/>
              <a:gd name="connsiteY31" fmla="*/ 634968 h 899546"/>
              <a:gd name="connsiteX32" fmla="*/ 264536 w 740788"/>
              <a:gd name="connsiteY32" fmla="*/ 873093 h 899546"/>
              <a:gd name="connsiteX33" fmla="*/ 238082 w 740788"/>
              <a:gd name="connsiteY33" fmla="*/ 899547 h 899546"/>
              <a:gd name="connsiteX34" fmla="*/ 211628 w 740788"/>
              <a:gd name="connsiteY34" fmla="*/ 873093 h 899546"/>
              <a:gd name="connsiteX35" fmla="*/ 211628 w 740788"/>
              <a:gd name="connsiteY35" fmla="*/ 634968 h 899546"/>
              <a:gd name="connsiteX36" fmla="*/ 105815 w 740788"/>
              <a:gd name="connsiteY36" fmla="*/ 634968 h 899546"/>
              <a:gd name="connsiteX37" fmla="*/ 105815 w 740788"/>
              <a:gd name="connsiteY37" fmla="*/ 873093 h 899546"/>
              <a:gd name="connsiteX38" fmla="*/ 79361 w 740788"/>
              <a:gd name="connsiteY38" fmla="*/ 899547 h 899546"/>
              <a:gd name="connsiteX39" fmla="*/ 52908 w 740788"/>
              <a:gd name="connsiteY39" fmla="*/ 873093 h 899546"/>
              <a:gd name="connsiteX40" fmla="*/ 52908 w 740788"/>
              <a:gd name="connsiteY40" fmla="*/ 634968 h 899546"/>
              <a:gd name="connsiteX41" fmla="*/ 26454 w 740788"/>
              <a:gd name="connsiteY41" fmla="*/ 634968 h 899546"/>
              <a:gd name="connsiteX42" fmla="*/ 0 w 740788"/>
              <a:gd name="connsiteY42" fmla="*/ 608514 h 899546"/>
              <a:gd name="connsiteX43" fmla="*/ 0 w 740788"/>
              <a:gd name="connsiteY43" fmla="*/ 370389 h 899546"/>
              <a:gd name="connsiteX44" fmla="*/ 132312 w 740788"/>
              <a:gd name="connsiteY44" fmla="*/ 238077 h 899546"/>
              <a:gd name="connsiteX45" fmla="*/ 185220 w 740788"/>
              <a:gd name="connsiteY45" fmla="*/ 238077 h 899546"/>
              <a:gd name="connsiteX46" fmla="*/ 317532 w 740788"/>
              <a:gd name="connsiteY46" fmla="*/ 370389 h 89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0788" h="899546">
                <a:moveTo>
                  <a:pt x="555575" y="264538"/>
                </a:moveTo>
                <a:cubicBezTo>
                  <a:pt x="453439" y="264538"/>
                  <a:pt x="370362" y="347622"/>
                  <a:pt x="370362" y="449751"/>
                </a:cubicBezTo>
                <a:cubicBezTo>
                  <a:pt x="370362" y="551881"/>
                  <a:pt x="453445" y="634965"/>
                  <a:pt x="555575" y="634965"/>
                </a:cubicBezTo>
                <a:cubicBezTo>
                  <a:pt x="657712" y="634965"/>
                  <a:pt x="740789" y="551881"/>
                  <a:pt x="740789" y="449751"/>
                </a:cubicBezTo>
                <a:cubicBezTo>
                  <a:pt x="740789" y="347622"/>
                  <a:pt x="657705" y="264538"/>
                  <a:pt x="555575" y="264538"/>
                </a:cubicBezTo>
                <a:close/>
                <a:moveTo>
                  <a:pt x="627273" y="483870"/>
                </a:moveTo>
                <a:cubicBezTo>
                  <a:pt x="637579" y="494176"/>
                  <a:pt x="637579" y="511106"/>
                  <a:pt x="627273" y="521449"/>
                </a:cubicBezTo>
                <a:cubicBezTo>
                  <a:pt x="621989" y="526472"/>
                  <a:pt x="615366" y="529114"/>
                  <a:pt x="608483" y="529114"/>
                </a:cubicBezTo>
                <a:cubicBezTo>
                  <a:pt x="601599" y="529114"/>
                  <a:pt x="594976" y="526472"/>
                  <a:pt x="589693" y="521449"/>
                </a:cubicBezTo>
                <a:lnTo>
                  <a:pt x="555574" y="487069"/>
                </a:lnTo>
                <a:lnTo>
                  <a:pt x="521456" y="521449"/>
                </a:lnTo>
                <a:cubicBezTo>
                  <a:pt x="516172" y="526472"/>
                  <a:pt x="509549" y="529114"/>
                  <a:pt x="502666" y="529114"/>
                </a:cubicBezTo>
                <a:cubicBezTo>
                  <a:pt x="495782" y="529114"/>
                  <a:pt x="489159" y="526472"/>
                  <a:pt x="483876" y="521449"/>
                </a:cubicBezTo>
                <a:cubicBezTo>
                  <a:pt x="473570" y="511143"/>
                  <a:pt x="473570" y="494213"/>
                  <a:pt x="483876" y="483870"/>
                </a:cubicBezTo>
                <a:lnTo>
                  <a:pt x="518255" y="449751"/>
                </a:lnTo>
                <a:lnTo>
                  <a:pt x="483876" y="415633"/>
                </a:lnTo>
                <a:cubicBezTo>
                  <a:pt x="473570" y="405327"/>
                  <a:pt x="473570" y="388397"/>
                  <a:pt x="483876" y="378054"/>
                </a:cubicBezTo>
                <a:cubicBezTo>
                  <a:pt x="494182" y="367748"/>
                  <a:pt x="511112" y="367748"/>
                  <a:pt x="521455" y="378054"/>
                </a:cubicBezTo>
                <a:lnTo>
                  <a:pt x="555573" y="412433"/>
                </a:lnTo>
                <a:lnTo>
                  <a:pt x="589692" y="378054"/>
                </a:lnTo>
                <a:cubicBezTo>
                  <a:pt x="599998" y="367748"/>
                  <a:pt x="616928" y="367748"/>
                  <a:pt x="627271" y="378054"/>
                </a:cubicBezTo>
                <a:cubicBezTo>
                  <a:pt x="637577" y="388360"/>
                  <a:pt x="637577" y="405290"/>
                  <a:pt x="627271" y="415633"/>
                </a:cubicBezTo>
                <a:lnTo>
                  <a:pt x="592891" y="449751"/>
                </a:lnTo>
                <a:close/>
                <a:moveTo>
                  <a:pt x="52868" y="105813"/>
                </a:moveTo>
                <a:cubicBezTo>
                  <a:pt x="52868" y="47324"/>
                  <a:pt x="100233" y="0"/>
                  <a:pt x="158681" y="0"/>
                </a:cubicBezTo>
                <a:cubicBezTo>
                  <a:pt x="217170" y="0"/>
                  <a:pt x="264494" y="47365"/>
                  <a:pt x="264494" y="105813"/>
                </a:cubicBezTo>
                <a:cubicBezTo>
                  <a:pt x="264494" y="164302"/>
                  <a:pt x="217129" y="211626"/>
                  <a:pt x="158681" y="211626"/>
                </a:cubicBezTo>
                <a:cubicBezTo>
                  <a:pt x="100192" y="211626"/>
                  <a:pt x="52868" y="164261"/>
                  <a:pt x="52868" y="105813"/>
                </a:cubicBezTo>
                <a:close/>
                <a:moveTo>
                  <a:pt x="317444" y="370389"/>
                </a:moveTo>
                <a:lnTo>
                  <a:pt x="317444" y="608514"/>
                </a:lnTo>
                <a:cubicBezTo>
                  <a:pt x="317444" y="623062"/>
                  <a:pt x="305537" y="634968"/>
                  <a:pt x="290990" y="634968"/>
                </a:cubicBezTo>
                <a:lnTo>
                  <a:pt x="264536" y="634968"/>
                </a:lnTo>
                <a:lnTo>
                  <a:pt x="264536" y="873093"/>
                </a:lnTo>
                <a:cubicBezTo>
                  <a:pt x="264536" y="887641"/>
                  <a:pt x="252630" y="899547"/>
                  <a:pt x="238082" y="899547"/>
                </a:cubicBezTo>
                <a:cubicBezTo>
                  <a:pt x="223535" y="899547"/>
                  <a:pt x="211628" y="887641"/>
                  <a:pt x="211628" y="873093"/>
                </a:cubicBezTo>
                <a:lnTo>
                  <a:pt x="211628" y="634968"/>
                </a:lnTo>
                <a:lnTo>
                  <a:pt x="105815" y="634968"/>
                </a:lnTo>
                <a:lnTo>
                  <a:pt x="105815" y="873093"/>
                </a:lnTo>
                <a:cubicBezTo>
                  <a:pt x="105815" y="887641"/>
                  <a:pt x="93909" y="899547"/>
                  <a:pt x="79361" y="899547"/>
                </a:cubicBezTo>
                <a:cubicBezTo>
                  <a:pt x="64814" y="899547"/>
                  <a:pt x="52908" y="887641"/>
                  <a:pt x="52908" y="873093"/>
                </a:cubicBezTo>
                <a:lnTo>
                  <a:pt x="52908" y="634968"/>
                </a:lnTo>
                <a:lnTo>
                  <a:pt x="26454" y="634968"/>
                </a:lnTo>
                <a:cubicBezTo>
                  <a:pt x="11906" y="634968"/>
                  <a:pt x="0" y="623062"/>
                  <a:pt x="0" y="608514"/>
                </a:cubicBezTo>
                <a:lnTo>
                  <a:pt x="0" y="370389"/>
                </a:lnTo>
                <a:cubicBezTo>
                  <a:pt x="0" y="297351"/>
                  <a:pt x="59271" y="238077"/>
                  <a:pt x="132312" y="238077"/>
                </a:cubicBezTo>
                <a:lnTo>
                  <a:pt x="185220" y="238077"/>
                </a:lnTo>
                <a:cubicBezTo>
                  <a:pt x="258258" y="238077"/>
                  <a:pt x="317532" y="297349"/>
                  <a:pt x="317532" y="370389"/>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3D250504-DB48-B9F4-670C-179E21C1CE31}"/>
              </a:ext>
            </a:extLst>
          </p:cNvPr>
          <p:cNvSpPr txBox="1"/>
          <p:nvPr/>
        </p:nvSpPr>
        <p:spPr>
          <a:xfrm>
            <a:off x="990745" y="2695545"/>
            <a:ext cx="3282696" cy="312008"/>
          </a:xfrm>
          <a:prstGeom prst="rect">
            <a:avLst/>
          </a:prstGeom>
          <a:noFill/>
        </p:spPr>
        <p:txBody>
          <a:bodyPr wrap="square" lIns="0" tIns="0" rIns="0" bIns="0" rtlCol="0">
            <a:spAutoFit/>
          </a:bodyPr>
          <a:lstStyle/>
          <a:p>
            <a:pPr>
              <a:lnSpc>
                <a:spcPct val="110000"/>
              </a:lnSpc>
              <a:spcBef>
                <a:spcPts val="600"/>
              </a:spcBef>
            </a:pPr>
            <a:r>
              <a:rPr lang="en-US" sz="2000">
                <a:solidFill>
                  <a:srgbClr val="0070C0"/>
                </a:solidFill>
                <a:latin typeface="+mj-lt"/>
              </a:rPr>
              <a:t>User exclusion</a:t>
            </a:r>
          </a:p>
        </p:txBody>
      </p:sp>
      <p:sp>
        <p:nvSpPr>
          <p:cNvPr id="17" name="TextBox 16">
            <a:extLst>
              <a:ext uri="{FF2B5EF4-FFF2-40B4-BE49-F238E27FC236}">
                <a16:creationId xmlns:a16="http://schemas.microsoft.com/office/drawing/2014/main" id="{7FC927EE-D8A3-9DCE-0D78-536787ED864F}"/>
              </a:ext>
            </a:extLst>
          </p:cNvPr>
          <p:cNvSpPr txBox="1"/>
          <p:nvPr/>
        </p:nvSpPr>
        <p:spPr>
          <a:xfrm>
            <a:off x="990745" y="3097781"/>
            <a:ext cx="3282696" cy="443198"/>
          </a:xfrm>
          <a:prstGeom prst="rect">
            <a:avLst/>
          </a:prstGeom>
          <a:noFill/>
        </p:spPr>
        <p:txBody>
          <a:bodyPr wrap="square" lIns="0" tIns="0" rIns="0" bIns="0" rtlCol="0">
            <a:spAutoFit/>
          </a:bodyPr>
          <a:lstStyle/>
          <a:p>
            <a:pPr>
              <a:lnSpc>
                <a:spcPct val="90000"/>
              </a:lnSpc>
              <a:spcAft>
                <a:spcPts val="600"/>
              </a:spcAft>
            </a:pPr>
            <a:r>
              <a:rPr lang="en-US" sz="1600">
                <a:gradFill>
                  <a:gsLst>
                    <a:gs pos="2917">
                      <a:schemeClr val="tx1"/>
                    </a:gs>
                    <a:gs pos="30000">
                      <a:schemeClr val="tx1"/>
                    </a:gs>
                  </a:gsLst>
                  <a:lin ang="5400000" scaled="0"/>
                </a:gradFill>
              </a:rPr>
              <a:t>Determine which employees </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are analyzed</a:t>
            </a:r>
          </a:p>
        </p:txBody>
      </p:sp>
      <p:sp>
        <p:nvSpPr>
          <p:cNvPr id="5" name="TextBox 4">
            <a:extLst>
              <a:ext uri="{FF2B5EF4-FFF2-40B4-BE49-F238E27FC236}">
                <a16:creationId xmlns:a16="http://schemas.microsoft.com/office/drawing/2014/main" id="{B515E297-FCA7-DB45-9081-5520375A79FC}"/>
              </a:ext>
            </a:extLst>
          </p:cNvPr>
          <p:cNvSpPr txBox="1"/>
          <p:nvPr/>
        </p:nvSpPr>
        <p:spPr>
          <a:xfrm>
            <a:off x="990745" y="3668332"/>
            <a:ext cx="3282696" cy="2377440"/>
          </a:xfrm>
          <a:prstGeom prst="rect">
            <a:avLst/>
          </a:prstGeom>
          <a:noFill/>
        </p:spPr>
        <p:txBody>
          <a:bodyPr wrap="square" lIns="0" tIns="0" rIns="0" bIns="0" rtlCol="0">
            <a:spAutoFit/>
          </a:bodyPr>
          <a:lstStyle/>
          <a:p>
            <a:pPr>
              <a:spcBef>
                <a:spcPts val="1200"/>
              </a:spcBef>
            </a:pPr>
            <a:r>
              <a:rPr lang="en-US" sz="1600">
                <a:solidFill>
                  <a:schemeClr val="accent1">
                    <a:lumMod val="75000"/>
                  </a:schemeClr>
                </a:solidFill>
                <a:latin typeface="+mj-lt"/>
              </a:rPr>
              <a:t>Microsoft 365 Admins </a:t>
            </a:r>
            <a:r>
              <a:rPr lang="en-US" sz="1600"/>
              <a:t>can exclude specific users or users from specific regions/orgs from licenses</a:t>
            </a:r>
          </a:p>
          <a:p>
            <a:pPr>
              <a:spcBef>
                <a:spcPts val="1200"/>
              </a:spcBef>
            </a:pPr>
            <a:r>
              <a:rPr lang="en-US" sz="1600">
                <a:solidFill>
                  <a:schemeClr val="accent1">
                    <a:lumMod val="75000"/>
                  </a:schemeClr>
                </a:solidFill>
                <a:latin typeface="+mj-lt"/>
              </a:rPr>
              <a:t>End users </a:t>
            </a:r>
            <a:r>
              <a:rPr lang="en-US" sz="1600"/>
              <a:t>can opt out of personal and advanced insights via the </a:t>
            </a:r>
            <a:br>
              <a:rPr lang="en-US" sz="1600"/>
            </a:br>
            <a:r>
              <a:rPr lang="en-US" sz="1600"/>
              <a:t>opt-out feature</a:t>
            </a:r>
          </a:p>
        </p:txBody>
      </p:sp>
      <p:sp>
        <p:nvSpPr>
          <p:cNvPr id="37" name="Freeform: Shape 36" descr="Icon representing content suppression">
            <a:extLst>
              <a:ext uri="{FF2B5EF4-FFF2-40B4-BE49-F238E27FC236}">
                <a16:creationId xmlns:a16="http://schemas.microsoft.com/office/drawing/2014/main" id="{E48AB927-BEC0-1FAB-FBDF-1A4E1AA02A83}"/>
              </a:ext>
            </a:extLst>
          </p:cNvPr>
          <p:cNvSpPr/>
          <p:nvPr/>
        </p:nvSpPr>
        <p:spPr>
          <a:xfrm>
            <a:off x="5447961" y="1959226"/>
            <a:ext cx="514002" cy="566204"/>
          </a:xfrm>
          <a:custGeom>
            <a:avLst/>
            <a:gdLst>
              <a:gd name="connsiteX0" fmla="*/ 140419 w 723900"/>
              <a:gd name="connsiteY0" fmla="*/ 350630 h 797421"/>
              <a:gd name="connsiteX1" fmla="*/ 171039 w 723900"/>
              <a:gd name="connsiteY1" fmla="*/ 304790 h 797421"/>
              <a:gd name="connsiteX2" fmla="*/ 225101 w 723900"/>
              <a:gd name="connsiteY2" fmla="*/ 315543 h 797421"/>
              <a:gd name="connsiteX3" fmla="*/ 235854 w 723900"/>
              <a:gd name="connsiteY3" fmla="*/ 369605 h 797421"/>
              <a:gd name="connsiteX4" fmla="*/ 190015 w 723900"/>
              <a:gd name="connsiteY4" fmla="*/ 400226 h 797421"/>
              <a:gd name="connsiteX5" fmla="*/ 140419 w 723900"/>
              <a:gd name="connsiteY5" fmla="*/ 350630 h 797421"/>
              <a:gd name="connsiteX6" fmla="*/ 418806 w 723900"/>
              <a:gd name="connsiteY6" fmla="*/ 121029 h 797421"/>
              <a:gd name="connsiteX7" fmla="*/ 475881 w 723900"/>
              <a:gd name="connsiteY7" fmla="*/ 178105 h 797421"/>
              <a:gd name="connsiteX8" fmla="*/ 596735 w 723900"/>
              <a:gd name="connsiteY8" fmla="*/ 178105 h 797421"/>
              <a:gd name="connsiteX9" fmla="*/ 596735 w 723900"/>
              <a:gd name="connsiteY9" fmla="*/ 174830 h 797421"/>
              <a:gd name="connsiteX10" fmla="*/ 593051 w 723900"/>
              <a:gd name="connsiteY10" fmla="*/ 165901 h 797421"/>
              <a:gd name="connsiteX11" fmla="*/ 426773 w 723900"/>
              <a:gd name="connsiteY11" fmla="*/ 3757 h 797421"/>
              <a:gd name="connsiteX12" fmla="*/ 418810 w 723900"/>
              <a:gd name="connsiteY12" fmla="*/ 409 h 797421"/>
              <a:gd name="connsiteX13" fmla="*/ 596695 w 723900"/>
              <a:gd name="connsiteY13" fmla="*/ 202885 h 797421"/>
              <a:gd name="connsiteX14" fmla="*/ 596732 w 723900"/>
              <a:gd name="connsiteY14" fmla="*/ 721407 h 797421"/>
              <a:gd name="connsiteX15" fmla="*/ 520829 w 723900"/>
              <a:gd name="connsiteY15" fmla="*/ 797422 h 797421"/>
              <a:gd name="connsiteX16" fmla="*/ 76126 w 723900"/>
              <a:gd name="connsiteY16" fmla="*/ 797422 h 797421"/>
              <a:gd name="connsiteX17" fmla="*/ 0 w 723900"/>
              <a:gd name="connsiteY17" fmla="*/ 721407 h 797421"/>
              <a:gd name="connsiteX18" fmla="*/ 0 w 723900"/>
              <a:gd name="connsiteY18" fmla="*/ 76498 h 797421"/>
              <a:gd name="connsiteX19" fmla="*/ 76126 w 723900"/>
              <a:gd name="connsiteY19" fmla="*/ 484 h 797421"/>
              <a:gd name="connsiteX20" fmla="*/ 393613 w 723900"/>
              <a:gd name="connsiteY20" fmla="*/ 484 h 797421"/>
              <a:gd name="connsiteX21" fmla="*/ 393613 w 723900"/>
              <a:gd name="connsiteY21" fmla="*/ 121032 h 797421"/>
              <a:gd name="connsiteX22" fmla="*/ 475469 w 723900"/>
              <a:gd name="connsiteY22" fmla="*/ 202888 h 797421"/>
              <a:gd name="connsiteX23" fmla="*/ 115606 w 723900"/>
              <a:gd name="connsiteY23" fmla="*/ 350637 h 797421"/>
              <a:gd name="connsiteX24" fmla="*/ 183881 w 723900"/>
              <a:gd name="connsiteY24" fmla="*/ 425163 h 797421"/>
              <a:gd name="connsiteX25" fmla="*/ 263653 w 723900"/>
              <a:gd name="connsiteY25" fmla="*/ 363027 h 797421"/>
              <a:gd name="connsiteX26" fmla="*/ 340858 w 723900"/>
              <a:gd name="connsiteY26" fmla="*/ 363027 h 797421"/>
              <a:gd name="connsiteX27" fmla="*/ 340858 w 723900"/>
              <a:gd name="connsiteY27" fmla="*/ 387249 h 797421"/>
              <a:gd name="connsiteX28" fmla="*/ 340821 w 723900"/>
              <a:gd name="connsiteY28" fmla="*/ 387249 h 797421"/>
              <a:gd name="connsiteX29" fmla="*/ 353248 w 723900"/>
              <a:gd name="connsiteY29" fmla="*/ 399639 h 797421"/>
              <a:gd name="connsiteX30" fmla="*/ 365638 w 723900"/>
              <a:gd name="connsiteY30" fmla="*/ 387249 h 797421"/>
              <a:gd name="connsiteX31" fmla="*/ 365638 w 723900"/>
              <a:gd name="connsiteY31" fmla="*/ 363027 h 797421"/>
              <a:gd name="connsiteX32" fmla="*/ 400352 w 723900"/>
              <a:gd name="connsiteY32" fmla="*/ 363027 h 797421"/>
              <a:gd name="connsiteX33" fmla="*/ 400352 w 723900"/>
              <a:gd name="connsiteY33" fmla="*/ 387249 h 797421"/>
              <a:gd name="connsiteX34" fmla="*/ 412779 w 723900"/>
              <a:gd name="connsiteY34" fmla="*/ 399639 h 797421"/>
              <a:gd name="connsiteX35" fmla="*/ 425169 w 723900"/>
              <a:gd name="connsiteY35" fmla="*/ 387249 h 797421"/>
              <a:gd name="connsiteX36" fmla="*/ 425169 w 723900"/>
              <a:gd name="connsiteY36" fmla="*/ 363027 h 797421"/>
              <a:gd name="connsiteX37" fmla="*/ 468813 w 723900"/>
              <a:gd name="connsiteY37" fmla="*/ 363027 h 797421"/>
              <a:gd name="connsiteX38" fmla="*/ 481240 w 723900"/>
              <a:gd name="connsiteY38" fmla="*/ 350637 h 797421"/>
              <a:gd name="connsiteX39" fmla="*/ 468813 w 723900"/>
              <a:gd name="connsiteY39" fmla="*/ 338247 h 797421"/>
              <a:gd name="connsiteX40" fmla="*/ 263654 w 723900"/>
              <a:gd name="connsiteY40" fmla="*/ 338247 h 797421"/>
              <a:gd name="connsiteX41" fmla="*/ 183882 w 723900"/>
              <a:gd name="connsiteY41" fmla="*/ 276112 h 797421"/>
              <a:gd name="connsiteX42" fmla="*/ 115607 w 723900"/>
              <a:gd name="connsiteY42" fmla="*/ 350637 h 797421"/>
              <a:gd name="connsiteX43" fmla="*/ 96742 w 723900"/>
              <a:gd name="connsiteY43" fmla="*/ 512972 h 797421"/>
              <a:gd name="connsiteX44" fmla="*/ 100388 w 723900"/>
              <a:gd name="connsiteY44" fmla="*/ 521716 h 797421"/>
              <a:gd name="connsiteX45" fmla="*/ 109169 w 723900"/>
              <a:gd name="connsiteY45" fmla="*/ 525362 h 797421"/>
              <a:gd name="connsiteX46" fmla="*/ 255692 w 723900"/>
              <a:gd name="connsiteY46" fmla="*/ 525362 h 797421"/>
              <a:gd name="connsiteX47" fmla="*/ 268119 w 723900"/>
              <a:gd name="connsiteY47" fmla="*/ 512972 h 797421"/>
              <a:gd name="connsiteX48" fmla="*/ 255692 w 723900"/>
              <a:gd name="connsiteY48" fmla="*/ 500544 h 797421"/>
              <a:gd name="connsiteX49" fmla="*/ 109169 w 723900"/>
              <a:gd name="connsiteY49" fmla="*/ 500544 h 797421"/>
              <a:gd name="connsiteX50" fmla="*/ 96742 w 723900"/>
              <a:gd name="connsiteY50" fmla="*/ 512972 h 797421"/>
              <a:gd name="connsiteX51" fmla="*/ 499992 w 723900"/>
              <a:gd name="connsiteY51" fmla="*/ 700386 h 797421"/>
              <a:gd name="connsiteX52" fmla="*/ 496346 w 723900"/>
              <a:gd name="connsiteY52" fmla="*/ 691605 h 797421"/>
              <a:gd name="connsiteX53" fmla="*/ 487565 w 723900"/>
              <a:gd name="connsiteY53" fmla="*/ 687996 h 797421"/>
              <a:gd name="connsiteX54" fmla="*/ 109165 w 723900"/>
              <a:gd name="connsiteY54" fmla="*/ 687996 h 797421"/>
              <a:gd name="connsiteX55" fmla="*/ 96738 w 723900"/>
              <a:gd name="connsiteY55" fmla="*/ 700386 h 797421"/>
              <a:gd name="connsiteX56" fmla="*/ 109165 w 723900"/>
              <a:gd name="connsiteY56" fmla="*/ 712776 h 797421"/>
              <a:gd name="connsiteX57" fmla="*/ 487565 w 723900"/>
              <a:gd name="connsiteY57" fmla="*/ 712776 h 797421"/>
              <a:gd name="connsiteX58" fmla="*/ 496346 w 723900"/>
              <a:gd name="connsiteY58" fmla="*/ 709167 h 797421"/>
              <a:gd name="connsiteX59" fmla="*/ 499992 w 723900"/>
              <a:gd name="connsiteY59" fmla="*/ 700386 h 797421"/>
              <a:gd name="connsiteX60" fmla="*/ 499992 w 723900"/>
              <a:gd name="connsiteY60" fmla="*/ 637989 h 797421"/>
              <a:gd name="connsiteX61" fmla="*/ 496346 w 723900"/>
              <a:gd name="connsiteY61" fmla="*/ 629208 h 797421"/>
              <a:gd name="connsiteX62" fmla="*/ 487565 w 723900"/>
              <a:gd name="connsiteY62" fmla="*/ 625562 h 797421"/>
              <a:gd name="connsiteX63" fmla="*/ 109165 w 723900"/>
              <a:gd name="connsiteY63" fmla="*/ 625562 h 797421"/>
              <a:gd name="connsiteX64" fmla="*/ 96738 w 723900"/>
              <a:gd name="connsiteY64" fmla="*/ 637989 h 797421"/>
              <a:gd name="connsiteX65" fmla="*/ 109165 w 723900"/>
              <a:gd name="connsiteY65" fmla="*/ 650379 h 797421"/>
              <a:gd name="connsiteX66" fmla="*/ 487565 w 723900"/>
              <a:gd name="connsiteY66" fmla="*/ 650379 h 797421"/>
              <a:gd name="connsiteX67" fmla="*/ 496346 w 723900"/>
              <a:gd name="connsiteY67" fmla="*/ 646733 h 797421"/>
              <a:gd name="connsiteX68" fmla="*/ 499992 w 723900"/>
              <a:gd name="connsiteY68" fmla="*/ 637989 h 797421"/>
              <a:gd name="connsiteX69" fmla="*/ 499992 w 723900"/>
              <a:gd name="connsiteY69" fmla="*/ 575482 h 797421"/>
              <a:gd name="connsiteX70" fmla="*/ 496346 w 723900"/>
              <a:gd name="connsiteY70" fmla="*/ 566700 h 797421"/>
              <a:gd name="connsiteX71" fmla="*/ 487565 w 723900"/>
              <a:gd name="connsiteY71" fmla="*/ 563054 h 797421"/>
              <a:gd name="connsiteX72" fmla="*/ 109165 w 723900"/>
              <a:gd name="connsiteY72" fmla="*/ 563054 h 797421"/>
              <a:gd name="connsiteX73" fmla="*/ 96738 w 723900"/>
              <a:gd name="connsiteY73" fmla="*/ 575482 h 797421"/>
              <a:gd name="connsiteX74" fmla="*/ 109165 w 723900"/>
              <a:gd name="connsiteY74" fmla="*/ 587872 h 797421"/>
              <a:gd name="connsiteX75" fmla="*/ 487565 w 723900"/>
              <a:gd name="connsiteY75" fmla="*/ 587872 h 797421"/>
              <a:gd name="connsiteX76" fmla="*/ 496346 w 723900"/>
              <a:gd name="connsiteY76" fmla="*/ 584225 h 797421"/>
              <a:gd name="connsiteX77" fmla="*/ 499992 w 723900"/>
              <a:gd name="connsiteY77" fmla="*/ 575482 h 797421"/>
              <a:gd name="connsiteX78" fmla="*/ 648039 w 723900"/>
              <a:gd name="connsiteY78" fmla="*/ 0 h 797421"/>
              <a:gd name="connsiteX79" fmla="*/ 458615 w 723900"/>
              <a:gd name="connsiteY79" fmla="*/ 0 h 797421"/>
              <a:gd name="connsiteX80" fmla="*/ 610120 w 723900"/>
              <a:gd name="connsiteY80" fmla="*/ 148342 h 797421"/>
              <a:gd name="connsiteX81" fmla="*/ 621320 w 723900"/>
              <a:gd name="connsiteY81" fmla="*/ 174909 h 797421"/>
              <a:gd name="connsiteX82" fmla="*/ 621320 w 723900"/>
              <a:gd name="connsiteY82" fmla="*/ 721405 h 797421"/>
              <a:gd name="connsiteX83" fmla="*/ 586494 w 723900"/>
              <a:gd name="connsiteY83" fmla="*/ 797420 h 797421"/>
              <a:gd name="connsiteX84" fmla="*/ 647812 w 723900"/>
              <a:gd name="connsiteY84" fmla="*/ 797420 h 797421"/>
              <a:gd name="connsiteX85" fmla="*/ 723900 w 723900"/>
              <a:gd name="connsiteY85" fmla="*/ 721405 h 797421"/>
              <a:gd name="connsiteX86" fmla="*/ 723900 w 723900"/>
              <a:gd name="connsiteY86" fmla="*/ 76496 h 797421"/>
              <a:gd name="connsiteX87" fmla="*/ 647997 w 723900"/>
              <a:gd name="connsiteY87" fmla="*/ 296 h 79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23900" h="797421">
                <a:moveTo>
                  <a:pt x="140419" y="350630"/>
                </a:moveTo>
                <a:cubicBezTo>
                  <a:pt x="140419" y="330575"/>
                  <a:pt x="152511" y="312492"/>
                  <a:pt x="171039" y="304790"/>
                </a:cubicBezTo>
                <a:cubicBezTo>
                  <a:pt x="189568" y="297126"/>
                  <a:pt x="210888" y="301367"/>
                  <a:pt x="225101" y="315543"/>
                </a:cubicBezTo>
                <a:cubicBezTo>
                  <a:pt x="239278" y="329756"/>
                  <a:pt x="243519" y="351076"/>
                  <a:pt x="235854" y="369605"/>
                </a:cubicBezTo>
                <a:cubicBezTo>
                  <a:pt x="228152" y="388134"/>
                  <a:pt x="210070" y="400226"/>
                  <a:pt x="190015" y="400226"/>
                </a:cubicBezTo>
                <a:cubicBezTo>
                  <a:pt x="162631" y="400226"/>
                  <a:pt x="140419" y="378014"/>
                  <a:pt x="140419" y="350630"/>
                </a:cubicBezTo>
                <a:close/>
                <a:moveTo>
                  <a:pt x="418806" y="121029"/>
                </a:moveTo>
                <a:cubicBezTo>
                  <a:pt x="418880" y="152544"/>
                  <a:pt x="444367" y="178031"/>
                  <a:pt x="475881" y="178105"/>
                </a:cubicBezTo>
                <a:lnTo>
                  <a:pt x="596735" y="178105"/>
                </a:lnTo>
                <a:lnTo>
                  <a:pt x="596735" y="174830"/>
                </a:lnTo>
                <a:cubicBezTo>
                  <a:pt x="596735" y="171482"/>
                  <a:pt x="595433" y="168245"/>
                  <a:pt x="593051" y="165901"/>
                </a:cubicBezTo>
                <a:lnTo>
                  <a:pt x="426773" y="3757"/>
                </a:lnTo>
                <a:cubicBezTo>
                  <a:pt x="424615" y="1748"/>
                  <a:pt x="421787" y="557"/>
                  <a:pt x="418810" y="409"/>
                </a:cubicBezTo>
                <a:close/>
                <a:moveTo>
                  <a:pt x="596695" y="202885"/>
                </a:moveTo>
                <a:lnTo>
                  <a:pt x="596732" y="721407"/>
                </a:lnTo>
                <a:cubicBezTo>
                  <a:pt x="596657" y="763339"/>
                  <a:pt x="562725" y="797310"/>
                  <a:pt x="520829" y="797422"/>
                </a:cubicBezTo>
                <a:lnTo>
                  <a:pt x="76126" y="797422"/>
                </a:lnTo>
                <a:cubicBezTo>
                  <a:pt x="34157" y="797384"/>
                  <a:pt x="111" y="763377"/>
                  <a:pt x="0" y="721407"/>
                </a:cubicBezTo>
                <a:lnTo>
                  <a:pt x="0" y="76498"/>
                </a:lnTo>
                <a:cubicBezTo>
                  <a:pt x="111" y="34529"/>
                  <a:pt x="34156" y="558"/>
                  <a:pt x="76126" y="484"/>
                </a:cubicBezTo>
                <a:lnTo>
                  <a:pt x="393613" y="484"/>
                </a:lnTo>
                <a:lnTo>
                  <a:pt x="393613" y="121032"/>
                </a:lnTo>
                <a:cubicBezTo>
                  <a:pt x="393650" y="166239"/>
                  <a:pt x="430300" y="202850"/>
                  <a:pt x="475469" y="202888"/>
                </a:cubicBezTo>
                <a:close/>
                <a:moveTo>
                  <a:pt x="115606" y="350637"/>
                </a:moveTo>
                <a:cubicBezTo>
                  <a:pt x="115457" y="389481"/>
                  <a:pt x="145186" y="421926"/>
                  <a:pt x="183881" y="425163"/>
                </a:cubicBezTo>
                <a:cubicBezTo>
                  <a:pt x="222614" y="428437"/>
                  <a:pt x="257327" y="401387"/>
                  <a:pt x="263653" y="363027"/>
                </a:cubicBezTo>
                <a:lnTo>
                  <a:pt x="340858" y="363027"/>
                </a:lnTo>
                <a:lnTo>
                  <a:pt x="340858" y="387249"/>
                </a:lnTo>
                <a:lnTo>
                  <a:pt x="340821" y="387249"/>
                </a:lnTo>
                <a:cubicBezTo>
                  <a:pt x="340821" y="394096"/>
                  <a:pt x="346401" y="399639"/>
                  <a:pt x="353248" y="399639"/>
                </a:cubicBezTo>
                <a:cubicBezTo>
                  <a:pt x="360095" y="399639"/>
                  <a:pt x="365638" y="394096"/>
                  <a:pt x="365638" y="387249"/>
                </a:cubicBezTo>
                <a:lnTo>
                  <a:pt x="365638" y="363027"/>
                </a:lnTo>
                <a:lnTo>
                  <a:pt x="400352" y="363027"/>
                </a:lnTo>
                <a:lnTo>
                  <a:pt x="400352" y="387249"/>
                </a:lnTo>
                <a:cubicBezTo>
                  <a:pt x="400352" y="394096"/>
                  <a:pt x="405933" y="399639"/>
                  <a:pt x="412779" y="399639"/>
                </a:cubicBezTo>
                <a:cubicBezTo>
                  <a:pt x="419626" y="399639"/>
                  <a:pt x="425169" y="394096"/>
                  <a:pt x="425169" y="387249"/>
                </a:cubicBezTo>
                <a:lnTo>
                  <a:pt x="425169" y="363027"/>
                </a:lnTo>
                <a:lnTo>
                  <a:pt x="468813" y="363027"/>
                </a:lnTo>
                <a:cubicBezTo>
                  <a:pt x="475659" y="363027"/>
                  <a:pt x="481240" y="357484"/>
                  <a:pt x="481240" y="350637"/>
                </a:cubicBezTo>
                <a:cubicBezTo>
                  <a:pt x="481240" y="343791"/>
                  <a:pt x="475659" y="338247"/>
                  <a:pt x="468813" y="338247"/>
                </a:cubicBezTo>
                <a:lnTo>
                  <a:pt x="263654" y="338247"/>
                </a:lnTo>
                <a:cubicBezTo>
                  <a:pt x="257328" y="299887"/>
                  <a:pt x="222615" y="272837"/>
                  <a:pt x="183882" y="276112"/>
                </a:cubicBezTo>
                <a:cubicBezTo>
                  <a:pt x="145187" y="279348"/>
                  <a:pt x="115458" y="311793"/>
                  <a:pt x="115607" y="350637"/>
                </a:cubicBezTo>
                <a:close/>
                <a:moveTo>
                  <a:pt x="96742" y="512972"/>
                </a:moveTo>
                <a:cubicBezTo>
                  <a:pt x="96742" y="516246"/>
                  <a:pt x="98044" y="519409"/>
                  <a:pt x="100388" y="521716"/>
                </a:cubicBezTo>
                <a:cubicBezTo>
                  <a:pt x="102695" y="524060"/>
                  <a:pt x="105857" y="525362"/>
                  <a:pt x="109169" y="525362"/>
                </a:cubicBezTo>
                <a:lnTo>
                  <a:pt x="255692" y="525362"/>
                </a:lnTo>
                <a:cubicBezTo>
                  <a:pt x="262538" y="525362"/>
                  <a:pt x="268119" y="519818"/>
                  <a:pt x="268119" y="512972"/>
                </a:cubicBezTo>
                <a:cubicBezTo>
                  <a:pt x="268119" y="506125"/>
                  <a:pt x="262538" y="500544"/>
                  <a:pt x="255692" y="500544"/>
                </a:cubicBezTo>
                <a:lnTo>
                  <a:pt x="109169" y="500544"/>
                </a:lnTo>
                <a:cubicBezTo>
                  <a:pt x="102322" y="500544"/>
                  <a:pt x="96742" y="506125"/>
                  <a:pt x="96742" y="512972"/>
                </a:cubicBezTo>
                <a:close/>
                <a:moveTo>
                  <a:pt x="499992" y="700386"/>
                </a:moveTo>
                <a:cubicBezTo>
                  <a:pt x="499992" y="697111"/>
                  <a:pt x="498690" y="693949"/>
                  <a:pt x="496346" y="691605"/>
                </a:cubicBezTo>
                <a:cubicBezTo>
                  <a:pt x="494039" y="689298"/>
                  <a:pt x="490877" y="687996"/>
                  <a:pt x="487565" y="687996"/>
                </a:cubicBezTo>
                <a:lnTo>
                  <a:pt x="109165" y="687996"/>
                </a:lnTo>
                <a:cubicBezTo>
                  <a:pt x="102319" y="687996"/>
                  <a:pt x="96738" y="693539"/>
                  <a:pt x="96738" y="700386"/>
                </a:cubicBezTo>
                <a:cubicBezTo>
                  <a:pt x="96738" y="707232"/>
                  <a:pt x="102319" y="712776"/>
                  <a:pt x="109165" y="712776"/>
                </a:cubicBezTo>
                <a:lnTo>
                  <a:pt x="487565" y="712776"/>
                </a:lnTo>
                <a:cubicBezTo>
                  <a:pt x="490877" y="712776"/>
                  <a:pt x="494039" y="711474"/>
                  <a:pt x="496346" y="709167"/>
                </a:cubicBezTo>
                <a:cubicBezTo>
                  <a:pt x="498690" y="706823"/>
                  <a:pt x="499992" y="703660"/>
                  <a:pt x="499992" y="700386"/>
                </a:cubicBezTo>
                <a:close/>
                <a:moveTo>
                  <a:pt x="499992" y="637989"/>
                </a:moveTo>
                <a:cubicBezTo>
                  <a:pt x="499992" y="634677"/>
                  <a:pt x="498690" y="631515"/>
                  <a:pt x="496346" y="629208"/>
                </a:cubicBezTo>
                <a:cubicBezTo>
                  <a:pt x="494039" y="626864"/>
                  <a:pt x="490877" y="625562"/>
                  <a:pt x="487565" y="625562"/>
                </a:cubicBezTo>
                <a:lnTo>
                  <a:pt x="109165" y="625562"/>
                </a:lnTo>
                <a:cubicBezTo>
                  <a:pt x="102319" y="625562"/>
                  <a:pt x="96738" y="631144"/>
                  <a:pt x="96738" y="637989"/>
                </a:cubicBezTo>
                <a:cubicBezTo>
                  <a:pt x="96738" y="644836"/>
                  <a:pt x="102319" y="650379"/>
                  <a:pt x="109165" y="650379"/>
                </a:cubicBezTo>
                <a:lnTo>
                  <a:pt x="487565" y="650379"/>
                </a:lnTo>
                <a:cubicBezTo>
                  <a:pt x="490877" y="650379"/>
                  <a:pt x="494039" y="649077"/>
                  <a:pt x="496346" y="646733"/>
                </a:cubicBezTo>
                <a:cubicBezTo>
                  <a:pt x="498690" y="644426"/>
                  <a:pt x="499992" y="641264"/>
                  <a:pt x="499992" y="637989"/>
                </a:cubicBezTo>
                <a:close/>
                <a:moveTo>
                  <a:pt x="499992" y="575482"/>
                </a:moveTo>
                <a:cubicBezTo>
                  <a:pt x="499992" y="572170"/>
                  <a:pt x="498690" y="569007"/>
                  <a:pt x="496346" y="566700"/>
                </a:cubicBezTo>
                <a:cubicBezTo>
                  <a:pt x="494039" y="564356"/>
                  <a:pt x="490877" y="563054"/>
                  <a:pt x="487565" y="563054"/>
                </a:cubicBezTo>
                <a:lnTo>
                  <a:pt x="109165" y="563054"/>
                </a:lnTo>
                <a:cubicBezTo>
                  <a:pt x="102319" y="563054"/>
                  <a:pt x="96738" y="568636"/>
                  <a:pt x="96738" y="575482"/>
                </a:cubicBezTo>
                <a:cubicBezTo>
                  <a:pt x="96738" y="582328"/>
                  <a:pt x="102319" y="587872"/>
                  <a:pt x="109165" y="587872"/>
                </a:cubicBezTo>
                <a:lnTo>
                  <a:pt x="487565" y="587872"/>
                </a:lnTo>
                <a:cubicBezTo>
                  <a:pt x="490877" y="587872"/>
                  <a:pt x="494039" y="586570"/>
                  <a:pt x="496346" y="584225"/>
                </a:cubicBezTo>
                <a:cubicBezTo>
                  <a:pt x="498690" y="581918"/>
                  <a:pt x="499992" y="578756"/>
                  <a:pt x="499992" y="575482"/>
                </a:cubicBezTo>
                <a:close/>
                <a:moveTo>
                  <a:pt x="648039" y="0"/>
                </a:moveTo>
                <a:lnTo>
                  <a:pt x="458615" y="0"/>
                </a:lnTo>
                <a:lnTo>
                  <a:pt x="610120" y="148342"/>
                </a:lnTo>
                <a:cubicBezTo>
                  <a:pt x="617264" y="155338"/>
                  <a:pt x="621282" y="164900"/>
                  <a:pt x="621320" y="174909"/>
                </a:cubicBezTo>
                <a:lnTo>
                  <a:pt x="621320" y="721405"/>
                </a:lnTo>
                <a:cubicBezTo>
                  <a:pt x="621320" y="750613"/>
                  <a:pt x="608632" y="778370"/>
                  <a:pt x="586494" y="797420"/>
                </a:cubicBezTo>
                <a:lnTo>
                  <a:pt x="647812" y="797420"/>
                </a:lnTo>
                <a:cubicBezTo>
                  <a:pt x="689781" y="797383"/>
                  <a:pt x="723789" y="763375"/>
                  <a:pt x="723900" y="721405"/>
                </a:cubicBezTo>
                <a:lnTo>
                  <a:pt x="723900" y="76496"/>
                </a:lnTo>
                <a:cubicBezTo>
                  <a:pt x="723900" y="34527"/>
                  <a:pt x="689967" y="445"/>
                  <a:pt x="647997" y="296"/>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54210159-DD52-AC3B-BE3B-6D816715D081}"/>
              </a:ext>
            </a:extLst>
          </p:cNvPr>
          <p:cNvSpPr txBox="1"/>
          <p:nvPr/>
        </p:nvSpPr>
        <p:spPr>
          <a:xfrm>
            <a:off x="4456378" y="2695545"/>
            <a:ext cx="3282696" cy="312008"/>
          </a:xfrm>
          <a:prstGeom prst="rect">
            <a:avLst/>
          </a:prstGeom>
          <a:noFill/>
        </p:spPr>
        <p:txBody>
          <a:bodyPr wrap="square" lIns="0" tIns="0" rIns="0" bIns="0" rtlCol="0">
            <a:spAutoFit/>
          </a:bodyPr>
          <a:lstStyle/>
          <a:p>
            <a:pPr>
              <a:lnSpc>
                <a:spcPct val="110000"/>
              </a:lnSpc>
              <a:spcBef>
                <a:spcPts val="600"/>
              </a:spcBef>
            </a:pPr>
            <a:r>
              <a:rPr lang="en-US" sz="2000">
                <a:solidFill>
                  <a:srgbClr val="0070C0"/>
                </a:solidFill>
                <a:latin typeface="+mj-lt"/>
              </a:rPr>
              <a:t>Content suppression</a:t>
            </a:r>
            <a:r>
              <a:rPr lang="en-US" sz="2000" baseline="30000">
                <a:solidFill>
                  <a:srgbClr val="0070C0"/>
                </a:solidFill>
                <a:latin typeface="+mj-lt"/>
              </a:rPr>
              <a:t>1</a:t>
            </a:r>
          </a:p>
        </p:txBody>
      </p:sp>
      <p:sp>
        <p:nvSpPr>
          <p:cNvPr id="18" name="TextBox 17">
            <a:extLst>
              <a:ext uri="{FF2B5EF4-FFF2-40B4-BE49-F238E27FC236}">
                <a16:creationId xmlns:a16="http://schemas.microsoft.com/office/drawing/2014/main" id="{3D3BAF6B-BFB1-39B6-B095-7D4B6964DC7E}"/>
              </a:ext>
            </a:extLst>
          </p:cNvPr>
          <p:cNvSpPr txBox="1"/>
          <p:nvPr/>
        </p:nvSpPr>
        <p:spPr>
          <a:xfrm>
            <a:off x="4456378" y="3097781"/>
            <a:ext cx="3282696" cy="443198"/>
          </a:xfrm>
          <a:prstGeom prst="rect">
            <a:avLst/>
          </a:prstGeom>
          <a:noFill/>
        </p:spPr>
        <p:txBody>
          <a:bodyPr wrap="square" lIns="0" tIns="0" rIns="0" bIns="0" rtlCol="0">
            <a:spAutoFit/>
          </a:bodyPr>
          <a:lstStyle/>
          <a:p>
            <a:pPr>
              <a:lnSpc>
                <a:spcPct val="90000"/>
              </a:lnSpc>
              <a:spcAft>
                <a:spcPts val="600"/>
              </a:spcAft>
            </a:pPr>
            <a:r>
              <a:rPr lang="en-US" sz="1600">
                <a:gradFill>
                  <a:gsLst>
                    <a:gs pos="2917">
                      <a:schemeClr val="tx1"/>
                    </a:gs>
                    <a:gs pos="30000">
                      <a:schemeClr val="tx1"/>
                    </a:gs>
                  </a:gsLst>
                  <a:lin ang="5400000" scaled="0"/>
                </a:gradFill>
              </a:rPr>
              <a:t>Determine what </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content is presented</a:t>
            </a:r>
          </a:p>
        </p:txBody>
      </p:sp>
      <p:sp>
        <p:nvSpPr>
          <p:cNvPr id="11" name="TextBox 10">
            <a:extLst>
              <a:ext uri="{FF2B5EF4-FFF2-40B4-BE49-F238E27FC236}">
                <a16:creationId xmlns:a16="http://schemas.microsoft.com/office/drawing/2014/main" id="{2E1E506D-F59D-492F-7C0B-6F877CD0357F}"/>
              </a:ext>
            </a:extLst>
          </p:cNvPr>
          <p:cNvSpPr txBox="1"/>
          <p:nvPr/>
        </p:nvSpPr>
        <p:spPr>
          <a:xfrm>
            <a:off x="4456378" y="3668332"/>
            <a:ext cx="3282696" cy="2377440"/>
          </a:xfrm>
          <a:prstGeom prst="rect">
            <a:avLst/>
          </a:prstGeom>
          <a:noFill/>
        </p:spPr>
        <p:txBody>
          <a:bodyPr wrap="square" lIns="0" tIns="0" rIns="0" bIns="0" rtlCol="0">
            <a:spAutoFit/>
          </a:bodyPr>
          <a:lstStyle/>
          <a:p>
            <a:r>
              <a:rPr lang="en-US" sz="1600" dirty="0">
                <a:solidFill>
                  <a:schemeClr val="accent1">
                    <a:lumMod val="75000"/>
                  </a:schemeClr>
                </a:solidFill>
                <a:latin typeface="+mj-lt"/>
              </a:rPr>
              <a:t>Viva Insights Admins </a:t>
            </a:r>
            <a:r>
              <a:rPr lang="en-US" sz="1600" dirty="0"/>
              <a:t>can</a:t>
            </a:r>
          </a:p>
          <a:p>
            <a:pPr marL="285750" indent="-285750">
              <a:buFont typeface="Arial" panose="020B0604020202020204" pitchFamily="34" charset="0"/>
              <a:buChar char="•"/>
            </a:pPr>
            <a:r>
              <a:rPr lang="en-US" sz="1600" dirty="0"/>
              <a:t>suppress subjects that contain specific keywords  </a:t>
            </a:r>
          </a:p>
          <a:p>
            <a:pPr marL="285750" indent="-285750">
              <a:buFont typeface="Arial" panose="020B0604020202020204" pitchFamily="34" charset="0"/>
              <a:buChar char="•"/>
            </a:pPr>
            <a:r>
              <a:rPr lang="en-US" sz="1600" dirty="0">
                <a:solidFill>
                  <a:schemeClr val="accent1">
                    <a:lumMod val="75000"/>
                  </a:schemeClr>
                </a:solidFill>
                <a:latin typeface="+mj-lt"/>
              </a:rPr>
              <a:t>ACP, Attorney-client, Sensitive</a:t>
            </a:r>
          </a:p>
          <a:p>
            <a:pPr>
              <a:spcBef>
                <a:spcPts val="1200"/>
              </a:spcBef>
            </a:pPr>
            <a:r>
              <a:rPr lang="en-US" sz="1600" dirty="0"/>
              <a:t>System excludes meetings:</a:t>
            </a:r>
          </a:p>
          <a:p>
            <a:pPr marL="285750" indent="-285750">
              <a:buFont typeface="Arial" panose="020B0604020202020204" pitchFamily="34" charset="0"/>
              <a:buChar char="•"/>
            </a:pPr>
            <a:r>
              <a:rPr lang="en-US" sz="1600" dirty="0"/>
              <a:t>Marked as Private</a:t>
            </a:r>
          </a:p>
          <a:p>
            <a:pPr marL="285750" indent="-285750">
              <a:buFont typeface="Arial" panose="020B0604020202020204" pitchFamily="34" charset="0"/>
              <a:buChar char="•"/>
            </a:pPr>
            <a:r>
              <a:rPr lang="en-US" sz="1600" dirty="0"/>
              <a:t>24 hours+</a:t>
            </a:r>
          </a:p>
          <a:p>
            <a:pPr marL="285750" indent="-285750">
              <a:buFont typeface="Arial" panose="020B0604020202020204" pitchFamily="34" charset="0"/>
              <a:buChar char="•"/>
            </a:pPr>
            <a:r>
              <a:rPr lang="en-US" sz="1600" dirty="0"/>
              <a:t>Status set to Free, OOO, </a:t>
            </a:r>
            <a:br>
              <a:rPr lang="en-US" sz="1600" dirty="0"/>
            </a:br>
            <a:r>
              <a:rPr lang="en-US" sz="1600" dirty="0"/>
              <a:t>Working elsewhere</a:t>
            </a:r>
          </a:p>
        </p:txBody>
      </p:sp>
      <p:grpSp>
        <p:nvGrpSpPr>
          <p:cNvPr id="43" name="Graphic 40" descr="icon representing org attributes">
            <a:extLst>
              <a:ext uri="{FF2B5EF4-FFF2-40B4-BE49-F238E27FC236}">
                <a16:creationId xmlns:a16="http://schemas.microsoft.com/office/drawing/2014/main" id="{BBACAC34-04D6-5120-D090-4E7D3DF73548}"/>
              </a:ext>
            </a:extLst>
          </p:cNvPr>
          <p:cNvGrpSpPr/>
          <p:nvPr/>
        </p:nvGrpSpPr>
        <p:grpSpPr>
          <a:xfrm>
            <a:off x="9000544" y="1906339"/>
            <a:ext cx="506356" cy="614323"/>
            <a:chOff x="-2445635" y="2084778"/>
            <a:chExt cx="700638" cy="850030"/>
          </a:xfrm>
          <a:solidFill>
            <a:srgbClr val="000000"/>
          </a:solidFill>
        </p:grpSpPr>
        <p:sp>
          <p:nvSpPr>
            <p:cNvPr id="44" name="Freeform: Shape 43">
              <a:extLst>
                <a:ext uri="{FF2B5EF4-FFF2-40B4-BE49-F238E27FC236}">
                  <a16:creationId xmlns:a16="http://schemas.microsoft.com/office/drawing/2014/main" id="{1C99B955-CB26-3C12-09C5-1CAC1BC13E8A}"/>
                </a:ext>
              </a:extLst>
            </p:cNvPr>
            <p:cNvSpPr/>
            <p:nvPr/>
          </p:nvSpPr>
          <p:spPr>
            <a:xfrm>
              <a:off x="-2129578" y="2518013"/>
              <a:ext cx="68312" cy="56406"/>
            </a:xfrm>
            <a:custGeom>
              <a:avLst/>
              <a:gdLst>
                <a:gd name="connsiteX0" fmla="*/ 68312 w 68312"/>
                <a:gd name="connsiteY0" fmla="*/ 0 h 56406"/>
                <a:gd name="connsiteX1" fmla="*/ 0 w 68312"/>
                <a:gd name="connsiteY1" fmla="*/ 0 h 56406"/>
                <a:gd name="connsiteX2" fmla="*/ 23217 w 68312"/>
                <a:gd name="connsiteY2" fmla="*/ 56406 h 56406"/>
                <a:gd name="connsiteX3" fmla="*/ 44946 w 68312"/>
                <a:gd name="connsiteY3" fmla="*/ 56406 h 56406"/>
              </a:gdLst>
              <a:ahLst/>
              <a:cxnLst>
                <a:cxn ang="0">
                  <a:pos x="connsiteX0" y="connsiteY0"/>
                </a:cxn>
                <a:cxn ang="0">
                  <a:pos x="connsiteX1" y="connsiteY1"/>
                </a:cxn>
                <a:cxn ang="0">
                  <a:pos x="connsiteX2" y="connsiteY2"/>
                </a:cxn>
                <a:cxn ang="0">
                  <a:pos x="connsiteX3" y="connsiteY3"/>
                </a:cxn>
              </a:cxnLst>
              <a:rect l="l" t="t" r="r" b="b"/>
              <a:pathLst>
                <a:path w="68312" h="56406">
                  <a:moveTo>
                    <a:pt x="68312" y="0"/>
                  </a:moveTo>
                  <a:lnTo>
                    <a:pt x="0" y="0"/>
                  </a:lnTo>
                  <a:lnTo>
                    <a:pt x="23217" y="56406"/>
                  </a:lnTo>
                  <a:lnTo>
                    <a:pt x="44946" y="56406"/>
                  </a:ln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Freeform: Shape 44">
              <a:extLst>
                <a:ext uri="{FF2B5EF4-FFF2-40B4-BE49-F238E27FC236}">
                  <a16:creationId xmlns:a16="http://schemas.microsoft.com/office/drawing/2014/main" id="{39414FC8-5A83-3E76-1B57-6F4F27595A60}"/>
                </a:ext>
              </a:extLst>
            </p:cNvPr>
            <p:cNvSpPr/>
            <p:nvPr/>
          </p:nvSpPr>
          <p:spPr>
            <a:xfrm>
              <a:off x="-2141779" y="2604183"/>
              <a:ext cx="92943" cy="213866"/>
            </a:xfrm>
            <a:custGeom>
              <a:avLst/>
              <a:gdLst>
                <a:gd name="connsiteX0" fmla="*/ 46472 w 92943"/>
                <a:gd name="connsiteY0" fmla="*/ 213867 h 213866"/>
                <a:gd name="connsiteX1" fmla="*/ 92943 w 92943"/>
                <a:gd name="connsiteY1" fmla="*/ 133388 h 213866"/>
                <a:gd name="connsiteX2" fmla="*/ 55811 w 92943"/>
                <a:gd name="connsiteY2" fmla="*/ 0 h 213866"/>
                <a:gd name="connsiteX3" fmla="*/ 36724 w 92943"/>
                <a:gd name="connsiteY3" fmla="*/ 0 h 213866"/>
                <a:gd name="connsiteX4" fmla="*/ 0 w 92943"/>
                <a:gd name="connsiteY4" fmla="*/ 133350 h 21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43" h="213866">
                  <a:moveTo>
                    <a:pt x="46472" y="213867"/>
                  </a:moveTo>
                  <a:lnTo>
                    <a:pt x="92943" y="133388"/>
                  </a:lnTo>
                  <a:lnTo>
                    <a:pt x="55811" y="0"/>
                  </a:lnTo>
                  <a:lnTo>
                    <a:pt x="36724" y="0"/>
                  </a:lnTo>
                  <a:lnTo>
                    <a:pt x="0" y="133350"/>
                  </a:ln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Freeform: Shape 45">
              <a:extLst>
                <a:ext uri="{FF2B5EF4-FFF2-40B4-BE49-F238E27FC236}">
                  <a16:creationId xmlns:a16="http://schemas.microsoft.com/office/drawing/2014/main" id="{288DA9E6-2901-E346-D03C-CAFB11B77935}"/>
                </a:ext>
              </a:extLst>
            </p:cNvPr>
            <p:cNvSpPr/>
            <p:nvPr/>
          </p:nvSpPr>
          <p:spPr>
            <a:xfrm>
              <a:off x="-2445635" y="2545702"/>
              <a:ext cx="700638" cy="389105"/>
            </a:xfrm>
            <a:custGeom>
              <a:avLst/>
              <a:gdLst>
                <a:gd name="connsiteX0" fmla="*/ 27 w 700638"/>
                <a:gd name="connsiteY0" fmla="*/ 257394 h 389105"/>
                <a:gd name="connsiteX1" fmla="*/ 27 w 700638"/>
                <a:gd name="connsiteY1" fmla="*/ 389106 h 389105"/>
                <a:gd name="connsiteX2" fmla="*/ 700638 w 700638"/>
                <a:gd name="connsiteY2" fmla="*/ 389106 h 389105"/>
                <a:gd name="connsiteX3" fmla="*/ 700638 w 700638"/>
                <a:gd name="connsiteY3" fmla="*/ 257394 h 389105"/>
                <a:gd name="connsiteX4" fmla="*/ 541913 w 700638"/>
                <a:gd name="connsiteY4" fmla="*/ 0 h 389105"/>
                <a:gd name="connsiteX5" fmla="*/ 425756 w 700638"/>
                <a:gd name="connsiteY5" fmla="*/ 201216 h 389105"/>
                <a:gd name="connsiteX6" fmla="*/ 425719 w 700638"/>
                <a:gd name="connsiteY6" fmla="*/ 201290 h 389105"/>
                <a:gd name="connsiteX7" fmla="*/ 363211 w 700638"/>
                <a:gd name="connsiteY7" fmla="*/ 309599 h 389105"/>
                <a:gd name="connsiteX8" fmla="*/ 337427 w 700638"/>
                <a:gd name="connsiteY8" fmla="*/ 309599 h 389105"/>
                <a:gd name="connsiteX9" fmla="*/ 274919 w 700638"/>
                <a:gd name="connsiteY9" fmla="*/ 201328 h 389105"/>
                <a:gd name="connsiteX10" fmla="*/ 274882 w 700638"/>
                <a:gd name="connsiteY10" fmla="*/ 201254 h 389105"/>
                <a:gd name="connsiteX11" fmla="*/ 158725 w 700638"/>
                <a:gd name="connsiteY11" fmla="*/ 0 h 389105"/>
                <a:gd name="connsiteX12" fmla="*/ 0 w 700638"/>
                <a:gd name="connsiteY12" fmla="*/ 257394 h 38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389105">
                  <a:moveTo>
                    <a:pt x="27" y="257394"/>
                  </a:moveTo>
                  <a:lnTo>
                    <a:pt x="27" y="389106"/>
                  </a:lnTo>
                  <a:lnTo>
                    <a:pt x="700638" y="389106"/>
                  </a:lnTo>
                  <a:lnTo>
                    <a:pt x="700638" y="257394"/>
                  </a:lnTo>
                  <a:cubicBezTo>
                    <a:pt x="700638" y="148304"/>
                    <a:pt x="638763" y="48701"/>
                    <a:pt x="541913" y="0"/>
                  </a:cubicBezTo>
                  <a:lnTo>
                    <a:pt x="425756" y="201216"/>
                  </a:lnTo>
                  <a:lnTo>
                    <a:pt x="425719" y="201290"/>
                  </a:lnTo>
                  <a:lnTo>
                    <a:pt x="363211" y="309599"/>
                  </a:lnTo>
                  <a:cubicBezTo>
                    <a:pt x="357890" y="318827"/>
                    <a:pt x="342748" y="318827"/>
                    <a:pt x="337427" y="309599"/>
                  </a:cubicBezTo>
                  <a:lnTo>
                    <a:pt x="274919" y="201328"/>
                  </a:lnTo>
                  <a:lnTo>
                    <a:pt x="274882" y="201254"/>
                  </a:lnTo>
                  <a:lnTo>
                    <a:pt x="158725" y="0"/>
                  </a:lnTo>
                  <a:cubicBezTo>
                    <a:pt x="61874" y="48667"/>
                    <a:pt x="0" y="148266"/>
                    <a:pt x="0" y="257394"/>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Freeform: Shape 46">
              <a:extLst>
                <a:ext uri="{FF2B5EF4-FFF2-40B4-BE49-F238E27FC236}">
                  <a16:creationId xmlns:a16="http://schemas.microsoft.com/office/drawing/2014/main" id="{536B0539-B42D-4AAE-66CD-B57751B7378D}"/>
                </a:ext>
              </a:extLst>
            </p:cNvPr>
            <p:cNvSpPr/>
            <p:nvPr/>
          </p:nvSpPr>
          <p:spPr>
            <a:xfrm>
              <a:off x="-2262738" y="2084778"/>
              <a:ext cx="334860" cy="334860"/>
            </a:xfrm>
            <a:custGeom>
              <a:avLst/>
              <a:gdLst>
                <a:gd name="connsiteX0" fmla="*/ 334861 w 334860"/>
                <a:gd name="connsiteY0" fmla="*/ 167430 h 334860"/>
                <a:gd name="connsiteX1" fmla="*/ 167430 w 334860"/>
                <a:gd name="connsiteY1" fmla="*/ 0 h 334860"/>
                <a:gd name="connsiteX2" fmla="*/ 0 w 334860"/>
                <a:gd name="connsiteY2" fmla="*/ 167430 h 334860"/>
                <a:gd name="connsiteX3" fmla="*/ 167430 w 334860"/>
                <a:gd name="connsiteY3" fmla="*/ 334861 h 334860"/>
                <a:gd name="connsiteX4" fmla="*/ 334861 w 334860"/>
                <a:gd name="connsiteY4" fmla="*/ 167430 h 33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60" h="334860">
                  <a:moveTo>
                    <a:pt x="334861" y="167430"/>
                  </a:moveTo>
                  <a:cubicBezTo>
                    <a:pt x="334861" y="75120"/>
                    <a:pt x="259740" y="0"/>
                    <a:pt x="167430" y="0"/>
                  </a:cubicBezTo>
                  <a:cubicBezTo>
                    <a:pt x="75121" y="0"/>
                    <a:pt x="0" y="75121"/>
                    <a:pt x="0" y="167430"/>
                  </a:cubicBezTo>
                  <a:cubicBezTo>
                    <a:pt x="0" y="259741"/>
                    <a:pt x="75121" y="334861"/>
                    <a:pt x="167430" y="334861"/>
                  </a:cubicBezTo>
                  <a:cubicBezTo>
                    <a:pt x="259740" y="334861"/>
                    <a:pt x="334861" y="259740"/>
                    <a:pt x="334861" y="16743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6" name="TextBox 15">
            <a:extLst>
              <a:ext uri="{FF2B5EF4-FFF2-40B4-BE49-F238E27FC236}">
                <a16:creationId xmlns:a16="http://schemas.microsoft.com/office/drawing/2014/main" id="{0DA75949-03CA-BF60-666E-10F2530C89AB}"/>
              </a:ext>
            </a:extLst>
          </p:cNvPr>
          <p:cNvSpPr txBox="1"/>
          <p:nvPr/>
        </p:nvSpPr>
        <p:spPr>
          <a:xfrm>
            <a:off x="8005139" y="2695545"/>
            <a:ext cx="3282696" cy="312008"/>
          </a:xfrm>
          <a:prstGeom prst="rect">
            <a:avLst/>
          </a:prstGeom>
          <a:noFill/>
        </p:spPr>
        <p:txBody>
          <a:bodyPr wrap="square" lIns="0" tIns="0" rIns="0" bIns="0" rtlCol="0">
            <a:spAutoFit/>
          </a:bodyPr>
          <a:lstStyle/>
          <a:p>
            <a:pPr>
              <a:lnSpc>
                <a:spcPct val="110000"/>
              </a:lnSpc>
              <a:spcBef>
                <a:spcPts val="600"/>
              </a:spcBef>
            </a:pPr>
            <a:r>
              <a:rPr lang="en-US" sz="2000">
                <a:solidFill>
                  <a:srgbClr val="0070C0"/>
                </a:solidFill>
                <a:latin typeface="+mj-lt"/>
              </a:rPr>
              <a:t>Org Attributes</a:t>
            </a:r>
          </a:p>
        </p:txBody>
      </p:sp>
      <p:sp>
        <p:nvSpPr>
          <p:cNvPr id="19" name="TextBox 18">
            <a:extLst>
              <a:ext uri="{FF2B5EF4-FFF2-40B4-BE49-F238E27FC236}">
                <a16:creationId xmlns:a16="http://schemas.microsoft.com/office/drawing/2014/main" id="{3C0970F6-D457-E9A3-F813-51AFA6E4032B}"/>
              </a:ext>
            </a:extLst>
          </p:cNvPr>
          <p:cNvSpPr txBox="1"/>
          <p:nvPr/>
        </p:nvSpPr>
        <p:spPr>
          <a:xfrm>
            <a:off x="8005139" y="3097781"/>
            <a:ext cx="3282696" cy="443198"/>
          </a:xfrm>
          <a:prstGeom prst="rect">
            <a:avLst/>
          </a:prstGeom>
          <a:noFill/>
        </p:spPr>
        <p:txBody>
          <a:bodyPr wrap="square" lIns="0" tIns="0" rIns="0" bIns="0" rtlCol="0">
            <a:spAutoFit/>
          </a:bodyPr>
          <a:lstStyle/>
          <a:p>
            <a:pPr>
              <a:lnSpc>
                <a:spcPct val="90000"/>
              </a:lnSpc>
              <a:spcAft>
                <a:spcPts val="600"/>
              </a:spcAft>
            </a:pPr>
            <a:r>
              <a:rPr lang="en-US" sz="1600">
                <a:gradFill>
                  <a:gsLst>
                    <a:gs pos="2917">
                      <a:schemeClr val="tx1"/>
                    </a:gs>
                    <a:gs pos="30000">
                      <a:schemeClr val="tx1"/>
                    </a:gs>
                  </a:gsLst>
                  <a:lin ang="5400000" scaled="0"/>
                </a:gradFill>
              </a:rPr>
              <a:t>Determine what attributes </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are available for analysis</a:t>
            </a:r>
          </a:p>
        </p:txBody>
      </p:sp>
      <p:sp>
        <p:nvSpPr>
          <p:cNvPr id="22" name="TextBox 21">
            <a:extLst>
              <a:ext uri="{FF2B5EF4-FFF2-40B4-BE49-F238E27FC236}">
                <a16:creationId xmlns:a16="http://schemas.microsoft.com/office/drawing/2014/main" id="{71BFE50D-7986-1B47-FCF9-152DFCF00424}"/>
              </a:ext>
            </a:extLst>
          </p:cNvPr>
          <p:cNvSpPr txBox="1"/>
          <p:nvPr/>
        </p:nvSpPr>
        <p:spPr>
          <a:xfrm>
            <a:off x="8005139" y="3668332"/>
            <a:ext cx="3282696" cy="1723549"/>
          </a:xfrm>
          <a:prstGeom prst="rect">
            <a:avLst/>
          </a:prstGeom>
          <a:noFill/>
        </p:spPr>
        <p:txBody>
          <a:bodyPr wrap="square" lIns="0" tIns="0" rIns="0" bIns="0" rtlCol="0">
            <a:spAutoFit/>
          </a:bodyPr>
          <a:lstStyle/>
          <a:p>
            <a:r>
              <a:rPr lang="en-US" sz="1600">
                <a:solidFill>
                  <a:schemeClr val="accent1">
                    <a:lumMod val="75000"/>
                  </a:schemeClr>
                </a:solidFill>
                <a:latin typeface="+mj-lt"/>
              </a:rPr>
              <a:t>Viva Insights Admins </a:t>
            </a:r>
            <a:br>
              <a:rPr lang="en-US" sz="1600">
                <a:solidFill>
                  <a:schemeClr val="accent1">
                    <a:lumMod val="75000"/>
                  </a:schemeClr>
                </a:solidFill>
                <a:latin typeface="+mj-lt"/>
              </a:rPr>
            </a:br>
            <a:r>
              <a:rPr lang="en-US" sz="1600"/>
              <a:t>decide attributes (example below)</a:t>
            </a:r>
          </a:p>
          <a:p>
            <a:pPr marL="285750" indent="-285750">
              <a:buFont typeface="Arial" panose="020B0604020202020204" pitchFamily="34" charset="0"/>
              <a:buChar char="•"/>
            </a:pPr>
            <a:r>
              <a:rPr lang="en-US" sz="1600"/>
              <a:t>Include region, department</a:t>
            </a:r>
          </a:p>
          <a:p>
            <a:pPr marL="285750" indent="-285750">
              <a:buFont typeface="Arial" panose="020B0604020202020204" pitchFamily="34" charset="0"/>
              <a:buChar char="•"/>
            </a:pPr>
            <a:r>
              <a:rPr lang="en-US" sz="1600"/>
              <a:t>Exclude gender</a:t>
            </a:r>
          </a:p>
          <a:p>
            <a:pPr marL="285750" indent="-285750">
              <a:buFont typeface="Arial" panose="020B0604020202020204" pitchFamily="34" charset="0"/>
              <a:buChar char="•"/>
            </a:pPr>
            <a:r>
              <a:rPr lang="en-US" sz="1600">
                <a:effectLst/>
                <a:latin typeface="Segoe UI" panose="020B0502040204020203" pitchFamily="34" charset="0"/>
              </a:rPr>
              <a:t>Split org data into partitions to restrict access to individual analyst</a:t>
            </a:r>
            <a:endParaRPr lang="en-US" sz="1600"/>
          </a:p>
        </p:txBody>
      </p:sp>
      <p:sp>
        <p:nvSpPr>
          <p:cNvPr id="6" name="TextBox 5">
            <a:extLst>
              <a:ext uri="{FF2B5EF4-FFF2-40B4-BE49-F238E27FC236}">
                <a16:creationId xmlns:a16="http://schemas.microsoft.com/office/drawing/2014/main" id="{B8F6D7D4-EFEC-1685-E0E0-EA8B16ACA9DA}"/>
              </a:ext>
            </a:extLst>
          </p:cNvPr>
          <p:cNvSpPr txBox="1"/>
          <p:nvPr/>
        </p:nvSpPr>
        <p:spPr>
          <a:xfrm>
            <a:off x="588263" y="6286798"/>
            <a:ext cx="6832600" cy="571201"/>
          </a:xfrm>
          <a:prstGeom prst="rect">
            <a:avLst/>
          </a:prstGeom>
          <a:noFill/>
        </p:spPr>
        <p:txBody>
          <a:bodyPr wrap="square" lIns="0" tIns="0" rIns="0" bIns="0" anchor="ctr">
            <a:noAutofit/>
          </a:bodyPr>
          <a:lstStyle/>
          <a:p>
            <a:r>
              <a:rPr lang="en-US" sz="900" dirty="0"/>
              <a:t>1</a:t>
            </a:r>
            <a:r>
              <a:rPr lang="en-US" sz="900" dirty="0">
                <a:hlinkClick r:id="rId3"/>
              </a:rPr>
              <a:t>Learn more</a:t>
            </a:r>
            <a:endParaRPr lang="en-US" sz="900" dirty="0"/>
          </a:p>
        </p:txBody>
      </p:sp>
    </p:spTree>
    <p:extLst>
      <p:ext uri="{BB962C8B-B14F-4D97-AF65-F5344CB8AC3E}">
        <p14:creationId xmlns:p14="http://schemas.microsoft.com/office/powerpoint/2010/main" val="146223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89FF-0A5E-492F-91A4-914BE1F47F1D}"/>
              </a:ext>
            </a:extLst>
          </p:cNvPr>
          <p:cNvSpPr>
            <a:spLocks noGrp="1"/>
          </p:cNvSpPr>
          <p:nvPr>
            <p:ph type="title"/>
          </p:nvPr>
        </p:nvSpPr>
        <p:spPr/>
        <p:txBody>
          <a:bodyPr/>
          <a:lstStyle/>
          <a:p>
            <a:r>
              <a:rPr lang="en-US"/>
              <a:t>Data outputs of Copilot Analytics</a:t>
            </a:r>
          </a:p>
        </p:txBody>
      </p:sp>
      <p:grpSp>
        <p:nvGrpSpPr>
          <p:cNvPr id="6" name="Group 5" descr="This is the left side of an illustration that shows the data outputs of Copilot Analytics. Viva Insgihts and Data Outputs may be explored in Teams App and Queried in Advanced Insights, both of which result in aggregated dashboards and CSV outputs.The right side of this illustration contains two screen shots. The first on the top is a screenshot of aggregated dashboards and the second, below that, is a screenshot of the data in a CSV output.">
            <a:extLst>
              <a:ext uri="{FF2B5EF4-FFF2-40B4-BE49-F238E27FC236}">
                <a16:creationId xmlns:a16="http://schemas.microsoft.com/office/drawing/2014/main" id="{B155A6B3-C4F0-9823-A7CA-D65BFE8B60C1}"/>
              </a:ext>
            </a:extLst>
          </p:cNvPr>
          <p:cNvGrpSpPr/>
          <p:nvPr/>
        </p:nvGrpSpPr>
        <p:grpSpPr>
          <a:xfrm>
            <a:off x="824461" y="2253599"/>
            <a:ext cx="3088798" cy="3195979"/>
            <a:chOff x="824461" y="2253599"/>
            <a:chExt cx="3088798" cy="3195979"/>
          </a:xfrm>
        </p:grpSpPr>
        <p:sp>
          <p:nvSpPr>
            <p:cNvPr id="56" name="Rectangle 55">
              <a:extLst>
                <a:ext uri="{FF2B5EF4-FFF2-40B4-BE49-F238E27FC236}">
                  <a16:creationId xmlns:a16="http://schemas.microsoft.com/office/drawing/2014/main" id="{0476F8D1-BF36-4068-96C2-0E990725A55E}"/>
                </a:ext>
              </a:extLst>
            </p:cNvPr>
            <p:cNvSpPr/>
            <p:nvPr/>
          </p:nvSpPr>
          <p:spPr>
            <a:xfrm>
              <a:off x="824461" y="4040439"/>
              <a:ext cx="1288743" cy="5672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110000"/>
                </a:lnSpc>
                <a:spcBef>
                  <a:spcPts val="600"/>
                </a:spcBef>
              </a:pPr>
              <a:r>
                <a:rPr lang="en-US" sz="1600" dirty="0">
                  <a:solidFill>
                    <a:srgbClr val="0070C0"/>
                  </a:solidFill>
                  <a:latin typeface="+mj-lt"/>
                </a:rPr>
                <a:t>Viva Insights </a:t>
              </a:r>
              <a:br>
                <a:rPr lang="en-US" sz="1600" dirty="0">
                  <a:solidFill>
                    <a:srgbClr val="0070C0"/>
                  </a:solidFill>
                  <a:latin typeface="+mj-lt"/>
                </a:rPr>
              </a:br>
              <a:r>
                <a:rPr lang="en-US" sz="1600" dirty="0">
                  <a:solidFill>
                    <a:srgbClr val="0070C0"/>
                  </a:solidFill>
                  <a:latin typeface="+mj-lt"/>
                </a:rPr>
                <a:t>data outputs</a:t>
              </a:r>
            </a:p>
          </p:txBody>
        </p:sp>
        <p:cxnSp>
          <p:nvCxnSpPr>
            <p:cNvPr id="61" name="Straight Arrow Connector 60" descr="arrow from Viva Insights Data Outputs to Explore in Teams App and Query in Advanced Insights">
              <a:extLst>
                <a:ext uri="{FF2B5EF4-FFF2-40B4-BE49-F238E27FC236}">
                  <a16:creationId xmlns:a16="http://schemas.microsoft.com/office/drawing/2014/main" id="{96B7E1D6-9915-4964-9F90-9E40E67FE346}"/>
                </a:ext>
              </a:extLst>
            </p:cNvPr>
            <p:cNvCxnSpPr>
              <a:cxnSpLocks/>
            </p:cNvCxnSpPr>
            <p:nvPr/>
          </p:nvCxnSpPr>
          <p:spPr>
            <a:xfrm>
              <a:off x="1742301" y="3531248"/>
              <a:ext cx="643143"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63" name="Oval 62" descr="icon for Viva Insights Data Outputs">
              <a:extLst>
                <a:ext uri="{FF2B5EF4-FFF2-40B4-BE49-F238E27FC236}">
                  <a16:creationId xmlns:a16="http://schemas.microsoft.com/office/drawing/2014/main" id="{B15E0643-729F-4D8C-AEF5-44ED317D728D}"/>
                </a:ext>
              </a:extLst>
            </p:cNvPr>
            <p:cNvSpPr/>
            <p:nvPr/>
          </p:nvSpPr>
          <p:spPr bwMode="auto">
            <a:xfrm>
              <a:off x="942056" y="3085723"/>
              <a:ext cx="891050" cy="891050"/>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179285" tIns="143428" rIns="179285" bIns="143428"/>
            <a:lstStyle/>
            <a:p>
              <a:pPr algn="ctr" defTabSz="914102">
                <a:lnSpc>
                  <a:spcPct val="90000"/>
                </a:lnSpc>
              </a:pPr>
              <a:endParaRPr lang="en-US" sz="2353">
                <a:gradFill>
                  <a:gsLst>
                    <a:gs pos="0">
                      <a:srgbClr val="FFFFFF"/>
                    </a:gs>
                    <a:gs pos="100000">
                      <a:srgbClr val="FFFFFF"/>
                    </a:gs>
                  </a:gsLst>
                  <a:lin ang="5400000" scaled="0"/>
                </a:gradFill>
                <a:cs typeface="Segoe UI" pitchFamily="34" charset="0"/>
              </a:endParaRPr>
            </a:p>
          </p:txBody>
        </p:sp>
        <p:sp>
          <p:nvSpPr>
            <p:cNvPr id="78" name="Rectangle: Rounded Corners 77" descr="Decorative white box">
              <a:extLst>
                <a:ext uri="{FF2B5EF4-FFF2-40B4-BE49-F238E27FC236}">
                  <a16:creationId xmlns:a16="http://schemas.microsoft.com/office/drawing/2014/main" id="{7216C0BA-4105-46C0-A6EB-25D9CADC3480}"/>
                </a:ext>
              </a:extLst>
            </p:cNvPr>
            <p:cNvSpPr/>
            <p:nvPr/>
          </p:nvSpPr>
          <p:spPr>
            <a:xfrm>
              <a:off x="2570555" y="2253599"/>
              <a:ext cx="1342704" cy="3195979"/>
            </a:xfrm>
            <a:prstGeom prst="roundRect">
              <a:avLst>
                <a:gd name="adj" fmla="val 7069"/>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sz="1765">
                <a:solidFill>
                  <a:prstClr val="white"/>
                </a:solidFill>
              </a:endParaRPr>
            </a:p>
          </p:txBody>
        </p:sp>
        <p:pic>
          <p:nvPicPr>
            <p:cNvPr id="26" name="Picture 25" descr="icon of a graph">
              <a:extLst>
                <a:ext uri="{FF2B5EF4-FFF2-40B4-BE49-F238E27FC236}">
                  <a16:creationId xmlns:a16="http://schemas.microsoft.com/office/drawing/2014/main" id="{9039E10E-5F57-47A8-BF8D-5058ACAAE790}"/>
                </a:ext>
              </a:extLst>
            </p:cNvPr>
            <p:cNvPicPr>
              <a:picLocks noChangeAspect="1"/>
            </p:cNvPicPr>
            <p:nvPr/>
          </p:nvPicPr>
          <p:blipFill>
            <a:blip r:embed="rId3"/>
            <a:stretch>
              <a:fillRect/>
            </a:stretch>
          </p:blipFill>
          <p:spPr>
            <a:xfrm>
              <a:off x="1164811" y="3313096"/>
              <a:ext cx="418420" cy="418420"/>
            </a:xfrm>
            <a:prstGeom prst="rect">
              <a:avLst/>
            </a:prstGeom>
          </p:spPr>
        </p:pic>
        <p:sp>
          <p:nvSpPr>
            <p:cNvPr id="75" name="TextBox 74">
              <a:extLst>
                <a:ext uri="{FF2B5EF4-FFF2-40B4-BE49-F238E27FC236}">
                  <a16:creationId xmlns:a16="http://schemas.microsoft.com/office/drawing/2014/main" id="{C3616D23-74BF-4873-892C-1DCA6F828380}"/>
                </a:ext>
              </a:extLst>
            </p:cNvPr>
            <p:cNvSpPr txBox="1"/>
            <p:nvPr/>
          </p:nvSpPr>
          <p:spPr>
            <a:xfrm>
              <a:off x="2783255" y="4672740"/>
              <a:ext cx="917302" cy="548824"/>
            </a:xfrm>
            <a:prstGeom prst="rect">
              <a:avLst/>
            </a:prstGeom>
            <a:noFill/>
          </p:spPr>
          <p:txBody>
            <a:bodyPr wrap="square" lIns="0" tIns="0" rIns="0" bIns="0" rtlCol="0">
              <a:noAutofit/>
            </a:bodyPr>
            <a:lstStyle/>
            <a:p>
              <a:pPr algn="ctr" defTabSz="914049">
                <a:lnSpc>
                  <a:spcPct val="90000"/>
                </a:lnSpc>
                <a:spcAft>
                  <a:spcPts val="600"/>
                </a:spcAft>
              </a:pPr>
              <a:r>
                <a:rPr lang="en-US" sz="1200">
                  <a:gradFill>
                    <a:gsLst>
                      <a:gs pos="2917">
                        <a:srgbClr val="282828"/>
                      </a:gs>
                      <a:gs pos="30000">
                        <a:srgbClr val="282828"/>
                      </a:gs>
                    </a:gsLst>
                    <a:lin ang="5400000" scaled="0"/>
                  </a:gradFill>
                  <a:latin typeface="+mj-lt"/>
                </a:rPr>
                <a:t>Query in </a:t>
              </a:r>
              <a:br>
                <a:rPr lang="en-US" sz="1200">
                  <a:gradFill>
                    <a:gsLst>
                      <a:gs pos="2917">
                        <a:srgbClr val="282828"/>
                      </a:gs>
                      <a:gs pos="30000">
                        <a:srgbClr val="282828"/>
                      </a:gs>
                    </a:gsLst>
                    <a:lin ang="5400000" scaled="0"/>
                  </a:gradFill>
                  <a:latin typeface="+mj-lt"/>
                </a:rPr>
              </a:br>
              <a:r>
                <a:rPr lang="en-US" sz="1200">
                  <a:gradFill>
                    <a:gsLst>
                      <a:gs pos="2917">
                        <a:srgbClr val="282828"/>
                      </a:gs>
                      <a:gs pos="30000">
                        <a:srgbClr val="282828"/>
                      </a:gs>
                    </a:gsLst>
                    <a:lin ang="5400000" scaled="0"/>
                  </a:gradFill>
                  <a:latin typeface="+mj-lt"/>
                </a:rPr>
                <a:t>Advanced </a:t>
              </a:r>
              <a:br>
                <a:rPr lang="en-US" sz="1200">
                  <a:gradFill>
                    <a:gsLst>
                      <a:gs pos="2917">
                        <a:srgbClr val="282828"/>
                      </a:gs>
                      <a:gs pos="30000">
                        <a:srgbClr val="282828"/>
                      </a:gs>
                    </a:gsLst>
                    <a:lin ang="5400000" scaled="0"/>
                  </a:gradFill>
                  <a:latin typeface="+mj-lt"/>
                </a:rPr>
              </a:br>
              <a:r>
                <a:rPr lang="en-US" sz="1200">
                  <a:gradFill>
                    <a:gsLst>
                      <a:gs pos="2917">
                        <a:srgbClr val="282828"/>
                      </a:gs>
                      <a:gs pos="30000">
                        <a:srgbClr val="282828"/>
                      </a:gs>
                    </a:gsLst>
                    <a:lin ang="5400000" scaled="0"/>
                  </a:gradFill>
                  <a:latin typeface="+mj-lt"/>
                </a:rPr>
                <a:t>Insights</a:t>
              </a:r>
            </a:p>
          </p:txBody>
        </p:sp>
        <p:sp>
          <p:nvSpPr>
            <p:cNvPr id="73" name="TextBox 72">
              <a:extLst>
                <a:ext uri="{FF2B5EF4-FFF2-40B4-BE49-F238E27FC236}">
                  <a16:creationId xmlns:a16="http://schemas.microsoft.com/office/drawing/2014/main" id="{D404CD33-840D-4FEB-B03B-5EEB02DB135E}"/>
                </a:ext>
              </a:extLst>
            </p:cNvPr>
            <p:cNvSpPr txBox="1"/>
            <p:nvPr/>
          </p:nvSpPr>
          <p:spPr>
            <a:xfrm>
              <a:off x="2811622" y="3195412"/>
              <a:ext cx="860570" cy="380482"/>
            </a:xfrm>
            <a:prstGeom prst="rect">
              <a:avLst/>
            </a:prstGeom>
            <a:noFill/>
          </p:spPr>
          <p:txBody>
            <a:bodyPr wrap="square" lIns="0" tIns="0" rIns="0" bIns="0" rtlCol="0">
              <a:noAutofit/>
            </a:bodyPr>
            <a:lstStyle/>
            <a:p>
              <a:pPr algn="ctr" defTabSz="914049">
                <a:lnSpc>
                  <a:spcPct val="90000"/>
                </a:lnSpc>
                <a:spcAft>
                  <a:spcPts val="600"/>
                </a:spcAft>
              </a:pPr>
              <a:r>
                <a:rPr lang="en-US" sz="1200" dirty="0">
                  <a:gradFill>
                    <a:gsLst>
                      <a:gs pos="2917">
                        <a:srgbClr val="282828"/>
                      </a:gs>
                      <a:gs pos="30000">
                        <a:srgbClr val="282828"/>
                      </a:gs>
                    </a:gsLst>
                    <a:lin ang="5400000" scaled="0"/>
                  </a:gradFill>
                  <a:latin typeface="+mj-lt"/>
                </a:rPr>
                <a:t>Explore in </a:t>
              </a:r>
              <a:br>
                <a:rPr lang="en-US" sz="1200" dirty="0">
                  <a:gradFill>
                    <a:gsLst>
                      <a:gs pos="2917">
                        <a:srgbClr val="282828"/>
                      </a:gs>
                      <a:gs pos="30000">
                        <a:srgbClr val="282828"/>
                      </a:gs>
                    </a:gsLst>
                    <a:lin ang="5400000" scaled="0"/>
                  </a:gradFill>
                  <a:latin typeface="+mj-lt"/>
                </a:rPr>
              </a:br>
              <a:r>
                <a:rPr lang="en-US" sz="1200" dirty="0">
                  <a:gradFill>
                    <a:gsLst>
                      <a:gs pos="2917">
                        <a:srgbClr val="282828"/>
                      </a:gs>
                      <a:gs pos="30000">
                        <a:srgbClr val="282828"/>
                      </a:gs>
                    </a:gsLst>
                    <a:lin ang="5400000" scaled="0"/>
                  </a:gradFill>
                  <a:latin typeface="+mj-lt"/>
                </a:rPr>
                <a:t>Teams app</a:t>
              </a:r>
            </a:p>
          </p:txBody>
        </p:sp>
        <p:sp>
          <p:nvSpPr>
            <p:cNvPr id="11" name="Freeform: Shape 10" descr="icon of spyglass">
              <a:extLst>
                <a:ext uri="{FF2B5EF4-FFF2-40B4-BE49-F238E27FC236}">
                  <a16:creationId xmlns:a16="http://schemas.microsoft.com/office/drawing/2014/main" id="{D23717B0-8E7E-145B-D6F3-A3807417A88B}"/>
                </a:ext>
              </a:extLst>
            </p:cNvPr>
            <p:cNvSpPr/>
            <p:nvPr/>
          </p:nvSpPr>
          <p:spPr>
            <a:xfrm>
              <a:off x="3002297" y="2585008"/>
              <a:ext cx="479218" cy="478839"/>
            </a:xfrm>
            <a:custGeom>
              <a:avLst/>
              <a:gdLst>
                <a:gd name="connsiteX0" fmla="*/ 891540 w 905113"/>
                <a:gd name="connsiteY0" fmla="*/ 827723 h 904398"/>
                <a:gd name="connsiteX1" fmla="*/ 678180 w 905113"/>
                <a:gd name="connsiteY1" fmla="*/ 614363 h 904398"/>
                <a:gd name="connsiteX2" fmla="*/ 648653 w 905113"/>
                <a:gd name="connsiteY2" fmla="*/ 111443 h 904398"/>
                <a:gd name="connsiteX3" fmla="*/ 111443 w 905113"/>
                <a:gd name="connsiteY3" fmla="*/ 111443 h 904398"/>
                <a:gd name="connsiteX4" fmla="*/ 111443 w 905113"/>
                <a:gd name="connsiteY4" fmla="*/ 648653 h 904398"/>
                <a:gd name="connsiteX5" fmla="*/ 614363 w 905113"/>
                <a:gd name="connsiteY5" fmla="*/ 678180 h 904398"/>
                <a:gd name="connsiteX6" fmla="*/ 827723 w 905113"/>
                <a:gd name="connsiteY6" fmla="*/ 891540 h 904398"/>
                <a:gd name="connsiteX7" fmla="*/ 891540 w 905113"/>
                <a:gd name="connsiteY7" fmla="*/ 891540 h 904398"/>
                <a:gd name="connsiteX8" fmla="*/ 891540 w 905113"/>
                <a:gd name="connsiteY8" fmla="*/ 827723 h 904398"/>
                <a:gd name="connsiteX9" fmla="*/ 175260 w 905113"/>
                <a:gd name="connsiteY9" fmla="*/ 584835 h 904398"/>
                <a:gd name="connsiteX10" fmla="*/ 175260 w 905113"/>
                <a:gd name="connsiteY10" fmla="*/ 175260 h 904398"/>
                <a:gd name="connsiteX11" fmla="*/ 584835 w 905113"/>
                <a:gd name="connsiteY11" fmla="*/ 175260 h 904398"/>
                <a:gd name="connsiteX12" fmla="*/ 584835 w 905113"/>
                <a:gd name="connsiteY12" fmla="*/ 584835 h 904398"/>
                <a:gd name="connsiteX13" fmla="*/ 175260 w 905113"/>
                <a:gd name="connsiteY13" fmla="*/ 584835 h 90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5113" h="904398">
                  <a:moveTo>
                    <a:pt x="891540" y="827723"/>
                  </a:moveTo>
                  <a:lnTo>
                    <a:pt x="678180" y="614363"/>
                  </a:lnTo>
                  <a:cubicBezTo>
                    <a:pt x="795338" y="465773"/>
                    <a:pt x="785813" y="248603"/>
                    <a:pt x="648653" y="111443"/>
                  </a:cubicBezTo>
                  <a:cubicBezTo>
                    <a:pt x="500063" y="-37148"/>
                    <a:pt x="259080" y="-37148"/>
                    <a:pt x="111443" y="111443"/>
                  </a:cubicBezTo>
                  <a:cubicBezTo>
                    <a:pt x="-37148" y="259080"/>
                    <a:pt x="-37148" y="500063"/>
                    <a:pt x="111443" y="648653"/>
                  </a:cubicBezTo>
                  <a:cubicBezTo>
                    <a:pt x="248603" y="785813"/>
                    <a:pt x="465773" y="795338"/>
                    <a:pt x="614363" y="678180"/>
                  </a:cubicBezTo>
                  <a:lnTo>
                    <a:pt x="827723" y="891540"/>
                  </a:lnTo>
                  <a:cubicBezTo>
                    <a:pt x="844868" y="908685"/>
                    <a:pt x="873443" y="908685"/>
                    <a:pt x="891540" y="891540"/>
                  </a:cubicBezTo>
                  <a:cubicBezTo>
                    <a:pt x="909638" y="874395"/>
                    <a:pt x="909638" y="845820"/>
                    <a:pt x="891540" y="827723"/>
                  </a:cubicBezTo>
                  <a:close/>
                  <a:moveTo>
                    <a:pt x="175260" y="584835"/>
                  </a:moveTo>
                  <a:cubicBezTo>
                    <a:pt x="61913" y="471488"/>
                    <a:pt x="61913" y="287655"/>
                    <a:pt x="175260" y="175260"/>
                  </a:cubicBezTo>
                  <a:cubicBezTo>
                    <a:pt x="287655" y="61913"/>
                    <a:pt x="471488" y="61913"/>
                    <a:pt x="584835" y="175260"/>
                  </a:cubicBezTo>
                  <a:cubicBezTo>
                    <a:pt x="698183" y="288608"/>
                    <a:pt x="698183" y="472440"/>
                    <a:pt x="584835" y="584835"/>
                  </a:cubicBezTo>
                  <a:cubicBezTo>
                    <a:pt x="471488" y="698183"/>
                    <a:pt x="287655" y="698183"/>
                    <a:pt x="175260" y="584835"/>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descr="Icon of paper">
              <a:extLst>
                <a:ext uri="{FF2B5EF4-FFF2-40B4-BE49-F238E27FC236}">
                  <a16:creationId xmlns:a16="http://schemas.microsoft.com/office/drawing/2014/main" id="{ABD54F18-1F6B-67C2-E5D3-7632E73F1435}"/>
                </a:ext>
              </a:extLst>
            </p:cNvPr>
            <p:cNvSpPr/>
            <p:nvPr/>
          </p:nvSpPr>
          <p:spPr>
            <a:xfrm>
              <a:off x="3033354" y="4014196"/>
              <a:ext cx="417105" cy="548823"/>
            </a:xfrm>
            <a:custGeom>
              <a:avLst/>
              <a:gdLst>
                <a:gd name="connsiteX0" fmla="*/ 119063 w 565546"/>
                <a:gd name="connsiteY0" fmla="*/ 267886 h 744140"/>
                <a:gd name="connsiteX1" fmla="*/ 178594 w 565546"/>
                <a:gd name="connsiteY1" fmla="*/ 267886 h 744140"/>
                <a:gd name="connsiteX2" fmla="*/ 178594 w 565546"/>
                <a:gd name="connsiteY2" fmla="*/ 327417 h 744140"/>
                <a:gd name="connsiteX3" fmla="*/ 119063 w 565546"/>
                <a:gd name="connsiteY3" fmla="*/ 327417 h 744140"/>
                <a:gd name="connsiteX4" fmla="*/ 119063 w 565546"/>
                <a:gd name="connsiteY4" fmla="*/ 416714 h 744140"/>
                <a:gd name="connsiteX5" fmla="*/ 178594 w 565546"/>
                <a:gd name="connsiteY5" fmla="*/ 416714 h 744140"/>
                <a:gd name="connsiteX6" fmla="*/ 178594 w 565546"/>
                <a:gd name="connsiteY6" fmla="*/ 357183 h 744140"/>
                <a:gd name="connsiteX7" fmla="*/ 119063 w 565546"/>
                <a:gd name="connsiteY7" fmla="*/ 357183 h 744140"/>
                <a:gd name="connsiteX8" fmla="*/ 119063 w 565546"/>
                <a:gd name="connsiteY8" fmla="*/ 506011 h 744140"/>
                <a:gd name="connsiteX9" fmla="*/ 178594 w 565546"/>
                <a:gd name="connsiteY9" fmla="*/ 506011 h 744140"/>
                <a:gd name="connsiteX10" fmla="*/ 178594 w 565546"/>
                <a:gd name="connsiteY10" fmla="*/ 446480 h 744140"/>
                <a:gd name="connsiteX11" fmla="*/ 119063 w 565546"/>
                <a:gd name="connsiteY11" fmla="*/ 446480 h 744140"/>
                <a:gd name="connsiteX12" fmla="*/ 119063 w 565546"/>
                <a:gd name="connsiteY12" fmla="*/ 595308 h 744140"/>
                <a:gd name="connsiteX13" fmla="*/ 178594 w 565546"/>
                <a:gd name="connsiteY13" fmla="*/ 595308 h 744140"/>
                <a:gd name="connsiteX14" fmla="*/ 178594 w 565546"/>
                <a:gd name="connsiteY14" fmla="*/ 535776 h 744140"/>
                <a:gd name="connsiteX15" fmla="*/ 119063 w 565546"/>
                <a:gd name="connsiteY15" fmla="*/ 535776 h 744140"/>
                <a:gd name="connsiteX16" fmla="*/ 208359 w 565546"/>
                <a:gd name="connsiteY16" fmla="*/ 327417 h 744140"/>
                <a:gd name="connsiteX17" fmla="*/ 446484 w 565546"/>
                <a:gd name="connsiteY17" fmla="*/ 327417 h 744140"/>
                <a:gd name="connsiteX18" fmla="*/ 446484 w 565546"/>
                <a:gd name="connsiteY18" fmla="*/ 267886 h 744140"/>
                <a:gd name="connsiteX19" fmla="*/ 208359 w 565546"/>
                <a:gd name="connsiteY19" fmla="*/ 267886 h 744140"/>
                <a:gd name="connsiteX20" fmla="*/ 208359 w 565546"/>
                <a:gd name="connsiteY20" fmla="*/ 416714 h 744140"/>
                <a:gd name="connsiteX21" fmla="*/ 446484 w 565546"/>
                <a:gd name="connsiteY21" fmla="*/ 416714 h 744140"/>
                <a:gd name="connsiteX22" fmla="*/ 446484 w 565546"/>
                <a:gd name="connsiteY22" fmla="*/ 357183 h 744140"/>
                <a:gd name="connsiteX23" fmla="*/ 208359 w 565546"/>
                <a:gd name="connsiteY23" fmla="*/ 357183 h 744140"/>
                <a:gd name="connsiteX24" fmla="*/ 208359 w 565546"/>
                <a:gd name="connsiteY24" fmla="*/ 506011 h 744140"/>
                <a:gd name="connsiteX25" fmla="*/ 446484 w 565546"/>
                <a:gd name="connsiteY25" fmla="*/ 506011 h 744140"/>
                <a:gd name="connsiteX26" fmla="*/ 446484 w 565546"/>
                <a:gd name="connsiteY26" fmla="*/ 446480 h 744140"/>
                <a:gd name="connsiteX27" fmla="*/ 208359 w 565546"/>
                <a:gd name="connsiteY27" fmla="*/ 446480 h 744140"/>
                <a:gd name="connsiteX28" fmla="*/ 208359 w 565546"/>
                <a:gd name="connsiteY28" fmla="*/ 595308 h 744140"/>
                <a:gd name="connsiteX29" fmla="*/ 446484 w 565546"/>
                <a:gd name="connsiteY29" fmla="*/ 595308 h 744140"/>
                <a:gd name="connsiteX30" fmla="*/ 446484 w 565546"/>
                <a:gd name="connsiteY30" fmla="*/ 535776 h 744140"/>
                <a:gd name="connsiteX31" fmla="*/ 208359 w 565546"/>
                <a:gd name="connsiteY31" fmla="*/ 535776 h 744140"/>
                <a:gd name="connsiteX32" fmla="*/ 565547 w 565546"/>
                <a:gd name="connsiteY32" fmla="*/ 148823 h 744140"/>
                <a:gd name="connsiteX33" fmla="*/ 565547 w 565546"/>
                <a:gd name="connsiteY33" fmla="*/ 729258 h 744140"/>
                <a:gd name="connsiteX34" fmla="*/ 550664 w 565546"/>
                <a:gd name="connsiteY34" fmla="*/ 744141 h 744140"/>
                <a:gd name="connsiteX35" fmla="*/ 14883 w 565546"/>
                <a:gd name="connsiteY35" fmla="*/ 744141 h 744140"/>
                <a:gd name="connsiteX36" fmla="*/ 0 w 565546"/>
                <a:gd name="connsiteY36" fmla="*/ 729258 h 744140"/>
                <a:gd name="connsiteX37" fmla="*/ 0 w 565546"/>
                <a:gd name="connsiteY37" fmla="*/ 14883 h 744140"/>
                <a:gd name="connsiteX38" fmla="*/ 14883 w 565546"/>
                <a:gd name="connsiteY38" fmla="*/ 0 h 744140"/>
                <a:gd name="connsiteX39" fmla="*/ 416724 w 565546"/>
                <a:gd name="connsiteY39" fmla="*/ 0 h 744140"/>
                <a:gd name="connsiteX40" fmla="*/ 416724 w 565546"/>
                <a:gd name="connsiteY40" fmla="*/ 133941 h 744140"/>
                <a:gd name="connsiteX41" fmla="*/ 431606 w 565546"/>
                <a:gd name="connsiteY41" fmla="*/ 148823 h 744140"/>
                <a:gd name="connsiteX42" fmla="*/ 476250 w 565546"/>
                <a:gd name="connsiteY42" fmla="*/ 253008 h 744140"/>
                <a:gd name="connsiteX43" fmla="*/ 461367 w 565546"/>
                <a:gd name="connsiteY43" fmla="*/ 238125 h 744140"/>
                <a:gd name="connsiteX44" fmla="*/ 104180 w 565546"/>
                <a:gd name="connsiteY44" fmla="*/ 238125 h 744140"/>
                <a:gd name="connsiteX45" fmla="*/ 89297 w 565546"/>
                <a:gd name="connsiteY45" fmla="*/ 253008 h 744140"/>
                <a:gd name="connsiteX46" fmla="*/ 89297 w 565546"/>
                <a:gd name="connsiteY46" fmla="*/ 610195 h 744140"/>
                <a:gd name="connsiteX47" fmla="*/ 104180 w 565546"/>
                <a:gd name="connsiteY47" fmla="*/ 625078 h 744140"/>
                <a:gd name="connsiteX48" fmla="*/ 461367 w 565546"/>
                <a:gd name="connsiteY48" fmla="*/ 625078 h 744140"/>
                <a:gd name="connsiteX49" fmla="*/ 476250 w 565546"/>
                <a:gd name="connsiteY49" fmla="*/ 610195 h 744140"/>
                <a:gd name="connsiteX50" fmla="*/ 446484 w 565546"/>
                <a:gd name="connsiteY50" fmla="*/ 8711 h 744140"/>
                <a:gd name="connsiteX51" fmla="*/ 446484 w 565546"/>
                <a:gd name="connsiteY51" fmla="*/ 119067 h 744140"/>
                <a:gd name="connsiteX52" fmla="*/ 556841 w 565546"/>
                <a:gd name="connsiteY52" fmla="*/ 119067 h 74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65546" h="744140">
                  <a:moveTo>
                    <a:pt x="119063" y="267886"/>
                  </a:moveTo>
                  <a:lnTo>
                    <a:pt x="178594" y="267886"/>
                  </a:lnTo>
                  <a:lnTo>
                    <a:pt x="178594" y="327417"/>
                  </a:lnTo>
                  <a:lnTo>
                    <a:pt x="119063" y="327417"/>
                  </a:lnTo>
                  <a:close/>
                  <a:moveTo>
                    <a:pt x="119063" y="416714"/>
                  </a:moveTo>
                  <a:lnTo>
                    <a:pt x="178594" y="416714"/>
                  </a:lnTo>
                  <a:lnTo>
                    <a:pt x="178594" y="357183"/>
                  </a:lnTo>
                  <a:lnTo>
                    <a:pt x="119063" y="357183"/>
                  </a:lnTo>
                  <a:close/>
                  <a:moveTo>
                    <a:pt x="119063" y="506011"/>
                  </a:moveTo>
                  <a:lnTo>
                    <a:pt x="178594" y="506011"/>
                  </a:lnTo>
                  <a:lnTo>
                    <a:pt x="178594" y="446480"/>
                  </a:lnTo>
                  <a:lnTo>
                    <a:pt x="119063" y="446480"/>
                  </a:lnTo>
                  <a:close/>
                  <a:moveTo>
                    <a:pt x="119063" y="595308"/>
                  </a:moveTo>
                  <a:lnTo>
                    <a:pt x="178594" y="595308"/>
                  </a:lnTo>
                  <a:lnTo>
                    <a:pt x="178594" y="535776"/>
                  </a:lnTo>
                  <a:lnTo>
                    <a:pt x="119063" y="535776"/>
                  </a:lnTo>
                  <a:close/>
                  <a:moveTo>
                    <a:pt x="208359" y="327417"/>
                  </a:moveTo>
                  <a:lnTo>
                    <a:pt x="446484" y="327417"/>
                  </a:lnTo>
                  <a:lnTo>
                    <a:pt x="446484" y="267886"/>
                  </a:lnTo>
                  <a:lnTo>
                    <a:pt x="208359" y="267886"/>
                  </a:lnTo>
                  <a:close/>
                  <a:moveTo>
                    <a:pt x="208359" y="416714"/>
                  </a:moveTo>
                  <a:lnTo>
                    <a:pt x="446484" y="416714"/>
                  </a:lnTo>
                  <a:lnTo>
                    <a:pt x="446484" y="357183"/>
                  </a:lnTo>
                  <a:lnTo>
                    <a:pt x="208359" y="357183"/>
                  </a:lnTo>
                  <a:close/>
                  <a:moveTo>
                    <a:pt x="208359" y="506011"/>
                  </a:moveTo>
                  <a:lnTo>
                    <a:pt x="446484" y="506011"/>
                  </a:lnTo>
                  <a:lnTo>
                    <a:pt x="446484" y="446480"/>
                  </a:lnTo>
                  <a:lnTo>
                    <a:pt x="208359" y="446480"/>
                  </a:lnTo>
                  <a:close/>
                  <a:moveTo>
                    <a:pt x="208359" y="595308"/>
                  </a:moveTo>
                  <a:lnTo>
                    <a:pt x="446484" y="595308"/>
                  </a:lnTo>
                  <a:lnTo>
                    <a:pt x="446484" y="535776"/>
                  </a:lnTo>
                  <a:lnTo>
                    <a:pt x="208359" y="535776"/>
                  </a:lnTo>
                  <a:close/>
                  <a:moveTo>
                    <a:pt x="565547" y="148823"/>
                  </a:moveTo>
                  <a:lnTo>
                    <a:pt x="565547" y="729258"/>
                  </a:lnTo>
                  <a:cubicBezTo>
                    <a:pt x="565510" y="737481"/>
                    <a:pt x="558887" y="744104"/>
                    <a:pt x="550664" y="744141"/>
                  </a:cubicBezTo>
                  <a:lnTo>
                    <a:pt x="14883" y="744141"/>
                  </a:lnTo>
                  <a:cubicBezTo>
                    <a:pt x="6660" y="744104"/>
                    <a:pt x="37" y="737481"/>
                    <a:pt x="0" y="729258"/>
                  </a:cubicBezTo>
                  <a:lnTo>
                    <a:pt x="0" y="14883"/>
                  </a:lnTo>
                  <a:cubicBezTo>
                    <a:pt x="37" y="6660"/>
                    <a:pt x="6660" y="37"/>
                    <a:pt x="14883" y="0"/>
                  </a:cubicBezTo>
                  <a:lnTo>
                    <a:pt x="416724" y="0"/>
                  </a:lnTo>
                  <a:lnTo>
                    <a:pt x="416724" y="133941"/>
                  </a:lnTo>
                  <a:cubicBezTo>
                    <a:pt x="416761" y="142163"/>
                    <a:pt x="423383" y="148786"/>
                    <a:pt x="431606" y="148823"/>
                  </a:cubicBezTo>
                  <a:close/>
                  <a:moveTo>
                    <a:pt x="476250" y="253008"/>
                  </a:moveTo>
                  <a:cubicBezTo>
                    <a:pt x="476213" y="244785"/>
                    <a:pt x="469590" y="238162"/>
                    <a:pt x="461367" y="238125"/>
                  </a:cubicBezTo>
                  <a:lnTo>
                    <a:pt x="104180" y="238125"/>
                  </a:lnTo>
                  <a:cubicBezTo>
                    <a:pt x="95957" y="238162"/>
                    <a:pt x="89334" y="244785"/>
                    <a:pt x="89297" y="253008"/>
                  </a:cubicBezTo>
                  <a:lnTo>
                    <a:pt x="89297" y="610195"/>
                  </a:lnTo>
                  <a:cubicBezTo>
                    <a:pt x="89334" y="618418"/>
                    <a:pt x="95957" y="625041"/>
                    <a:pt x="104180" y="625078"/>
                  </a:cubicBezTo>
                  <a:lnTo>
                    <a:pt x="461367" y="625078"/>
                  </a:lnTo>
                  <a:cubicBezTo>
                    <a:pt x="469590" y="625041"/>
                    <a:pt x="476213" y="618418"/>
                    <a:pt x="476250" y="610195"/>
                  </a:cubicBezTo>
                  <a:close/>
                  <a:moveTo>
                    <a:pt x="446484" y="8711"/>
                  </a:moveTo>
                  <a:lnTo>
                    <a:pt x="446484" y="119067"/>
                  </a:lnTo>
                  <a:lnTo>
                    <a:pt x="556841" y="119067"/>
                  </a:ln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 name="Group 6" descr="Screenshot of Copilot business outcomes summary, labeled Aggregated Dashboards">
            <a:extLst>
              <a:ext uri="{FF2B5EF4-FFF2-40B4-BE49-F238E27FC236}">
                <a16:creationId xmlns:a16="http://schemas.microsoft.com/office/drawing/2014/main" id="{B893D5D0-C22D-B037-B69A-4E044B927F32}"/>
              </a:ext>
            </a:extLst>
          </p:cNvPr>
          <p:cNvGrpSpPr/>
          <p:nvPr/>
        </p:nvGrpSpPr>
        <p:grpSpPr>
          <a:xfrm>
            <a:off x="4591953" y="1369743"/>
            <a:ext cx="6435236" cy="2481845"/>
            <a:chOff x="4591953" y="1369743"/>
            <a:chExt cx="6435236" cy="2481845"/>
          </a:xfrm>
        </p:grpSpPr>
        <p:sp>
          <p:nvSpPr>
            <p:cNvPr id="15" name="TextBox 14">
              <a:extLst>
                <a:ext uri="{FF2B5EF4-FFF2-40B4-BE49-F238E27FC236}">
                  <a16:creationId xmlns:a16="http://schemas.microsoft.com/office/drawing/2014/main" id="{DD28CC3B-18A4-12C3-DBD2-71C2BA185CB3}"/>
                </a:ext>
              </a:extLst>
            </p:cNvPr>
            <p:cNvSpPr txBox="1"/>
            <p:nvPr/>
          </p:nvSpPr>
          <p:spPr>
            <a:xfrm>
              <a:off x="4591953" y="2571095"/>
              <a:ext cx="1468521" cy="514628"/>
            </a:xfrm>
            <a:prstGeom prst="rect">
              <a:avLst/>
            </a:prstGeom>
            <a:noFill/>
          </p:spPr>
          <p:txBody>
            <a:bodyPr wrap="square" lIns="0" tIns="0" rIns="0" bIns="0" rtlCol="0">
              <a:noAutofit/>
            </a:bodyPr>
            <a:lstStyle/>
            <a:p>
              <a:r>
                <a:rPr lang="en-US" sz="1200" dirty="0">
                  <a:latin typeface="+mj-lt"/>
                </a:rPr>
                <a:t>Aggregated dashboards</a:t>
              </a:r>
            </a:p>
          </p:txBody>
        </p:sp>
        <p:pic>
          <p:nvPicPr>
            <p:cNvPr id="4" name="Picture 3">
              <a:extLst>
                <a:ext uri="{FF2B5EF4-FFF2-40B4-BE49-F238E27FC236}">
                  <a16:creationId xmlns:a16="http://schemas.microsoft.com/office/drawing/2014/main" id="{F1167DC0-424A-3E23-75CA-A75177D0C8F1}"/>
                </a:ext>
              </a:extLst>
            </p:cNvPr>
            <p:cNvPicPr>
              <a:picLocks noChangeAspect="1"/>
            </p:cNvPicPr>
            <p:nvPr/>
          </p:nvPicPr>
          <p:blipFill>
            <a:blip r:embed="rId4"/>
            <a:stretch>
              <a:fillRect/>
            </a:stretch>
          </p:blipFill>
          <p:spPr>
            <a:xfrm>
              <a:off x="6374319" y="1369743"/>
              <a:ext cx="4652870" cy="2481845"/>
            </a:xfrm>
            <a:prstGeom prst="rect">
              <a:avLst/>
            </a:prstGeom>
          </p:spPr>
        </p:pic>
      </p:grpSp>
      <p:sp>
        <p:nvSpPr>
          <p:cNvPr id="24" name="TextBox 23" descr="Screenshot of CSV output data in whcih PersonId, Date, Copilot Actions Taken and Department are detailed ina  table.">
            <a:extLst>
              <a:ext uri="{FF2B5EF4-FFF2-40B4-BE49-F238E27FC236}">
                <a16:creationId xmlns:a16="http://schemas.microsoft.com/office/drawing/2014/main" id="{850D88EF-C8F1-A21A-56AD-54E9D7553321}"/>
              </a:ext>
            </a:extLst>
          </p:cNvPr>
          <p:cNvSpPr txBox="1"/>
          <p:nvPr/>
        </p:nvSpPr>
        <p:spPr>
          <a:xfrm>
            <a:off x="4604465" y="5063484"/>
            <a:ext cx="1468521" cy="303481"/>
          </a:xfrm>
          <a:prstGeom prst="rect">
            <a:avLst/>
          </a:prstGeom>
          <a:noFill/>
        </p:spPr>
        <p:txBody>
          <a:bodyPr wrap="square" lIns="0" tIns="0" rIns="0" bIns="0" rtlCol="0">
            <a:noAutofit/>
          </a:bodyPr>
          <a:lstStyle/>
          <a:p>
            <a:r>
              <a:rPr lang="en-US" sz="1200" dirty="0">
                <a:latin typeface="+mj-lt"/>
              </a:rPr>
              <a:t>CSV output</a:t>
            </a:r>
          </a:p>
        </p:txBody>
      </p:sp>
      <p:graphicFrame>
        <p:nvGraphicFramePr>
          <p:cNvPr id="5" name="Table 4" descr="Screenshot of CSV output data in whcih PersonId, Date, Copilot Actions Taken and Department are detailed ina  table.">
            <a:extLst>
              <a:ext uri="{FF2B5EF4-FFF2-40B4-BE49-F238E27FC236}">
                <a16:creationId xmlns:a16="http://schemas.microsoft.com/office/drawing/2014/main" id="{DEE071D3-A62C-1D6D-221C-6A2999AF6BA6}"/>
              </a:ext>
            </a:extLst>
          </p:cNvPr>
          <p:cNvGraphicFramePr>
            <a:graphicFrameLocks noGrp="1"/>
          </p:cNvGraphicFramePr>
          <p:nvPr>
            <p:extLst>
              <p:ext uri="{D42A27DB-BD31-4B8C-83A1-F6EECF244321}">
                <p14:modId xmlns:p14="http://schemas.microsoft.com/office/powerpoint/2010/main" val="259087331"/>
              </p:ext>
            </p:extLst>
          </p:nvPr>
        </p:nvGraphicFramePr>
        <p:xfrm>
          <a:off x="6318178" y="4155331"/>
          <a:ext cx="4709011" cy="2418886"/>
        </p:xfrm>
        <a:graphic>
          <a:graphicData uri="http://schemas.openxmlformats.org/drawingml/2006/table">
            <a:tbl>
              <a:tblPr firstRow="1">
                <a:tableStyleId>{5C22544A-7EE6-4342-B048-85BDC9FD1C3A}</a:tableStyleId>
              </a:tblPr>
              <a:tblGrid>
                <a:gridCol w="1088929">
                  <a:extLst>
                    <a:ext uri="{9D8B030D-6E8A-4147-A177-3AD203B41FA5}">
                      <a16:colId xmlns:a16="http://schemas.microsoft.com/office/drawing/2014/main" val="1038169237"/>
                    </a:ext>
                  </a:extLst>
                </a:gridCol>
                <a:gridCol w="929218">
                  <a:extLst>
                    <a:ext uri="{9D8B030D-6E8A-4147-A177-3AD203B41FA5}">
                      <a16:colId xmlns:a16="http://schemas.microsoft.com/office/drawing/2014/main" val="1923712757"/>
                    </a:ext>
                  </a:extLst>
                </a:gridCol>
                <a:gridCol w="1355111">
                  <a:extLst>
                    <a:ext uri="{9D8B030D-6E8A-4147-A177-3AD203B41FA5}">
                      <a16:colId xmlns:a16="http://schemas.microsoft.com/office/drawing/2014/main" val="1489647233"/>
                    </a:ext>
                  </a:extLst>
                </a:gridCol>
                <a:gridCol w="1335753">
                  <a:extLst>
                    <a:ext uri="{9D8B030D-6E8A-4147-A177-3AD203B41FA5}">
                      <a16:colId xmlns:a16="http://schemas.microsoft.com/office/drawing/2014/main" val="3894432004"/>
                    </a:ext>
                  </a:extLst>
                </a:gridCol>
              </a:tblGrid>
              <a:tr h="234224">
                <a:tc>
                  <a:txBody>
                    <a:bodyPr/>
                    <a:lstStyle/>
                    <a:p>
                      <a:pPr algn="ctr" fontAlgn="b"/>
                      <a:endParaRPr lang="en-US" sz="1200" b="1" i="0" u="none" strike="noStrike">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endParaRPr lang="en-US" sz="1200" b="1" i="0" u="none" strike="noStrike">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endParaRPr lang="en-US" sz="1200" b="1" i="0" u="none" strike="noStrike">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endParaRPr lang="en-US" sz="1200" b="1" i="0" u="none" strike="noStrike">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extLst>
                  <a:ext uri="{0D108BD9-81ED-4DB2-BD59-A6C34878D82A}">
                    <a16:rowId xmlns:a16="http://schemas.microsoft.com/office/drawing/2014/main" val="1624751039"/>
                  </a:ext>
                </a:extLst>
              </a:tr>
              <a:tr h="366490">
                <a:tc>
                  <a:txBody>
                    <a:bodyPr/>
                    <a:lstStyle/>
                    <a:p>
                      <a:pPr algn="ctr" fontAlgn="b"/>
                      <a:r>
                        <a:rPr lang="en-US" sz="1200" b="1" u="none" strike="noStrike" err="1">
                          <a:effectLst/>
                        </a:rPr>
                        <a:t>PersonId</a:t>
                      </a:r>
                      <a:endParaRPr lang="en-US" sz="1200" b="1" i="0" u="none" strike="noStrike">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r>
                        <a:rPr lang="en-US" sz="1200" b="1" u="none" strike="noStrike">
                          <a:effectLst/>
                        </a:rPr>
                        <a:t>Date</a:t>
                      </a:r>
                      <a:endParaRPr lang="en-US" sz="1200" b="1" i="0" u="none" strike="noStrike">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r>
                        <a:rPr lang="en-US" sz="1200" b="1" u="none" strike="noStrike" dirty="0">
                          <a:effectLst/>
                        </a:rPr>
                        <a:t>Copilot actions taken</a:t>
                      </a:r>
                      <a:endParaRPr lang="en-US" sz="1200" b="1" i="0" u="none" strike="noStrike" dirty="0">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r>
                        <a:rPr lang="en-US" sz="1200" b="1" u="none" strike="noStrike">
                          <a:effectLst/>
                        </a:rPr>
                        <a:t>Department</a:t>
                      </a:r>
                      <a:endParaRPr lang="en-US" sz="1200" b="1" i="0" u="none" strike="noStrike">
                        <a:solidFill>
                          <a:srgbClr val="000000"/>
                        </a:solidFill>
                        <a:effectLst/>
                        <a:latin typeface="Aptos Narrow" panose="020B0004020202020204" pitchFamily="34" charset="0"/>
                      </a:endParaRPr>
                    </a:p>
                  </a:txBody>
                  <a:tcPr marL="8625" marR="8625" marT="8625" marB="0" anchor="b">
                    <a:solidFill>
                      <a:schemeClr val="bg1">
                        <a:lumMod val="95000"/>
                      </a:schemeClr>
                    </a:solidFill>
                  </a:tcPr>
                </a:tc>
                <a:extLst>
                  <a:ext uri="{0D108BD9-81ED-4DB2-BD59-A6C34878D82A}">
                    <a16:rowId xmlns:a16="http://schemas.microsoft.com/office/drawing/2014/main" val="2420067781"/>
                  </a:ext>
                </a:extLst>
              </a:tr>
              <a:tr h="258611">
                <a:tc>
                  <a:txBody>
                    <a:bodyPr/>
                    <a:lstStyle/>
                    <a:p>
                      <a:pPr algn="ctr" fontAlgn="b"/>
                      <a:r>
                        <a:rPr lang="en-US" sz="1200" u="none" strike="noStrike">
                          <a:solidFill>
                            <a:schemeClr val="tx2">
                              <a:lumMod val="65000"/>
                              <a:lumOff val="35000"/>
                            </a:schemeClr>
                          </a:solidFill>
                          <a:effectLst/>
                        </a:rPr>
                        <a:t>46625094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7/7/2024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HR</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75156578"/>
                  </a:ext>
                </a:extLst>
              </a:tr>
              <a:tr h="258611">
                <a:tc>
                  <a:txBody>
                    <a:bodyPr/>
                    <a:lstStyle/>
                    <a:p>
                      <a:pPr algn="ctr" fontAlgn="b"/>
                      <a:r>
                        <a:rPr lang="en-US" sz="1200" u="none" strike="noStrike">
                          <a:solidFill>
                            <a:schemeClr val="tx2">
                              <a:lumMod val="65000"/>
                              <a:lumOff val="35000"/>
                            </a:schemeClr>
                          </a:solidFill>
                          <a:effectLst/>
                        </a:rPr>
                        <a:t>9b54a243</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7/7/2024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7</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HR</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2423025"/>
                  </a:ext>
                </a:extLst>
              </a:tr>
              <a:tr h="258611">
                <a:tc>
                  <a:txBody>
                    <a:bodyPr/>
                    <a:lstStyle/>
                    <a:p>
                      <a:pPr algn="ctr" fontAlgn="b"/>
                      <a:r>
                        <a:rPr lang="en-US" sz="1200" u="none" strike="noStrike">
                          <a:solidFill>
                            <a:schemeClr val="tx2">
                              <a:lumMod val="65000"/>
                              <a:lumOff val="35000"/>
                            </a:schemeClr>
                          </a:solidFill>
                          <a:effectLst/>
                        </a:rPr>
                        <a:t>cacd6727</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7/7/2024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14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Finance</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2174934"/>
                  </a:ext>
                </a:extLst>
              </a:tr>
              <a:tr h="258611">
                <a:tc>
                  <a:txBody>
                    <a:bodyPr/>
                    <a:lstStyle/>
                    <a:p>
                      <a:pPr algn="ctr" fontAlgn="b"/>
                      <a:r>
                        <a:rPr lang="en-US" sz="1200" u="none" strike="noStrike">
                          <a:solidFill>
                            <a:schemeClr val="tx2">
                              <a:lumMod val="65000"/>
                              <a:lumOff val="35000"/>
                            </a:schemeClr>
                          </a:solidFill>
                          <a:effectLst/>
                        </a:rPr>
                        <a:t>ecaee5b2</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7/7/2024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0</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IT</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3520153"/>
                  </a:ext>
                </a:extLst>
              </a:tr>
              <a:tr h="258611">
                <a:tc>
                  <a:txBody>
                    <a:bodyPr/>
                    <a:lstStyle/>
                    <a:p>
                      <a:pPr algn="ctr" fontAlgn="b"/>
                      <a:r>
                        <a:rPr lang="en-US" sz="1200" u="none" strike="noStrike">
                          <a:solidFill>
                            <a:schemeClr val="tx2">
                              <a:lumMod val="65000"/>
                              <a:lumOff val="35000"/>
                            </a:schemeClr>
                          </a:solidFill>
                          <a:effectLst/>
                        </a:rPr>
                        <a:t>1909eda2</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7/7/2024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8</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Finance</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1288188"/>
                  </a:ext>
                </a:extLst>
              </a:tr>
              <a:tr h="258611">
                <a:tc>
                  <a:txBody>
                    <a:bodyPr/>
                    <a:lstStyle/>
                    <a:p>
                      <a:pPr algn="ctr" fontAlgn="b"/>
                      <a:r>
                        <a:rPr lang="en-US" sz="1200" u="none" strike="noStrike">
                          <a:solidFill>
                            <a:schemeClr val="tx2">
                              <a:lumMod val="65000"/>
                              <a:lumOff val="35000"/>
                            </a:schemeClr>
                          </a:solidFill>
                          <a:effectLst/>
                        </a:rPr>
                        <a:t>b7c75fa2</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7/7/2024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22</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200" u="none" strike="noStrike">
                          <a:solidFill>
                            <a:schemeClr val="tx2">
                              <a:lumMod val="65000"/>
                              <a:lumOff val="35000"/>
                            </a:schemeClr>
                          </a:solidFill>
                          <a:effectLst/>
                        </a:rPr>
                        <a:t>Sales</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8882063"/>
                  </a:ext>
                </a:extLst>
              </a:tr>
              <a:tr h="258611">
                <a:tc>
                  <a:txBody>
                    <a:bodyPr/>
                    <a:lstStyle/>
                    <a:p>
                      <a:pPr algn="ctr" fontAlgn="b"/>
                      <a:r>
                        <a:rPr lang="en-US" sz="1200" u="none" strike="noStrike">
                          <a:solidFill>
                            <a:schemeClr val="tx2">
                              <a:lumMod val="65000"/>
                              <a:lumOff val="35000"/>
                            </a:schemeClr>
                          </a:solidFill>
                          <a:effectLst/>
                        </a:rPr>
                        <a:t>dd9ef68c</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algn="ctr" fontAlgn="b"/>
                      <a:r>
                        <a:rPr lang="en-US" sz="1200" u="none" strike="noStrike">
                          <a:solidFill>
                            <a:schemeClr val="tx2">
                              <a:lumMod val="65000"/>
                              <a:lumOff val="35000"/>
                            </a:schemeClr>
                          </a:solidFill>
                          <a:effectLst/>
                        </a:rPr>
                        <a:t>7/7/2024</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algn="ctr" fontAlgn="b"/>
                      <a:r>
                        <a:rPr lang="en-US" sz="1200" u="none" strike="noStrike">
                          <a:solidFill>
                            <a:schemeClr val="tx2">
                              <a:lumMod val="65000"/>
                              <a:lumOff val="35000"/>
                            </a:schemeClr>
                          </a:solidFill>
                          <a:effectLst/>
                        </a:rPr>
                        <a:t>10</a:t>
                      </a:r>
                      <a:endParaRPr lang="en-US" sz="1200" b="0" i="0" u="none" strike="noStrike">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algn="ctr" fontAlgn="b"/>
                      <a:r>
                        <a:rPr lang="en-US" sz="1200" u="none" strike="noStrike" dirty="0">
                          <a:solidFill>
                            <a:schemeClr val="tx2">
                              <a:lumMod val="65000"/>
                              <a:lumOff val="35000"/>
                            </a:schemeClr>
                          </a:solidFill>
                          <a:effectLst/>
                        </a:rPr>
                        <a:t>HR</a:t>
                      </a:r>
                      <a:endParaRPr lang="en-US" sz="1200" b="0" i="0" u="none" strike="noStrike" dirty="0">
                        <a:solidFill>
                          <a:schemeClr val="tx2">
                            <a:lumMod val="65000"/>
                            <a:lumOff val="35000"/>
                          </a:schemeClr>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963470391"/>
                  </a:ext>
                </a:extLst>
              </a:tr>
            </a:tbl>
          </a:graphicData>
        </a:graphic>
      </p:graphicFrame>
      <p:sp>
        <p:nvSpPr>
          <p:cNvPr id="3" name="TextBox 2">
            <a:extLst>
              <a:ext uri="{FF2B5EF4-FFF2-40B4-BE49-F238E27FC236}">
                <a16:creationId xmlns:a16="http://schemas.microsoft.com/office/drawing/2014/main" id="{906E394A-4378-A4BF-D87E-C6861582557A}"/>
              </a:ext>
            </a:extLst>
          </p:cNvPr>
          <p:cNvSpPr txBox="1"/>
          <p:nvPr/>
        </p:nvSpPr>
        <p:spPr>
          <a:xfrm>
            <a:off x="503238" y="6389551"/>
            <a:ext cx="5477335" cy="184666"/>
          </a:xfrm>
          <a:prstGeom prst="rect">
            <a:avLst/>
          </a:prstGeom>
          <a:noFill/>
        </p:spPr>
        <p:txBody>
          <a:bodyPr wrap="square" lIns="0" tIns="0" rIns="0" bIns="0" rtlCol="0">
            <a:spAutoFit/>
          </a:bodyPr>
          <a:lstStyle/>
          <a:p>
            <a:pPr algn="l"/>
            <a:r>
              <a:rPr lang="en-US" sz="1200"/>
              <a:t>Note: The </a:t>
            </a:r>
            <a:r>
              <a:rPr lang="en-US" sz="1200" err="1"/>
              <a:t>PersonId</a:t>
            </a:r>
            <a:r>
              <a:rPr lang="en-US" sz="1200"/>
              <a:t> is an encrypted identifier unrelated to </a:t>
            </a:r>
            <a:r>
              <a:rPr lang="en-US" sz="1200" err="1"/>
              <a:t>EmployeeId</a:t>
            </a:r>
            <a:r>
              <a:rPr lang="en-US" sz="1200"/>
              <a:t>  </a:t>
            </a:r>
          </a:p>
        </p:txBody>
      </p:sp>
    </p:spTree>
    <p:extLst>
      <p:ext uri="{BB962C8B-B14F-4D97-AF65-F5344CB8AC3E}">
        <p14:creationId xmlns:p14="http://schemas.microsoft.com/office/powerpoint/2010/main" val="392636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89FF-0A5E-492F-91A4-914BE1F47F1D}"/>
              </a:ext>
            </a:extLst>
          </p:cNvPr>
          <p:cNvSpPr>
            <a:spLocks noGrp="1"/>
          </p:cNvSpPr>
          <p:nvPr>
            <p:ph type="title"/>
          </p:nvPr>
        </p:nvSpPr>
        <p:spPr>
          <a:xfrm>
            <a:off x="586740" y="426381"/>
            <a:ext cx="11018520" cy="553998"/>
          </a:xfrm>
        </p:spPr>
        <p:txBody>
          <a:bodyPr/>
          <a:lstStyle/>
          <a:p>
            <a:r>
              <a:rPr lang="en-US"/>
              <a:t>Controls for aggregated dashboard</a:t>
            </a:r>
          </a:p>
        </p:txBody>
      </p:sp>
      <p:grpSp>
        <p:nvGrpSpPr>
          <p:cNvPr id="3" name="Group 2" descr="THis graphic is a screenshot of Copilot Adoption Rate. It is labeled: Aggreagated dashbpards. An arrow points from this screenshot to a graphic on the right slide of the slide, labeled Controls.">
            <a:extLst>
              <a:ext uri="{FF2B5EF4-FFF2-40B4-BE49-F238E27FC236}">
                <a16:creationId xmlns:a16="http://schemas.microsoft.com/office/drawing/2014/main" id="{88E82078-7A30-3011-7555-ED9446CE52BA}"/>
              </a:ext>
            </a:extLst>
          </p:cNvPr>
          <p:cNvGrpSpPr/>
          <p:nvPr/>
        </p:nvGrpSpPr>
        <p:grpSpPr>
          <a:xfrm>
            <a:off x="918314" y="2912744"/>
            <a:ext cx="4917407" cy="2162668"/>
            <a:chOff x="918314" y="2912744"/>
            <a:chExt cx="4917407" cy="2162668"/>
          </a:xfrm>
        </p:grpSpPr>
        <p:cxnSp>
          <p:nvCxnSpPr>
            <p:cNvPr id="43" name="Straight Arrow Connector 42" descr="Arrow pointing from Aggregated dashboards to Controls">
              <a:extLst>
                <a:ext uri="{FF2B5EF4-FFF2-40B4-BE49-F238E27FC236}">
                  <a16:creationId xmlns:a16="http://schemas.microsoft.com/office/drawing/2014/main" id="{8A74E0F2-FD95-1ECE-BDDF-928D00562207}"/>
                </a:ext>
              </a:extLst>
            </p:cNvPr>
            <p:cNvCxnSpPr>
              <a:cxnSpLocks/>
            </p:cNvCxnSpPr>
            <p:nvPr/>
          </p:nvCxnSpPr>
          <p:spPr>
            <a:xfrm>
              <a:off x="5342622" y="3513398"/>
              <a:ext cx="493099"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F20907-CAA8-8043-B7CD-6CAA8A17A98B}"/>
                </a:ext>
              </a:extLst>
            </p:cNvPr>
            <p:cNvSpPr txBox="1"/>
            <p:nvPr/>
          </p:nvSpPr>
          <p:spPr>
            <a:xfrm>
              <a:off x="1807028" y="4829191"/>
              <a:ext cx="2863125" cy="246221"/>
            </a:xfrm>
            <a:prstGeom prst="rect">
              <a:avLst/>
            </a:prstGeom>
            <a:noFill/>
          </p:spPr>
          <p:txBody>
            <a:bodyPr wrap="square" lIns="0" tIns="0" rIns="0" bIns="0" rtlCol="0">
              <a:spAutoFit/>
            </a:bodyPr>
            <a:lstStyle/>
            <a:p>
              <a:r>
                <a:rPr lang="en-US" sz="1600">
                  <a:latin typeface="+mj-lt"/>
                </a:rPr>
                <a:t>Aggregated dashboards </a:t>
              </a:r>
            </a:p>
          </p:txBody>
        </p:sp>
        <p:pic>
          <p:nvPicPr>
            <p:cNvPr id="10" name="Picture 9" descr="Screenshot of Aggregated dashboards">
              <a:extLst>
                <a:ext uri="{FF2B5EF4-FFF2-40B4-BE49-F238E27FC236}">
                  <a16:creationId xmlns:a16="http://schemas.microsoft.com/office/drawing/2014/main" id="{1898BF88-89A9-02C8-2FD7-78F17BF89322}"/>
                </a:ext>
              </a:extLst>
            </p:cNvPr>
            <p:cNvPicPr>
              <a:picLocks noChangeAspect="1"/>
            </p:cNvPicPr>
            <p:nvPr/>
          </p:nvPicPr>
          <p:blipFill>
            <a:blip r:embed="rId3"/>
            <a:stretch>
              <a:fillRect/>
            </a:stretch>
          </p:blipFill>
          <p:spPr>
            <a:xfrm>
              <a:off x="918314" y="2912744"/>
              <a:ext cx="4379832" cy="1412849"/>
            </a:xfrm>
            <a:prstGeom prst="rect">
              <a:avLst/>
            </a:prstGeom>
            <a:ln>
              <a:solidFill>
                <a:schemeClr val="bg1">
                  <a:lumMod val="95000"/>
                </a:schemeClr>
              </a:solidFill>
            </a:ln>
          </p:spPr>
        </p:pic>
      </p:grpSp>
      <p:grpSp>
        <p:nvGrpSpPr>
          <p:cNvPr id="15" name="Group 14" descr="The graphic labeled: Controls contains four levels. Each level has certain attributes, including whether the item in the level is enforced by the system or determined by the admin. The illustration contains a key that explains how those attributes enforced by the system are indicated by one symbol and the attributes determined by the Amin are indicatd by a differnent symbol. The top level is: Display only aggregates: Individual employees are never shown, which is enforced by the system. Below that is Minimum N size that suppresses aggreagate results when the number of employees in a group is below the N size. This is enforced by the system. Below that is Differencial Privacy: Statistical techniques that change indivdiual values while keeping aggreagates intact. This is enforced by the system. At the bottom level is Access, which is determined by the admin, not the system. It contains: Viva Insights Admins can decide which Managers get access to Manager Insights and Microsoft 365 Admins can decide who is assigned access to Business Leader roles for accessing Org Insights.">
            <a:extLst>
              <a:ext uri="{FF2B5EF4-FFF2-40B4-BE49-F238E27FC236}">
                <a16:creationId xmlns:a16="http://schemas.microsoft.com/office/drawing/2014/main" id="{E75A174A-2DD5-E06B-C60B-6B16E44A2715}"/>
              </a:ext>
            </a:extLst>
          </p:cNvPr>
          <p:cNvGrpSpPr/>
          <p:nvPr/>
        </p:nvGrpSpPr>
        <p:grpSpPr>
          <a:xfrm>
            <a:off x="5912027" y="1028755"/>
            <a:ext cx="5452060" cy="5593948"/>
            <a:chOff x="5912027" y="1028755"/>
            <a:chExt cx="5452060" cy="5593948"/>
          </a:xfrm>
        </p:grpSpPr>
        <p:sp>
          <p:nvSpPr>
            <p:cNvPr id="42" name="Graphic 28" descr="Monitor with solid fill">
              <a:extLst>
                <a:ext uri="{FF2B5EF4-FFF2-40B4-BE49-F238E27FC236}">
                  <a16:creationId xmlns:a16="http://schemas.microsoft.com/office/drawing/2014/main" id="{E0871CA9-9C4C-252C-ACB6-8B7A7DABA31D}"/>
                </a:ext>
              </a:extLst>
            </p:cNvPr>
            <p:cNvSpPr/>
            <p:nvPr/>
          </p:nvSpPr>
          <p:spPr>
            <a:xfrm>
              <a:off x="5912027" y="6373764"/>
              <a:ext cx="289672" cy="246221"/>
            </a:xfrm>
            <a:custGeom>
              <a:avLst/>
              <a:gdLst>
                <a:gd name="connsiteX0" fmla="*/ 1303499 w 1409187"/>
                <a:gd name="connsiteY0" fmla="*/ 880742 h 1197809"/>
                <a:gd name="connsiteX1" fmla="*/ 105689 w 1409187"/>
                <a:gd name="connsiteY1" fmla="*/ 880742 h 1197809"/>
                <a:gd name="connsiteX2" fmla="*/ 105689 w 1409187"/>
                <a:gd name="connsiteY2" fmla="*/ 105689 h 1197809"/>
                <a:gd name="connsiteX3" fmla="*/ 1303499 w 1409187"/>
                <a:gd name="connsiteY3" fmla="*/ 105689 h 1197809"/>
                <a:gd name="connsiteX4" fmla="*/ 1303499 w 1409187"/>
                <a:gd name="connsiteY4" fmla="*/ 880742 h 1197809"/>
                <a:gd name="connsiteX5" fmla="*/ 1338728 w 1409187"/>
                <a:gd name="connsiteY5" fmla="*/ 0 h 1197809"/>
                <a:gd name="connsiteX6" fmla="*/ 70459 w 1409187"/>
                <a:gd name="connsiteY6" fmla="*/ 0 h 1197809"/>
                <a:gd name="connsiteX7" fmla="*/ 0 w 1409187"/>
                <a:gd name="connsiteY7" fmla="*/ 70459 h 1197809"/>
                <a:gd name="connsiteX8" fmla="*/ 0 w 1409187"/>
                <a:gd name="connsiteY8" fmla="*/ 915972 h 1197809"/>
                <a:gd name="connsiteX9" fmla="*/ 70459 w 1409187"/>
                <a:gd name="connsiteY9" fmla="*/ 986431 h 1197809"/>
                <a:gd name="connsiteX10" fmla="*/ 563675 w 1409187"/>
                <a:gd name="connsiteY10" fmla="*/ 986431 h 1197809"/>
                <a:gd name="connsiteX11" fmla="*/ 563675 w 1409187"/>
                <a:gd name="connsiteY11" fmla="*/ 1092120 h 1197809"/>
                <a:gd name="connsiteX12" fmla="*/ 387527 w 1409187"/>
                <a:gd name="connsiteY12" fmla="*/ 1092120 h 1197809"/>
                <a:gd name="connsiteX13" fmla="*/ 387527 w 1409187"/>
                <a:gd name="connsiteY13" fmla="*/ 1197809 h 1197809"/>
                <a:gd name="connsiteX14" fmla="*/ 1021661 w 1409187"/>
                <a:gd name="connsiteY14" fmla="*/ 1197809 h 1197809"/>
                <a:gd name="connsiteX15" fmla="*/ 1021661 w 1409187"/>
                <a:gd name="connsiteY15" fmla="*/ 1092120 h 1197809"/>
                <a:gd name="connsiteX16" fmla="*/ 845513 w 1409187"/>
                <a:gd name="connsiteY16" fmla="*/ 1092120 h 1197809"/>
                <a:gd name="connsiteX17" fmla="*/ 845513 w 1409187"/>
                <a:gd name="connsiteY17" fmla="*/ 986431 h 1197809"/>
                <a:gd name="connsiteX18" fmla="*/ 1338728 w 1409187"/>
                <a:gd name="connsiteY18" fmla="*/ 986431 h 1197809"/>
                <a:gd name="connsiteX19" fmla="*/ 1409188 w 1409187"/>
                <a:gd name="connsiteY19" fmla="*/ 915972 h 1197809"/>
                <a:gd name="connsiteX20" fmla="*/ 1409188 w 1409187"/>
                <a:gd name="connsiteY20" fmla="*/ 70459 h 1197809"/>
                <a:gd name="connsiteX21" fmla="*/ 1338728 w 1409187"/>
                <a:gd name="connsiteY21" fmla="*/ 0 h 119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9187" h="1197809">
                  <a:moveTo>
                    <a:pt x="1303499" y="880742"/>
                  </a:moveTo>
                  <a:lnTo>
                    <a:pt x="105689" y="880742"/>
                  </a:lnTo>
                  <a:lnTo>
                    <a:pt x="105689" y="105689"/>
                  </a:lnTo>
                  <a:lnTo>
                    <a:pt x="1303499" y="105689"/>
                  </a:lnTo>
                  <a:lnTo>
                    <a:pt x="1303499" y="880742"/>
                  </a:lnTo>
                  <a:close/>
                  <a:moveTo>
                    <a:pt x="1338728" y="0"/>
                  </a:moveTo>
                  <a:lnTo>
                    <a:pt x="70459" y="0"/>
                  </a:lnTo>
                  <a:cubicBezTo>
                    <a:pt x="31707" y="0"/>
                    <a:pt x="0" y="31707"/>
                    <a:pt x="0" y="70459"/>
                  </a:cubicBezTo>
                  <a:lnTo>
                    <a:pt x="0" y="915972"/>
                  </a:lnTo>
                  <a:cubicBezTo>
                    <a:pt x="0" y="954725"/>
                    <a:pt x="31707" y="986431"/>
                    <a:pt x="70459" y="986431"/>
                  </a:cubicBezTo>
                  <a:lnTo>
                    <a:pt x="563675" y="986431"/>
                  </a:lnTo>
                  <a:lnTo>
                    <a:pt x="563675" y="1092120"/>
                  </a:lnTo>
                  <a:lnTo>
                    <a:pt x="387527" y="1092120"/>
                  </a:lnTo>
                  <a:lnTo>
                    <a:pt x="387527" y="1197809"/>
                  </a:lnTo>
                  <a:lnTo>
                    <a:pt x="1021661" y="1197809"/>
                  </a:lnTo>
                  <a:lnTo>
                    <a:pt x="1021661" y="1092120"/>
                  </a:lnTo>
                  <a:lnTo>
                    <a:pt x="845513" y="1092120"/>
                  </a:lnTo>
                  <a:lnTo>
                    <a:pt x="845513" y="986431"/>
                  </a:lnTo>
                  <a:lnTo>
                    <a:pt x="1338728" y="986431"/>
                  </a:lnTo>
                  <a:cubicBezTo>
                    <a:pt x="1377481" y="986431"/>
                    <a:pt x="1409188" y="954725"/>
                    <a:pt x="1409188" y="915972"/>
                  </a:cubicBezTo>
                  <a:lnTo>
                    <a:pt x="1409188" y="70459"/>
                  </a:lnTo>
                  <a:cubicBezTo>
                    <a:pt x="1409188" y="31707"/>
                    <a:pt x="1377481" y="0"/>
                    <a:pt x="1338728" y="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TextBox 29">
              <a:extLst>
                <a:ext uri="{FF2B5EF4-FFF2-40B4-BE49-F238E27FC236}">
                  <a16:creationId xmlns:a16="http://schemas.microsoft.com/office/drawing/2014/main" id="{43AA0264-1BD1-86D1-AC0B-E3734651BB04}"/>
                </a:ext>
              </a:extLst>
            </p:cNvPr>
            <p:cNvSpPr txBox="1"/>
            <p:nvPr/>
          </p:nvSpPr>
          <p:spPr>
            <a:xfrm>
              <a:off x="6316602" y="6426880"/>
              <a:ext cx="1828800" cy="166199"/>
            </a:xfrm>
            <a:prstGeom prst="rect">
              <a:avLst/>
            </a:prstGeom>
            <a:noFill/>
          </p:spPr>
          <p:txBody>
            <a:bodyPr wrap="square" lIns="0" tIns="0" rIns="0" bIns="0" rtlCol="0">
              <a:spAutoFit/>
            </a:bodyPr>
            <a:lstStyle/>
            <a:p>
              <a:pPr>
                <a:lnSpc>
                  <a:spcPct val="90000"/>
                </a:lnSpc>
                <a:spcAft>
                  <a:spcPts val="600"/>
                </a:spcAft>
              </a:pPr>
              <a:r>
                <a:rPr lang="en-US" sz="1200">
                  <a:gradFill>
                    <a:gsLst>
                      <a:gs pos="2917">
                        <a:schemeClr val="tx1"/>
                      </a:gs>
                      <a:gs pos="30000">
                        <a:schemeClr val="tx1"/>
                      </a:gs>
                    </a:gsLst>
                    <a:lin ang="5400000" scaled="0"/>
                  </a:gradFill>
                </a:rPr>
                <a:t>Enforced by the system</a:t>
              </a:r>
            </a:p>
          </p:txBody>
        </p:sp>
        <p:sp>
          <p:nvSpPr>
            <p:cNvPr id="32" name="TextBox 31">
              <a:extLst>
                <a:ext uri="{FF2B5EF4-FFF2-40B4-BE49-F238E27FC236}">
                  <a16:creationId xmlns:a16="http://schemas.microsoft.com/office/drawing/2014/main" id="{662B15EE-2D53-912C-4DDA-9836A8A72B04}"/>
                </a:ext>
              </a:extLst>
            </p:cNvPr>
            <p:cNvSpPr txBox="1"/>
            <p:nvPr/>
          </p:nvSpPr>
          <p:spPr>
            <a:xfrm>
              <a:off x="9475843" y="6426880"/>
              <a:ext cx="1828800" cy="166199"/>
            </a:xfrm>
            <a:prstGeom prst="rect">
              <a:avLst/>
            </a:prstGeom>
            <a:noFill/>
          </p:spPr>
          <p:txBody>
            <a:bodyPr wrap="square" lIns="0" tIns="0" rIns="0" bIns="0" rtlCol="0">
              <a:spAutoFit/>
            </a:bodyPr>
            <a:lstStyle/>
            <a:p>
              <a:pPr>
                <a:lnSpc>
                  <a:spcPct val="90000"/>
                </a:lnSpc>
                <a:spcAft>
                  <a:spcPts val="600"/>
                </a:spcAft>
              </a:pPr>
              <a:r>
                <a:rPr lang="en-US" sz="1200" dirty="0">
                  <a:gradFill>
                    <a:gsLst>
                      <a:gs pos="2917">
                        <a:schemeClr val="tx1"/>
                      </a:gs>
                      <a:gs pos="30000">
                        <a:schemeClr val="tx1"/>
                      </a:gs>
                    </a:gsLst>
                    <a:lin ang="5400000" scaled="0"/>
                  </a:gradFill>
                </a:rPr>
                <a:t>Determined by the admin</a:t>
              </a:r>
            </a:p>
          </p:txBody>
        </p:sp>
        <p:sp>
          <p:nvSpPr>
            <p:cNvPr id="39" name="Freeform: Shape 38" descr="Icon representing Determined by the Admin">
              <a:extLst>
                <a:ext uri="{FF2B5EF4-FFF2-40B4-BE49-F238E27FC236}">
                  <a16:creationId xmlns:a16="http://schemas.microsoft.com/office/drawing/2014/main" id="{627426E3-073D-BE10-8F05-C37C65564892}"/>
                </a:ext>
              </a:extLst>
            </p:cNvPr>
            <p:cNvSpPr/>
            <p:nvPr/>
          </p:nvSpPr>
          <p:spPr>
            <a:xfrm>
              <a:off x="9071267" y="6376482"/>
              <a:ext cx="286279" cy="246221"/>
            </a:xfrm>
            <a:custGeom>
              <a:avLst/>
              <a:gdLst>
                <a:gd name="connsiteX0" fmla="*/ 413854 w 537050"/>
                <a:gd name="connsiteY0" fmla="*/ 278870 h 461902"/>
                <a:gd name="connsiteX1" fmla="*/ 456148 w 537050"/>
                <a:gd name="connsiteY1" fmla="*/ 296398 h 461902"/>
                <a:gd name="connsiteX2" fmla="*/ 473704 w 537050"/>
                <a:gd name="connsiteY2" fmla="*/ 338706 h 461902"/>
                <a:gd name="connsiteX3" fmla="*/ 456176 w 537050"/>
                <a:gd name="connsiteY3" fmla="*/ 381000 h 461902"/>
                <a:gd name="connsiteX4" fmla="*/ 413854 w 537050"/>
                <a:gd name="connsiteY4" fmla="*/ 398557 h 461902"/>
                <a:gd name="connsiteX5" fmla="*/ 371369 w 537050"/>
                <a:gd name="connsiteY5" fmla="*/ 380831 h 461902"/>
                <a:gd name="connsiteX6" fmla="*/ 354017 w 537050"/>
                <a:gd name="connsiteY6" fmla="*/ 338706 h 461902"/>
                <a:gd name="connsiteX7" fmla="*/ 371545 w 537050"/>
                <a:gd name="connsiteY7" fmla="*/ 296398 h 461902"/>
                <a:gd name="connsiteX8" fmla="*/ 413854 w 537050"/>
                <a:gd name="connsiteY8" fmla="*/ 278870 h 461902"/>
                <a:gd name="connsiteX9" fmla="*/ 317051 w 537050"/>
                <a:gd name="connsiteY9" fmla="*/ 433000 h 461902"/>
                <a:gd name="connsiteX10" fmla="*/ 301757 w 537050"/>
                <a:gd name="connsiteY10" fmla="*/ 417706 h 461902"/>
                <a:gd name="connsiteX11" fmla="*/ 301454 w 537050"/>
                <a:gd name="connsiteY11" fmla="*/ 409587 h 461902"/>
                <a:gd name="connsiteX12" fmla="*/ 319166 w 537050"/>
                <a:gd name="connsiteY12" fmla="*/ 386145 h 461902"/>
                <a:gd name="connsiteX13" fmla="*/ 316001 w 537050"/>
                <a:gd name="connsiteY13" fmla="*/ 379231 h 461902"/>
                <a:gd name="connsiteX14" fmla="*/ 313358 w 537050"/>
                <a:gd name="connsiteY14" fmla="*/ 372127 h 461902"/>
                <a:gd name="connsiteX15" fmla="*/ 283877 w 537050"/>
                <a:gd name="connsiteY15" fmla="*/ 368032 h 461902"/>
                <a:gd name="connsiteX16" fmla="*/ 278739 w 537050"/>
                <a:gd name="connsiteY16" fmla="*/ 362133 h 461902"/>
                <a:gd name="connsiteX17" fmla="*/ 278725 w 537050"/>
                <a:gd name="connsiteY17" fmla="*/ 315293 h 461902"/>
                <a:gd name="connsiteX18" fmla="*/ 284279 w 537050"/>
                <a:gd name="connsiteY18" fmla="*/ 309338 h 461902"/>
                <a:gd name="connsiteX19" fmla="*/ 313358 w 537050"/>
                <a:gd name="connsiteY19" fmla="*/ 305292 h 461902"/>
                <a:gd name="connsiteX20" fmla="*/ 316072 w 537050"/>
                <a:gd name="connsiteY20" fmla="*/ 298033 h 461902"/>
                <a:gd name="connsiteX21" fmla="*/ 319166 w 537050"/>
                <a:gd name="connsiteY21" fmla="*/ 291274 h 461902"/>
                <a:gd name="connsiteX22" fmla="*/ 301229 w 537050"/>
                <a:gd name="connsiteY22" fmla="*/ 267523 h 461902"/>
                <a:gd name="connsiteX23" fmla="*/ 301771 w 537050"/>
                <a:gd name="connsiteY23" fmla="*/ 259721 h 461902"/>
                <a:gd name="connsiteX24" fmla="*/ 322549 w 537050"/>
                <a:gd name="connsiteY24" fmla="*/ 238937 h 461902"/>
                <a:gd name="connsiteX25" fmla="*/ 273467 w 537050"/>
                <a:gd name="connsiteY25" fmla="*/ 219104 h 461902"/>
                <a:gd name="connsiteX26" fmla="*/ 213328 w 537050"/>
                <a:gd name="connsiteY26" fmla="*/ 211112 h 461902"/>
                <a:gd name="connsiteX27" fmla="*/ 90188 w 537050"/>
                <a:gd name="connsiteY27" fmla="*/ 247197 h 461902"/>
                <a:gd name="connsiteX28" fmla="*/ 5853 w 537050"/>
                <a:gd name="connsiteY28" fmla="*/ 344591 h 461902"/>
                <a:gd name="connsiteX29" fmla="*/ 151 w 537050"/>
                <a:gd name="connsiteY29" fmla="*/ 375024 h 461902"/>
                <a:gd name="connsiteX30" fmla="*/ 10173 w 537050"/>
                <a:gd name="connsiteY30" fmla="*/ 404329 h 461902"/>
                <a:gd name="connsiteX31" fmla="*/ 32670 w 537050"/>
                <a:gd name="connsiteY31" fmla="*/ 425599 h 461902"/>
                <a:gd name="connsiteX32" fmla="*/ 62750 w 537050"/>
                <a:gd name="connsiteY32" fmla="*/ 433000 h 461902"/>
                <a:gd name="connsiteX33" fmla="*/ 317051 w 537050"/>
                <a:gd name="connsiteY33" fmla="*/ 433000 h 461902"/>
                <a:gd name="connsiteX34" fmla="*/ 449847 w 537050"/>
                <a:gd name="connsiteY34" fmla="*/ 251848 h 461902"/>
                <a:gd name="connsiteX35" fmla="*/ 440586 w 537050"/>
                <a:gd name="connsiteY35" fmla="*/ 248564 h 461902"/>
                <a:gd name="connsiteX36" fmla="*/ 435998 w 537050"/>
                <a:gd name="connsiteY36" fmla="*/ 243574 h 461902"/>
                <a:gd name="connsiteX37" fmla="*/ 432100 w 537050"/>
                <a:gd name="connsiteY37" fmla="*/ 215517 h 461902"/>
                <a:gd name="connsiteX38" fmla="*/ 395635 w 537050"/>
                <a:gd name="connsiteY38" fmla="*/ 215517 h 461902"/>
                <a:gd name="connsiteX39" fmla="*/ 391730 w 537050"/>
                <a:gd name="connsiteY39" fmla="*/ 243574 h 461902"/>
                <a:gd name="connsiteX40" fmla="*/ 387487 w 537050"/>
                <a:gd name="connsiteY40" fmla="*/ 248465 h 461902"/>
                <a:gd name="connsiteX41" fmla="*/ 378001 w 537050"/>
                <a:gd name="connsiteY41" fmla="*/ 251799 h 461902"/>
                <a:gd name="connsiteX42" fmla="*/ 368712 w 537050"/>
                <a:gd name="connsiteY42" fmla="*/ 256260 h 461902"/>
                <a:gd name="connsiteX43" fmla="*/ 362256 w 537050"/>
                <a:gd name="connsiteY43" fmla="*/ 255795 h 461902"/>
                <a:gd name="connsiteX44" fmla="*/ 339647 w 537050"/>
                <a:gd name="connsiteY44" fmla="*/ 238718 h 461902"/>
                <a:gd name="connsiteX45" fmla="*/ 313873 w 537050"/>
                <a:gd name="connsiteY45" fmla="*/ 264492 h 461902"/>
                <a:gd name="connsiteX46" fmla="*/ 330865 w 537050"/>
                <a:gd name="connsiteY46" fmla="*/ 286996 h 461902"/>
                <a:gd name="connsiteX47" fmla="*/ 331415 w 537050"/>
                <a:gd name="connsiteY47" fmla="*/ 293565 h 461902"/>
                <a:gd name="connsiteX48" fmla="*/ 327059 w 537050"/>
                <a:gd name="connsiteY48" fmla="*/ 302600 h 461902"/>
                <a:gd name="connsiteX49" fmla="*/ 323725 w 537050"/>
                <a:gd name="connsiteY49" fmla="*/ 311974 h 461902"/>
                <a:gd name="connsiteX50" fmla="*/ 318729 w 537050"/>
                <a:gd name="connsiteY50" fmla="*/ 316569 h 461902"/>
                <a:gd name="connsiteX51" fmla="*/ 290664 w 537050"/>
                <a:gd name="connsiteY51" fmla="*/ 320473 h 461902"/>
                <a:gd name="connsiteX52" fmla="*/ 290664 w 537050"/>
                <a:gd name="connsiteY52" fmla="*/ 356953 h 461902"/>
                <a:gd name="connsiteX53" fmla="*/ 318729 w 537050"/>
                <a:gd name="connsiteY53" fmla="*/ 360851 h 461902"/>
                <a:gd name="connsiteX54" fmla="*/ 323620 w 537050"/>
                <a:gd name="connsiteY54" fmla="*/ 365093 h 461902"/>
                <a:gd name="connsiteX55" fmla="*/ 326996 w 537050"/>
                <a:gd name="connsiteY55" fmla="*/ 374664 h 461902"/>
                <a:gd name="connsiteX56" fmla="*/ 331415 w 537050"/>
                <a:gd name="connsiteY56" fmla="*/ 383855 h 461902"/>
                <a:gd name="connsiteX57" fmla="*/ 330950 w 537050"/>
                <a:gd name="connsiteY57" fmla="*/ 390311 h 461902"/>
                <a:gd name="connsiteX58" fmla="*/ 313866 w 537050"/>
                <a:gd name="connsiteY58" fmla="*/ 412927 h 461902"/>
                <a:gd name="connsiteX59" fmla="*/ 339647 w 537050"/>
                <a:gd name="connsiteY59" fmla="*/ 438715 h 461902"/>
                <a:gd name="connsiteX60" fmla="*/ 362136 w 537050"/>
                <a:gd name="connsiteY60" fmla="*/ 421716 h 461902"/>
                <a:gd name="connsiteX61" fmla="*/ 368712 w 537050"/>
                <a:gd name="connsiteY61" fmla="*/ 421159 h 461902"/>
                <a:gd name="connsiteX62" fmla="*/ 377768 w 537050"/>
                <a:gd name="connsiteY62" fmla="*/ 425522 h 461902"/>
                <a:gd name="connsiteX63" fmla="*/ 387135 w 537050"/>
                <a:gd name="connsiteY63" fmla="*/ 428855 h 461902"/>
                <a:gd name="connsiteX64" fmla="*/ 391730 w 537050"/>
                <a:gd name="connsiteY64" fmla="*/ 433852 h 461902"/>
                <a:gd name="connsiteX65" fmla="*/ 395635 w 537050"/>
                <a:gd name="connsiteY65" fmla="*/ 461903 h 461902"/>
                <a:gd name="connsiteX66" fmla="*/ 432100 w 537050"/>
                <a:gd name="connsiteY66" fmla="*/ 461903 h 461902"/>
                <a:gd name="connsiteX67" fmla="*/ 436005 w 537050"/>
                <a:gd name="connsiteY67" fmla="*/ 433838 h 461902"/>
                <a:gd name="connsiteX68" fmla="*/ 440248 w 537050"/>
                <a:gd name="connsiteY68" fmla="*/ 428947 h 461902"/>
                <a:gd name="connsiteX69" fmla="*/ 449819 w 537050"/>
                <a:gd name="connsiteY69" fmla="*/ 425585 h 461902"/>
                <a:gd name="connsiteX70" fmla="*/ 459009 w 537050"/>
                <a:gd name="connsiteY70" fmla="*/ 421159 h 461902"/>
                <a:gd name="connsiteX71" fmla="*/ 465465 w 537050"/>
                <a:gd name="connsiteY71" fmla="*/ 421624 h 461902"/>
                <a:gd name="connsiteX72" fmla="*/ 488089 w 537050"/>
                <a:gd name="connsiteY72" fmla="*/ 438715 h 461902"/>
                <a:gd name="connsiteX73" fmla="*/ 513870 w 537050"/>
                <a:gd name="connsiteY73" fmla="*/ 412927 h 461902"/>
                <a:gd name="connsiteX74" fmla="*/ 496870 w 537050"/>
                <a:gd name="connsiteY74" fmla="*/ 390431 h 461902"/>
                <a:gd name="connsiteX75" fmla="*/ 496314 w 537050"/>
                <a:gd name="connsiteY75" fmla="*/ 383855 h 461902"/>
                <a:gd name="connsiteX76" fmla="*/ 500740 w 537050"/>
                <a:gd name="connsiteY76" fmla="*/ 374650 h 461902"/>
                <a:gd name="connsiteX77" fmla="*/ 504003 w 537050"/>
                <a:gd name="connsiteY77" fmla="*/ 365453 h 461902"/>
                <a:gd name="connsiteX78" fmla="*/ 509000 w 537050"/>
                <a:gd name="connsiteY78" fmla="*/ 360851 h 461902"/>
                <a:gd name="connsiteX79" fmla="*/ 537050 w 537050"/>
                <a:gd name="connsiteY79" fmla="*/ 356953 h 461902"/>
                <a:gd name="connsiteX80" fmla="*/ 537050 w 537050"/>
                <a:gd name="connsiteY80" fmla="*/ 320473 h 461902"/>
                <a:gd name="connsiteX81" fmla="*/ 509000 w 537050"/>
                <a:gd name="connsiteY81" fmla="*/ 316576 h 461902"/>
                <a:gd name="connsiteX82" fmla="*/ 504108 w 537050"/>
                <a:gd name="connsiteY82" fmla="*/ 312333 h 461902"/>
                <a:gd name="connsiteX83" fmla="*/ 500740 w 537050"/>
                <a:gd name="connsiteY83" fmla="*/ 302776 h 461902"/>
                <a:gd name="connsiteX84" fmla="*/ 496306 w 537050"/>
                <a:gd name="connsiteY84" fmla="*/ 293565 h 461902"/>
                <a:gd name="connsiteX85" fmla="*/ 496772 w 537050"/>
                <a:gd name="connsiteY85" fmla="*/ 287109 h 461902"/>
                <a:gd name="connsiteX86" fmla="*/ 513870 w 537050"/>
                <a:gd name="connsiteY86" fmla="*/ 264478 h 461902"/>
                <a:gd name="connsiteX87" fmla="*/ 488089 w 537050"/>
                <a:gd name="connsiteY87" fmla="*/ 238704 h 461902"/>
                <a:gd name="connsiteX88" fmla="*/ 465585 w 537050"/>
                <a:gd name="connsiteY88" fmla="*/ 255711 h 461902"/>
                <a:gd name="connsiteX89" fmla="*/ 459009 w 537050"/>
                <a:gd name="connsiteY89" fmla="*/ 256260 h 461902"/>
                <a:gd name="connsiteX90" fmla="*/ 449847 w 537050"/>
                <a:gd name="connsiteY90" fmla="*/ 251848 h 461902"/>
                <a:gd name="connsiteX91" fmla="*/ 280846 w 537050"/>
                <a:gd name="connsiteY91" fmla="*/ 27945 h 461902"/>
                <a:gd name="connsiteX92" fmla="*/ 213328 w 537050"/>
                <a:gd name="connsiteY92" fmla="*/ 0 h 461902"/>
                <a:gd name="connsiteX93" fmla="*/ 145992 w 537050"/>
                <a:gd name="connsiteY93" fmla="*/ 27797 h 461902"/>
                <a:gd name="connsiteX94" fmla="*/ 117879 w 537050"/>
                <a:gd name="connsiteY94" fmla="*/ 95463 h 461902"/>
                <a:gd name="connsiteX95" fmla="*/ 145837 w 537050"/>
                <a:gd name="connsiteY95" fmla="*/ 162961 h 461902"/>
                <a:gd name="connsiteX96" fmla="*/ 213328 w 537050"/>
                <a:gd name="connsiteY96" fmla="*/ 190927 h 461902"/>
                <a:gd name="connsiteX97" fmla="*/ 280832 w 537050"/>
                <a:gd name="connsiteY97" fmla="*/ 162961 h 461902"/>
                <a:gd name="connsiteX98" fmla="*/ 308791 w 537050"/>
                <a:gd name="connsiteY98" fmla="*/ 95463 h 461902"/>
                <a:gd name="connsiteX99" fmla="*/ 280846 w 537050"/>
                <a:gd name="connsiteY99" fmla="*/ 27945 h 4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37050" h="461902">
                  <a:moveTo>
                    <a:pt x="413854" y="278870"/>
                  </a:moveTo>
                  <a:cubicBezTo>
                    <a:pt x="430360" y="278870"/>
                    <a:pt x="445315" y="285579"/>
                    <a:pt x="456148" y="296398"/>
                  </a:cubicBezTo>
                  <a:cubicBezTo>
                    <a:pt x="466994" y="307216"/>
                    <a:pt x="473704" y="322186"/>
                    <a:pt x="473704" y="338706"/>
                  </a:cubicBezTo>
                  <a:cubicBezTo>
                    <a:pt x="473704" y="355212"/>
                    <a:pt x="466994" y="370168"/>
                    <a:pt x="456176" y="381000"/>
                  </a:cubicBezTo>
                  <a:cubicBezTo>
                    <a:pt x="445315" y="391847"/>
                    <a:pt x="430360" y="398557"/>
                    <a:pt x="413854" y="398557"/>
                  </a:cubicBezTo>
                  <a:cubicBezTo>
                    <a:pt x="397333" y="398557"/>
                    <a:pt x="382364" y="391847"/>
                    <a:pt x="371369" y="380831"/>
                  </a:cubicBezTo>
                  <a:cubicBezTo>
                    <a:pt x="360579" y="369837"/>
                    <a:pt x="354017" y="355029"/>
                    <a:pt x="354017" y="338706"/>
                  </a:cubicBezTo>
                  <a:cubicBezTo>
                    <a:pt x="354017" y="322186"/>
                    <a:pt x="360727" y="307216"/>
                    <a:pt x="371545" y="296398"/>
                  </a:cubicBezTo>
                  <a:cubicBezTo>
                    <a:pt x="382364" y="285579"/>
                    <a:pt x="397333" y="278870"/>
                    <a:pt x="413854" y="278870"/>
                  </a:cubicBezTo>
                  <a:close/>
                  <a:moveTo>
                    <a:pt x="317051" y="433000"/>
                  </a:moveTo>
                  <a:lnTo>
                    <a:pt x="301757" y="417706"/>
                  </a:lnTo>
                  <a:cubicBezTo>
                    <a:pt x="299537" y="415486"/>
                    <a:pt x="299439" y="411934"/>
                    <a:pt x="301454" y="409587"/>
                  </a:cubicBezTo>
                  <a:lnTo>
                    <a:pt x="319166" y="386145"/>
                  </a:lnTo>
                  <a:cubicBezTo>
                    <a:pt x="318038" y="383897"/>
                    <a:pt x="316981" y="381585"/>
                    <a:pt x="316001" y="379231"/>
                  </a:cubicBezTo>
                  <a:cubicBezTo>
                    <a:pt x="315050" y="376934"/>
                    <a:pt x="314169" y="374559"/>
                    <a:pt x="313358" y="372127"/>
                  </a:cubicBezTo>
                  <a:lnTo>
                    <a:pt x="283877" y="368032"/>
                  </a:lnTo>
                  <a:cubicBezTo>
                    <a:pt x="280896" y="367617"/>
                    <a:pt x="278739" y="365058"/>
                    <a:pt x="278739" y="362133"/>
                  </a:cubicBezTo>
                  <a:lnTo>
                    <a:pt x="278725" y="315293"/>
                  </a:lnTo>
                  <a:cubicBezTo>
                    <a:pt x="278725" y="312143"/>
                    <a:pt x="281178" y="309556"/>
                    <a:pt x="284279" y="309338"/>
                  </a:cubicBezTo>
                  <a:lnTo>
                    <a:pt x="313358" y="305292"/>
                  </a:lnTo>
                  <a:cubicBezTo>
                    <a:pt x="314169" y="302861"/>
                    <a:pt x="315057" y="300479"/>
                    <a:pt x="316072" y="298033"/>
                  </a:cubicBezTo>
                  <a:cubicBezTo>
                    <a:pt x="317086" y="295623"/>
                    <a:pt x="318094" y="293410"/>
                    <a:pt x="319166" y="291274"/>
                  </a:cubicBezTo>
                  <a:lnTo>
                    <a:pt x="301229" y="267523"/>
                  </a:lnTo>
                  <a:cubicBezTo>
                    <a:pt x="299417" y="265127"/>
                    <a:pt x="299706" y="261793"/>
                    <a:pt x="301771" y="259721"/>
                  </a:cubicBezTo>
                  <a:lnTo>
                    <a:pt x="322549" y="238937"/>
                  </a:lnTo>
                  <a:cubicBezTo>
                    <a:pt x="307149" y="230514"/>
                    <a:pt x="290699" y="223805"/>
                    <a:pt x="273467" y="219104"/>
                  </a:cubicBezTo>
                  <a:cubicBezTo>
                    <a:pt x="254382" y="213903"/>
                    <a:pt x="234218" y="211112"/>
                    <a:pt x="213328" y="211112"/>
                  </a:cubicBezTo>
                  <a:cubicBezTo>
                    <a:pt x="167954" y="211112"/>
                    <a:pt x="125673" y="224369"/>
                    <a:pt x="90188" y="247197"/>
                  </a:cubicBezTo>
                  <a:cubicBezTo>
                    <a:pt x="53532" y="270786"/>
                    <a:pt x="24072" y="304602"/>
                    <a:pt x="5853" y="344591"/>
                  </a:cubicBezTo>
                  <a:cubicBezTo>
                    <a:pt x="1314" y="354557"/>
                    <a:pt x="-575" y="364896"/>
                    <a:pt x="151" y="375024"/>
                  </a:cubicBezTo>
                  <a:cubicBezTo>
                    <a:pt x="877" y="385131"/>
                    <a:pt x="4239" y="395096"/>
                    <a:pt x="10173" y="404329"/>
                  </a:cubicBezTo>
                  <a:cubicBezTo>
                    <a:pt x="16114" y="413562"/>
                    <a:pt x="23790" y="420757"/>
                    <a:pt x="32670" y="425599"/>
                  </a:cubicBezTo>
                  <a:cubicBezTo>
                    <a:pt x="41536" y="430434"/>
                    <a:pt x="51734" y="433000"/>
                    <a:pt x="62750" y="433000"/>
                  </a:cubicBezTo>
                  <a:lnTo>
                    <a:pt x="317051" y="433000"/>
                  </a:lnTo>
                  <a:close/>
                  <a:moveTo>
                    <a:pt x="449847" y="251848"/>
                  </a:moveTo>
                  <a:cubicBezTo>
                    <a:pt x="446830" y="250601"/>
                    <a:pt x="443729" y="249494"/>
                    <a:pt x="440586" y="248564"/>
                  </a:cubicBezTo>
                  <a:cubicBezTo>
                    <a:pt x="438239" y="248035"/>
                    <a:pt x="436350" y="246097"/>
                    <a:pt x="435998" y="243574"/>
                  </a:cubicBezTo>
                  <a:lnTo>
                    <a:pt x="432100" y="215517"/>
                  </a:lnTo>
                  <a:lnTo>
                    <a:pt x="395635" y="215517"/>
                  </a:lnTo>
                  <a:lnTo>
                    <a:pt x="391730" y="243574"/>
                  </a:lnTo>
                  <a:cubicBezTo>
                    <a:pt x="391406" y="245822"/>
                    <a:pt x="389806" y="247796"/>
                    <a:pt x="387487" y="248465"/>
                  </a:cubicBezTo>
                  <a:cubicBezTo>
                    <a:pt x="384316" y="249389"/>
                    <a:pt x="381187" y="250495"/>
                    <a:pt x="378001" y="251799"/>
                  </a:cubicBezTo>
                  <a:cubicBezTo>
                    <a:pt x="374766" y="253152"/>
                    <a:pt x="371693" y="254625"/>
                    <a:pt x="368712" y="256260"/>
                  </a:cubicBezTo>
                  <a:cubicBezTo>
                    <a:pt x="366717" y="257353"/>
                    <a:pt x="364187" y="257254"/>
                    <a:pt x="362256" y="255795"/>
                  </a:cubicBezTo>
                  <a:lnTo>
                    <a:pt x="339647" y="238718"/>
                  </a:lnTo>
                  <a:lnTo>
                    <a:pt x="313873" y="264492"/>
                  </a:lnTo>
                  <a:lnTo>
                    <a:pt x="330865" y="286996"/>
                  </a:lnTo>
                  <a:cubicBezTo>
                    <a:pt x="332303" y="288814"/>
                    <a:pt x="332599" y="291401"/>
                    <a:pt x="331415" y="293565"/>
                  </a:cubicBezTo>
                  <a:cubicBezTo>
                    <a:pt x="329801" y="296511"/>
                    <a:pt x="328349" y="299492"/>
                    <a:pt x="327059" y="302600"/>
                  </a:cubicBezTo>
                  <a:cubicBezTo>
                    <a:pt x="325748" y="305786"/>
                    <a:pt x="324635" y="308880"/>
                    <a:pt x="323725" y="311974"/>
                  </a:cubicBezTo>
                  <a:cubicBezTo>
                    <a:pt x="323197" y="314328"/>
                    <a:pt x="321259" y="316217"/>
                    <a:pt x="318729" y="316569"/>
                  </a:cubicBezTo>
                  <a:lnTo>
                    <a:pt x="290664" y="320473"/>
                  </a:lnTo>
                  <a:lnTo>
                    <a:pt x="290664" y="356953"/>
                  </a:lnTo>
                  <a:lnTo>
                    <a:pt x="318729" y="360851"/>
                  </a:lnTo>
                  <a:cubicBezTo>
                    <a:pt x="320977" y="361175"/>
                    <a:pt x="322950" y="362775"/>
                    <a:pt x="323620" y="365093"/>
                  </a:cubicBezTo>
                  <a:cubicBezTo>
                    <a:pt x="324550" y="368307"/>
                    <a:pt x="325692" y="371514"/>
                    <a:pt x="326996" y="374664"/>
                  </a:cubicBezTo>
                  <a:cubicBezTo>
                    <a:pt x="328285" y="377780"/>
                    <a:pt x="329773" y="380860"/>
                    <a:pt x="331415" y="383855"/>
                  </a:cubicBezTo>
                  <a:cubicBezTo>
                    <a:pt x="332507" y="385849"/>
                    <a:pt x="332408" y="388380"/>
                    <a:pt x="330950" y="390311"/>
                  </a:cubicBezTo>
                  <a:lnTo>
                    <a:pt x="313866" y="412927"/>
                  </a:lnTo>
                  <a:lnTo>
                    <a:pt x="339647" y="438715"/>
                  </a:lnTo>
                  <a:lnTo>
                    <a:pt x="362136" y="421716"/>
                  </a:lnTo>
                  <a:cubicBezTo>
                    <a:pt x="363962" y="420271"/>
                    <a:pt x="366548" y="419975"/>
                    <a:pt x="368712" y="421159"/>
                  </a:cubicBezTo>
                  <a:cubicBezTo>
                    <a:pt x="371665" y="422773"/>
                    <a:pt x="374646" y="424225"/>
                    <a:pt x="377768" y="425522"/>
                  </a:cubicBezTo>
                  <a:cubicBezTo>
                    <a:pt x="380947" y="426833"/>
                    <a:pt x="384041" y="427946"/>
                    <a:pt x="387135" y="428855"/>
                  </a:cubicBezTo>
                  <a:cubicBezTo>
                    <a:pt x="389489" y="429384"/>
                    <a:pt x="391378" y="431322"/>
                    <a:pt x="391730" y="433852"/>
                  </a:cubicBezTo>
                  <a:lnTo>
                    <a:pt x="395635" y="461903"/>
                  </a:lnTo>
                  <a:lnTo>
                    <a:pt x="432100" y="461903"/>
                  </a:lnTo>
                  <a:lnTo>
                    <a:pt x="436005" y="433838"/>
                  </a:lnTo>
                  <a:cubicBezTo>
                    <a:pt x="436329" y="431590"/>
                    <a:pt x="437929" y="429617"/>
                    <a:pt x="440248" y="428947"/>
                  </a:cubicBezTo>
                  <a:cubicBezTo>
                    <a:pt x="443497" y="428010"/>
                    <a:pt x="446711" y="426868"/>
                    <a:pt x="449819" y="425585"/>
                  </a:cubicBezTo>
                  <a:cubicBezTo>
                    <a:pt x="452885" y="424324"/>
                    <a:pt x="455965" y="422822"/>
                    <a:pt x="459009" y="421159"/>
                  </a:cubicBezTo>
                  <a:cubicBezTo>
                    <a:pt x="461004" y="420067"/>
                    <a:pt x="463534" y="420165"/>
                    <a:pt x="465465" y="421624"/>
                  </a:cubicBezTo>
                  <a:lnTo>
                    <a:pt x="488089" y="438715"/>
                  </a:lnTo>
                  <a:lnTo>
                    <a:pt x="513870" y="412927"/>
                  </a:lnTo>
                  <a:lnTo>
                    <a:pt x="496870" y="390431"/>
                  </a:lnTo>
                  <a:cubicBezTo>
                    <a:pt x="495426" y="388605"/>
                    <a:pt x="495130" y="386019"/>
                    <a:pt x="496314" y="383855"/>
                  </a:cubicBezTo>
                  <a:cubicBezTo>
                    <a:pt x="497956" y="380860"/>
                    <a:pt x="499443" y="377780"/>
                    <a:pt x="500740" y="374650"/>
                  </a:cubicBezTo>
                  <a:cubicBezTo>
                    <a:pt x="501980" y="371662"/>
                    <a:pt x="503087" y="368575"/>
                    <a:pt x="504003" y="365453"/>
                  </a:cubicBezTo>
                  <a:cubicBezTo>
                    <a:pt x="504531" y="363099"/>
                    <a:pt x="506470" y="361203"/>
                    <a:pt x="509000" y="360851"/>
                  </a:cubicBezTo>
                  <a:lnTo>
                    <a:pt x="537050" y="356953"/>
                  </a:lnTo>
                  <a:lnTo>
                    <a:pt x="537050" y="320473"/>
                  </a:lnTo>
                  <a:lnTo>
                    <a:pt x="509000" y="316576"/>
                  </a:lnTo>
                  <a:cubicBezTo>
                    <a:pt x="506751" y="316252"/>
                    <a:pt x="504778" y="314652"/>
                    <a:pt x="504108" y="312333"/>
                  </a:cubicBezTo>
                  <a:cubicBezTo>
                    <a:pt x="503178" y="309126"/>
                    <a:pt x="502043" y="305927"/>
                    <a:pt x="500740" y="302776"/>
                  </a:cubicBezTo>
                  <a:cubicBezTo>
                    <a:pt x="499443" y="299654"/>
                    <a:pt x="497949" y="296567"/>
                    <a:pt x="496306" y="293565"/>
                  </a:cubicBezTo>
                  <a:cubicBezTo>
                    <a:pt x="495214" y="291570"/>
                    <a:pt x="495313" y="289040"/>
                    <a:pt x="496772" y="287109"/>
                  </a:cubicBezTo>
                  <a:lnTo>
                    <a:pt x="513870" y="264478"/>
                  </a:lnTo>
                  <a:lnTo>
                    <a:pt x="488089" y="238704"/>
                  </a:lnTo>
                  <a:lnTo>
                    <a:pt x="465585" y="255711"/>
                  </a:lnTo>
                  <a:cubicBezTo>
                    <a:pt x="463759" y="257148"/>
                    <a:pt x="461173" y="257444"/>
                    <a:pt x="459009" y="256260"/>
                  </a:cubicBezTo>
                  <a:cubicBezTo>
                    <a:pt x="456028" y="254625"/>
                    <a:pt x="452948" y="253145"/>
                    <a:pt x="449847" y="251848"/>
                  </a:cubicBezTo>
                  <a:close/>
                  <a:moveTo>
                    <a:pt x="280846" y="27945"/>
                  </a:moveTo>
                  <a:cubicBezTo>
                    <a:pt x="263572" y="10685"/>
                    <a:pt x="239694" y="0"/>
                    <a:pt x="213328" y="0"/>
                  </a:cubicBezTo>
                  <a:cubicBezTo>
                    <a:pt x="187117" y="0"/>
                    <a:pt x="163380" y="10551"/>
                    <a:pt x="145992" y="27797"/>
                  </a:cubicBezTo>
                  <a:cubicBezTo>
                    <a:pt x="128570" y="45233"/>
                    <a:pt x="117879" y="69104"/>
                    <a:pt x="117879" y="95463"/>
                  </a:cubicBezTo>
                  <a:cubicBezTo>
                    <a:pt x="117879" y="121822"/>
                    <a:pt x="128570" y="145693"/>
                    <a:pt x="145837" y="162961"/>
                  </a:cubicBezTo>
                  <a:cubicBezTo>
                    <a:pt x="163091" y="180249"/>
                    <a:pt x="186962" y="190927"/>
                    <a:pt x="213328" y="190927"/>
                  </a:cubicBezTo>
                  <a:cubicBezTo>
                    <a:pt x="239687" y="190927"/>
                    <a:pt x="263558" y="180235"/>
                    <a:pt x="280832" y="162961"/>
                  </a:cubicBezTo>
                  <a:cubicBezTo>
                    <a:pt x="298099" y="145693"/>
                    <a:pt x="308791" y="121822"/>
                    <a:pt x="308791" y="95463"/>
                  </a:cubicBezTo>
                  <a:cubicBezTo>
                    <a:pt x="308791" y="69097"/>
                    <a:pt x="298107" y="45219"/>
                    <a:pt x="280846" y="27945"/>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4" name="Group 13">
              <a:extLst>
                <a:ext uri="{FF2B5EF4-FFF2-40B4-BE49-F238E27FC236}">
                  <a16:creationId xmlns:a16="http://schemas.microsoft.com/office/drawing/2014/main" id="{415B05BF-27FE-AE05-D6CB-F1F16E87EF1E}"/>
                </a:ext>
              </a:extLst>
            </p:cNvPr>
            <p:cNvGrpSpPr/>
            <p:nvPr/>
          </p:nvGrpSpPr>
          <p:grpSpPr>
            <a:xfrm>
              <a:off x="5925237" y="1394133"/>
              <a:ext cx="5384105" cy="4724128"/>
              <a:chOff x="5925237" y="1394133"/>
              <a:chExt cx="5384105" cy="4724128"/>
            </a:xfrm>
          </p:grpSpPr>
          <p:sp>
            <p:nvSpPr>
              <p:cNvPr id="47" name="Rectangle: Rounded Corners 46" descr="Decorative white box">
                <a:extLst>
                  <a:ext uri="{FF2B5EF4-FFF2-40B4-BE49-F238E27FC236}">
                    <a16:creationId xmlns:a16="http://schemas.microsoft.com/office/drawing/2014/main" id="{AD15F22A-B3DF-EFB2-24CA-81CBD63F3DF1}"/>
                  </a:ext>
                </a:extLst>
              </p:cNvPr>
              <p:cNvSpPr/>
              <p:nvPr/>
            </p:nvSpPr>
            <p:spPr bwMode="auto">
              <a:xfrm>
                <a:off x="5925237" y="4630032"/>
                <a:ext cx="5384105" cy="1488229"/>
              </a:xfrm>
              <a:prstGeom prst="roundRect">
                <a:avLst>
                  <a:gd name="adj" fmla="val 450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extBox 10">
                <a:extLst>
                  <a:ext uri="{FF2B5EF4-FFF2-40B4-BE49-F238E27FC236}">
                    <a16:creationId xmlns:a16="http://schemas.microsoft.com/office/drawing/2014/main" id="{32B28CE3-CBC5-943C-19E3-9DDEEDE23F3B}"/>
                  </a:ext>
                </a:extLst>
              </p:cNvPr>
              <p:cNvSpPr txBox="1"/>
              <p:nvPr/>
            </p:nvSpPr>
            <p:spPr>
              <a:xfrm>
                <a:off x="6590121" y="5327476"/>
                <a:ext cx="1213563" cy="201214"/>
              </a:xfrm>
              <a:prstGeom prst="rect">
                <a:avLst/>
              </a:prstGeom>
              <a:noFill/>
            </p:spPr>
            <p:txBody>
              <a:bodyPr wrap="square" lIns="0" tIns="0" rIns="0" bIns="0" rtlCol="0">
                <a:spAutoFit/>
              </a:bodyPr>
              <a:lstStyle/>
              <a:p>
                <a:pPr defTabSz="914049">
                  <a:lnSpc>
                    <a:spcPct val="90000"/>
                  </a:lnSpc>
                  <a:spcAft>
                    <a:spcPts val="600"/>
                  </a:spcAft>
                </a:pPr>
                <a:r>
                  <a:rPr lang="en-US" sz="1600">
                    <a:solidFill>
                      <a:schemeClr val="accent1">
                        <a:lumMod val="75000"/>
                      </a:schemeClr>
                    </a:solidFill>
                    <a:latin typeface="+mj-lt"/>
                  </a:rPr>
                  <a:t>Access</a:t>
                </a:r>
              </a:p>
            </p:txBody>
          </p:sp>
          <p:sp>
            <p:nvSpPr>
              <p:cNvPr id="12" name="TextBox 11">
                <a:extLst>
                  <a:ext uri="{FF2B5EF4-FFF2-40B4-BE49-F238E27FC236}">
                    <a16:creationId xmlns:a16="http://schemas.microsoft.com/office/drawing/2014/main" id="{3FA47941-5349-EAAA-7373-AF2502156556}"/>
                  </a:ext>
                </a:extLst>
              </p:cNvPr>
              <p:cNvSpPr txBox="1"/>
              <p:nvPr/>
            </p:nvSpPr>
            <p:spPr>
              <a:xfrm>
                <a:off x="7874354" y="4829191"/>
                <a:ext cx="3318726" cy="1089913"/>
              </a:xfrm>
              <a:prstGeom prst="rect">
                <a:avLst/>
              </a:prstGeom>
              <a:noFill/>
            </p:spPr>
            <p:txBody>
              <a:bodyPr wrap="square" lIns="0" tIns="0" rIns="0" bIns="0" rtlCol="0">
                <a:spAutoFit/>
              </a:bodyPr>
              <a:lstStyle/>
              <a:p>
                <a:pPr>
                  <a:lnSpc>
                    <a:spcPct val="90000"/>
                  </a:lnSpc>
                  <a:spcBef>
                    <a:spcPts val="1800"/>
                  </a:spcBef>
                </a:pPr>
                <a:r>
                  <a:rPr lang="en-US" sz="1400" b="1">
                    <a:solidFill>
                      <a:schemeClr val="accent1">
                        <a:lumMod val="75000"/>
                      </a:schemeClr>
                    </a:solidFill>
                    <a:latin typeface="+mj-lt"/>
                  </a:rPr>
                  <a:t>Viva Insights admins </a:t>
                </a:r>
                <a:r>
                  <a:rPr lang="en-US" sz="1400">
                    <a:gradFill>
                      <a:gsLst>
                        <a:gs pos="2917">
                          <a:schemeClr val="tx1"/>
                        </a:gs>
                        <a:gs pos="30000">
                          <a:schemeClr val="tx1"/>
                        </a:gs>
                      </a:gsLst>
                      <a:lin ang="5400000" scaled="0"/>
                    </a:gradFill>
                  </a:rPr>
                  <a:t>can decide which Managers get access to Manager Insights</a:t>
                </a:r>
              </a:p>
              <a:p>
                <a:pPr>
                  <a:lnSpc>
                    <a:spcPct val="90000"/>
                  </a:lnSpc>
                  <a:spcBef>
                    <a:spcPts val="1800"/>
                  </a:spcBef>
                </a:pPr>
                <a:r>
                  <a:rPr lang="en-US" sz="1400" b="1">
                    <a:solidFill>
                      <a:schemeClr val="accent1">
                        <a:lumMod val="75000"/>
                      </a:schemeClr>
                    </a:solidFill>
                    <a:latin typeface="+mj-lt"/>
                  </a:rPr>
                  <a:t>Microsoft 365 admins</a:t>
                </a:r>
                <a:r>
                  <a:rPr lang="en-US" sz="1400">
                    <a:solidFill>
                      <a:schemeClr val="accent1">
                        <a:lumMod val="75000"/>
                      </a:schemeClr>
                    </a:solidFill>
                    <a:latin typeface="+mj-lt"/>
                  </a:rPr>
                  <a:t> </a:t>
                </a:r>
                <a:r>
                  <a:rPr lang="en-US" sz="1400">
                    <a:gradFill>
                      <a:gsLst>
                        <a:gs pos="2917">
                          <a:schemeClr val="tx1"/>
                        </a:gs>
                        <a:gs pos="30000">
                          <a:schemeClr val="tx1"/>
                        </a:gs>
                      </a:gsLst>
                      <a:lin ang="5400000" scaled="0"/>
                    </a:gradFill>
                  </a:rPr>
                  <a:t>can decide who </a:t>
                </a:r>
                <a:br>
                  <a:rPr lang="en-US" sz="1400">
                    <a:gradFill>
                      <a:gsLst>
                        <a:gs pos="2917">
                          <a:schemeClr val="tx1"/>
                        </a:gs>
                        <a:gs pos="30000">
                          <a:schemeClr val="tx1"/>
                        </a:gs>
                      </a:gsLst>
                      <a:lin ang="5400000" scaled="0"/>
                    </a:gradFill>
                  </a:rPr>
                </a:br>
                <a:r>
                  <a:rPr lang="en-US" sz="1400">
                    <a:gradFill>
                      <a:gsLst>
                        <a:gs pos="2917">
                          <a:schemeClr val="tx1"/>
                        </a:gs>
                        <a:gs pos="30000">
                          <a:schemeClr val="tx1"/>
                        </a:gs>
                      </a:gsLst>
                      <a:lin ang="5400000" scaled="0"/>
                    </a:gradFill>
                  </a:rPr>
                  <a:t>is assigned access to Business Leader </a:t>
                </a:r>
                <a:br>
                  <a:rPr lang="en-US" sz="1400">
                    <a:gradFill>
                      <a:gsLst>
                        <a:gs pos="2917">
                          <a:schemeClr val="tx1"/>
                        </a:gs>
                        <a:gs pos="30000">
                          <a:schemeClr val="tx1"/>
                        </a:gs>
                      </a:gsLst>
                      <a:lin ang="5400000" scaled="0"/>
                    </a:gradFill>
                  </a:rPr>
                </a:br>
                <a:r>
                  <a:rPr lang="en-US" sz="1400">
                    <a:gradFill>
                      <a:gsLst>
                        <a:gs pos="2917">
                          <a:schemeClr val="tx1"/>
                        </a:gs>
                        <a:gs pos="30000">
                          <a:schemeClr val="tx1"/>
                        </a:gs>
                      </a:gsLst>
                      <a:lin ang="5400000" scaled="0"/>
                    </a:gradFill>
                  </a:rPr>
                  <a:t>roles for accessing Org Insights</a:t>
                </a:r>
              </a:p>
            </p:txBody>
          </p:sp>
          <p:sp>
            <p:nvSpPr>
              <p:cNvPr id="49" name="Freeform: Shape 48" descr="Icon representing Access">
                <a:extLst>
                  <a:ext uri="{FF2B5EF4-FFF2-40B4-BE49-F238E27FC236}">
                    <a16:creationId xmlns:a16="http://schemas.microsoft.com/office/drawing/2014/main" id="{18F820AD-DF71-5602-2107-2B0863F77CBF}"/>
                  </a:ext>
                </a:extLst>
              </p:cNvPr>
              <p:cNvSpPr/>
              <p:nvPr/>
            </p:nvSpPr>
            <p:spPr>
              <a:xfrm>
                <a:off x="6065462" y="5201713"/>
                <a:ext cx="418622" cy="344866"/>
              </a:xfrm>
              <a:custGeom>
                <a:avLst/>
                <a:gdLst>
                  <a:gd name="connsiteX0" fmla="*/ 413854 w 537050"/>
                  <a:gd name="connsiteY0" fmla="*/ 278870 h 461902"/>
                  <a:gd name="connsiteX1" fmla="*/ 456148 w 537050"/>
                  <a:gd name="connsiteY1" fmla="*/ 296398 h 461902"/>
                  <a:gd name="connsiteX2" fmla="*/ 473704 w 537050"/>
                  <a:gd name="connsiteY2" fmla="*/ 338706 h 461902"/>
                  <a:gd name="connsiteX3" fmla="*/ 456176 w 537050"/>
                  <a:gd name="connsiteY3" fmla="*/ 381000 h 461902"/>
                  <a:gd name="connsiteX4" fmla="*/ 413854 w 537050"/>
                  <a:gd name="connsiteY4" fmla="*/ 398557 h 461902"/>
                  <a:gd name="connsiteX5" fmla="*/ 371369 w 537050"/>
                  <a:gd name="connsiteY5" fmla="*/ 380831 h 461902"/>
                  <a:gd name="connsiteX6" fmla="*/ 354017 w 537050"/>
                  <a:gd name="connsiteY6" fmla="*/ 338706 h 461902"/>
                  <a:gd name="connsiteX7" fmla="*/ 371545 w 537050"/>
                  <a:gd name="connsiteY7" fmla="*/ 296398 h 461902"/>
                  <a:gd name="connsiteX8" fmla="*/ 413854 w 537050"/>
                  <a:gd name="connsiteY8" fmla="*/ 278870 h 461902"/>
                  <a:gd name="connsiteX9" fmla="*/ 317051 w 537050"/>
                  <a:gd name="connsiteY9" fmla="*/ 433000 h 461902"/>
                  <a:gd name="connsiteX10" fmla="*/ 301757 w 537050"/>
                  <a:gd name="connsiteY10" fmla="*/ 417706 h 461902"/>
                  <a:gd name="connsiteX11" fmla="*/ 301454 w 537050"/>
                  <a:gd name="connsiteY11" fmla="*/ 409587 h 461902"/>
                  <a:gd name="connsiteX12" fmla="*/ 319166 w 537050"/>
                  <a:gd name="connsiteY12" fmla="*/ 386145 h 461902"/>
                  <a:gd name="connsiteX13" fmla="*/ 316001 w 537050"/>
                  <a:gd name="connsiteY13" fmla="*/ 379231 h 461902"/>
                  <a:gd name="connsiteX14" fmla="*/ 313358 w 537050"/>
                  <a:gd name="connsiteY14" fmla="*/ 372127 h 461902"/>
                  <a:gd name="connsiteX15" fmla="*/ 283877 w 537050"/>
                  <a:gd name="connsiteY15" fmla="*/ 368032 h 461902"/>
                  <a:gd name="connsiteX16" fmla="*/ 278739 w 537050"/>
                  <a:gd name="connsiteY16" fmla="*/ 362133 h 461902"/>
                  <a:gd name="connsiteX17" fmla="*/ 278725 w 537050"/>
                  <a:gd name="connsiteY17" fmla="*/ 315293 h 461902"/>
                  <a:gd name="connsiteX18" fmla="*/ 284279 w 537050"/>
                  <a:gd name="connsiteY18" fmla="*/ 309338 h 461902"/>
                  <a:gd name="connsiteX19" fmla="*/ 313358 w 537050"/>
                  <a:gd name="connsiteY19" fmla="*/ 305292 h 461902"/>
                  <a:gd name="connsiteX20" fmla="*/ 316072 w 537050"/>
                  <a:gd name="connsiteY20" fmla="*/ 298033 h 461902"/>
                  <a:gd name="connsiteX21" fmla="*/ 319166 w 537050"/>
                  <a:gd name="connsiteY21" fmla="*/ 291274 h 461902"/>
                  <a:gd name="connsiteX22" fmla="*/ 301229 w 537050"/>
                  <a:gd name="connsiteY22" fmla="*/ 267523 h 461902"/>
                  <a:gd name="connsiteX23" fmla="*/ 301771 w 537050"/>
                  <a:gd name="connsiteY23" fmla="*/ 259721 h 461902"/>
                  <a:gd name="connsiteX24" fmla="*/ 322549 w 537050"/>
                  <a:gd name="connsiteY24" fmla="*/ 238937 h 461902"/>
                  <a:gd name="connsiteX25" fmla="*/ 273467 w 537050"/>
                  <a:gd name="connsiteY25" fmla="*/ 219104 h 461902"/>
                  <a:gd name="connsiteX26" fmla="*/ 213328 w 537050"/>
                  <a:gd name="connsiteY26" fmla="*/ 211112 h 461902"/>
                  <a:gd name="connsiteX27" fmla="*/ 90188 w 537050"/>
                  <a:gd name="connsiteY27" fmla="*/ 247197 h 461902"/>
                  <a:gd name="connsiteX28" fmla="*/ 5853 w 537050"/>
                  <a:gd name="connsiteY28" fmla="*/ 344591 h 461902"/>
                  <a:gd name="connsiteX29" fmla="*/ 151 w 537050"/>
                  <a:gd name="connsiteY29" fmla="*/ 375024 h 461902"/>
                  <a:gd name="connsiteX30" fmla="*/ 10173 w 537050"/>
                  <a:gd name="connsiteY30" fmla="*/ 404329 h 461902"/>
                  <a:gd name="connsiteX31" fmla="*/ 32670 w 537050"/>
                  <a:gd name="connsiteY31" fmla="*/ 425599 h 461902"/>
                  <a:gd name="connsiteX32" fmla="*/ 62750 w 537050"/>
                  <a:gd name="connsiteY32" fmla="*/ 433000 h 461902"/>
                  <a:gd name="connsiteX33" fmla="*/ 317051 w 537050"/>
                  <a:gd name="connsiteY33" fmla="*/ 433000 h 461902"/>
                  <a:gd name="connsiteX34" fmla="*/ 449847 w 537050"/>
                  <a:gd name="connsiteY34" fmla="*/ 251848 h 461902"/>
                  <a:gd name="connsiteX35" fmla="*/ 440586 w 537050"/>
                  <a:gd name="connsiteY35" fmla="*/ 248564 h 461902"/>
                  <a:gd name="connsiteX36" fmla="*/ 435998 w 537050"/>
                  <a:gd name="connsiteY36" fmla="*/ 243574 h 461902"/>
                  <a:gd name="connsiteX37" fmla="*/ 432100 w 537050"/>
                  <a:gd name="connsiteY37" fmla="*/ 215517 h 461902"/>
                  <a:gd name="connsiteX38" fmla="*/ 395635 w 537050"/>
                  <a:gd name="connsiteY38" fmla="*/ 215517 h 461902"/>
                  <a:gd name="connsiteX39" fmla="*/ 391730 w 537050"/>
                  <a:gd name="connsiteY39" fmla="*/ 243574 h 461902"/>
                  <a:gd name="connsiteX40" fmla="*/ 387487 w 537050"/>
                  <a:gd name="connsiteY40" fmla="*/ 248465 h 461902"/>
                  <a:gd name="connsiteX41" fmla="*/ 378001 w 537050"/>
                  <a:gd name="connsiteY41" fmla="*/ 251799 h 461902"/>
                  <a:gd name="connsiteX42" fmla="*/ 368712 w 537050"/>
                  <a:gd name="connsiteY42" fmla="*/ 256260 h 461902"/>
                  <a:gd name="connsiteX43" fmla="*/ 362256 w 537050"/>
                  <a:gd name="connsiteY43" fmla="*/ 255795 h 461902"/>
                  <a:gd name="connsiteX44" fmla="*/ 339647 w 537050"/>
                  <a:gd name="connsiteY44" fmla="*/ 238718 h 461902"/>
                  <a:gd name="connsiteX45" fmla="*/ 313873 w 537050"/>
                  <a:gd name="connsiteY45" fmla="*/ 264492 h 461902"/>
                  <a:gd name="connsiteX46" fmla="*/ 330865 w 537050"/>
                  <a:gd name="connsiteY46" fmla="*/ 286996 h 461902"/>
                  <a:gd name="connsiteX47" fmla="*/ 331415 w 537050"/>
                  <a:gd name="connsiteY47" fmla="*/ 293565 h 461902"/>
                  <a:gd name="connsiteX48" fmla="*/ 327059 w 537050"/>
                  <a:gd name="connsiteY48" fmla="*/ 302600 h 461902"/>
                  <a:gd name="connsiteX49" fmla="*/ 323725 w 537050"/>
                  <a:gd name="connsiteY49" fmla="*/ 311974 h 461902"/>
                  <a:gd name="connsiteX50" fmla="*/ 318729 w 537050"/>
                  <a:gd name="connsiteY50" fmla="*/ 316569 h 461902"/>
                  <a:gd name="connsiteX51" fmla="*/ 290664 w 537050"/>
                  <a:gd name="connsiteY51" fmla="*/ 320473 h 461902"/>
                  <a:gd name="connsiteX52" fmla="*/ 290664 w 537050"/>
                  <a:gd name="connsiteY52" fmla="*/ 356953 h 461902"/>
                  <a:gd name="connsiteX53" fmla="*/ 318729 w 537050"/>
                  <a:gd name="connsiteY53" fmla="*/ 360851 h 461902"/>
                  <a:gd name="connsiteX54" fmla="*/ 323620 w 537050"/>
                  <a:gd name="connsiteY54" fmla="*/ 365093 h 461902"/>
                  <a:gd name="connsiteX55" fmla="*/ 326996 w 537050"/>
                  <a:gd name="connsiteY55" fmla="*/ 374664 h 461902"/>
                  <a:gd name="connsiteX56" fmla="*/ 331415 w 537050"/>
                  <a:gd name="connsiteY56" fmla="*/ 383855 h 461902"/>
                  <a:gd name="connsiteX57" fmla="*/ 330950 w 537050"/>
                  <a:gd name="connsiteY57" fmla="*/ 390311 h 461902"/>
                  <a:gd name="connsiteX58" fmla="*/ 313866 w 537050"/>
                  <a:gd name="connsiteY58" fmla="*/ 412927 h 461902"/>
                  <a:gd name="connsiteX59" fmla="*/ 339647 w 537050"/>
                  <a:gd name="connsiteY59" fmla="*/ 438715 h 461902"/>
                  <a:gd name="connsiteX60" fmla="*/ 362136 w 537050"/>
                  <a:gd name="connsiteY60" fmla="*/ 421716 h 461902"/>
                  <a:gd name="connsiteX61" fmla="*/ 368712 w 537050"/>
                  <a:gd name="connsiteY61" fmla="*/ 421159 h 461902"/>
                  <a:gd name="connsiteX62" fmla="*/ 377768 w 537050"/>
                  <a:gd name="connsiteY62" fmla="*/ 425522 h 461902"/>
                  <a:gd name="connsiteX63" fmla="*/ 387135 w 537050"/>
                  <a:gd name="connsiteY63" fmla="*/ 428855 h 461902"/>
                  <a:gd name="connsiteX64" fmla="*/ 391730 w 537050"/>
                  <a:gd name="connsiteY64" fmla="*/ 433852 h 461902"/>
                  <a:gd name="connsiteX65" fmla="*/ 395635 w 537050"/>
                  <a:gd name="connsiteY65" fmla="*/ 461903 h 461902"/>
                  <a:gd name="connsiteX66" fmla="*/ 432100 w 537050"/>
                  <a:gd name="connsiteY66" fmla="*/ 461903 h 461902"/>
                  <a:gd name="connsiteX67" fmla="*/ 436005 w 537050"/>
                  <a:gd name="connsiteY67" fmla="*/ 433838 h 461902"/>
                  <a:gd name="connsiteX68" fmla="*/ 440248 w 537050"/>
                  <a:gd name="connsiteY68" fmla="*/ 428947 h 461902"/>
                  <a:gd name="connsiteX69" fmla="*/ 449819 w 537050"/>
                  <a:gd name="connsiteY69" fmla="*/ 425585 h 461902"/>
                  <a:gd name="connsiteX70" fmla="*/ 459009 w 537050"/>
                  <a:gd name="connsiteY70" fmla="*/ 421159 h 461902"/>
                  <a:gd name="connsiteX71" fmla="*/ 465465 w 537050"/>
                  <a:gd name="connsiteY71" fmla="*/ 421624 h 461902"/>
                  <a:gd name="connsiteX72" fmla="*/ 488089 w 537050"/>
                  <a:gd name="connsiteY72" fmla="*/ 438715 h 461902"/>
                  <a:gd name="connsiteX73" fmla="*/ 513870 w 537050"/>
                  <a:gd name="connsiteY73" fmla="*/ 412927 h 461902"/>
                  <a:gd name="connsiteX74" fmla="*/ 496870 w 537050"/>
                  <a:gd name="connsiteY74" fmla="*/ 390431 h 461902"/>
                  <a:gd name="connsiteX75" fmla="*/ 496314 w 537050"/>
                  <a:gd name="connsiteY75" fmla="*/ 383855 h 461902"/>
                  <a:gd name="connsiteX76" fmla="*/ 500740 w 537050"/>
                  <a:gd name="connsiteY76" fmla="*/ 374650 h 461902"/>
                  <a:gd name="connsiteX77" fmla="*/ 504003 w 537050"/>
                  <a:gd name="connsiteY77" fmla="*/ 365453 h 461902"/>
                  <a:gd name="connsiteX78" fmla="*/ 509000 w 537050"/>
                  <a:gd name="connsiteY78" fmla="*/ 360851 h 461902"/>
                  <a:gd name="connsiteX79" fmla="*/ 537050 w 537050"/>
                  <a:gd name="connsiteY79" fmla="*/ 356953 h 461902"/>
                  <a:gd name="connsiteX80" fmla="*/ 537050 w 537050"/>
                  <a:gd name="connsiteY80" fmla="*/ 320473 h 461902"/>
                  <a:gd name="connsiteX81" fmla="*/ 509000 w 537050"/>
                  <a:gd name="connsiteY81" fmla="*/ 316576 h 461902"/>
                  <a:gd name="connsiteX82" fmla="*/ 504108 w 537050"/>
                  <a:gd name="connsiteY82" fmla="*/ 312333 h 461902"/>
                  <a:gd name="connsiteX83" fmla="*/ 500740 w 537050"/>
                  <a:gd name="connsiteY83" fmla="*/ 302776 h 461902"/>
                  <a:gd name="connsiteX84" fmla="*/ 496306 w 537050"/>
                  <a:gd name="connsiteY84" fmla="*/ 293565 h 461902"/>
                  <a:gd name="connsiteX85" fmla="*/ 496772 w 537050"/>
                  <a:gd name="connsiteY85" fmla="*/ 287109 h 461902"/>
                  <a:gd name="connsiteX86" fmla="*/ 513870 w 537050"/>
                  <a:gd name="connsiteY86" fmla="*/ 264478 h 461902"/>
                  <a:gd name="connsiteX87" fmla="*/ 488089 w 537050"/>
                  <a:gd name="connsiteY87" fmla="*/ 238704 h 461902"/>
                  <a:gd name="connsiteX88" fmla="*/ 465585 w 537050"/>
                  <a:gd name="connsiteY88" fmla="*/ 255711 h 461902"/>
                  <a:gd name="connsiteX89" fmla="*/ 459009 w 537050"/>
                  <a:gd name="connsiteY89" fmla="*/ 256260 h 461902"/>
                  <a:gd name="connsiteX90" fmla="*/ 449847 w 537050"/>
                  <a:gd name="connsiteY90" fmla="*/ 251848 h 461902"/>
                  <a:gd name="connsiteX91" fmla="*/ 280846 w 537050"/>
                  <a:gd name="connsiteY91" fmla="*/ 27945 h 461902"/>
                  <a:gd name="connsiteX92" fmla="*/ 213328 w 537050"/>
                  <a:gd name="connsiteY92" fmla="*/ 0 h 461902"/>
                  <a:gd name="connsiteX93" fmla="*/ 145992 w 537050"/>
                  <a:gd name="connsiteY93" fmla="*/ 27797 h 461902"/>
                  <a:gd name="connsiteX94" fmla="*/ 117879 w 537050"/>
                  <a:gd name="connsiteY94" fmla="*/ 95463 h 461902"/>
                  <a:gd name="connsiteX95" fmla="*/ 145837 w 537050"/>
                  <a:gd name="connsiteY95" fmla="*/ 162961 h 461902"/>
                  <a:gd name="connsiteX96" fmla="*/ 213328 w 537050"/>
                  <a:gd name="connsiteY96" fmla="*/ 190927 h 461902"/>
                  <a:gd name="connsiteX97" fmla="*/ 280832 w 537050"/>
                  <a:gd name="connsiteY97" fmla="*/ 162961 h 461902"/>
                  <a:gd name="connsiteX98" fmla="*/ 308791 w 537050"/>
                  <a:gd name="connsiteY98" fmla="*/ 95463 h 461902"/>
                  <a:gd name="connsiteX99" fmla="*/ 280846 w 537050"/>
                  <a:gd name="connsiteY99" fmla="*/ 27945 h 4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37050" h="461902">
                    <a:moveTo>
                      <a:pt x="413854" y="278870"/>
                    </a:moveTo>
                    <a:cubicBezTo>
                      <a:pt x="430360" y="278870"/>
                      <a:pt x="445315" y="285579"/>
                      <a:pt x="456148" y="296398"/>
                    </a:cubicBezTo>
                    <a:cubicBezTo>
                      <a:pt x="466994" y="307216"/>
                      <a:pt x="473704" y="322186"/>
                      <a:pt x="473704" y="338706"/>
                    </a:cubicBezTo>
                    <a:cubicBezTo>
                      <a:pt x="473704" y="355212"/>
                      <a:pt x="466994" y="370168"/>
                      <a:pt x="456176" y="381000"/>
                    </a:cubicBezTo>
                    <a:cubicBezTo>
                      <a:pt x="445315" y="391847"/>
                      <a:pt x="430360" y="398557"/>
                      <a:pt x="413854" y="398557"/>
                    </a:cubicBezTo>
                    <a:cubicBezTo>
                      <a:pt x="397333" y="398557"/>
                      <a:pt x="382364" y="391847"/>
                      <a:pt x="371369" y="380831"/>
                    </a:cubicBezTo>
                    <a:cubicBezTo>
                      <a:pt x="360579" y="369837"/>
                      <a:pt x="354017" y="355029"/>
                      <a:pt x="354017" y="338706"/>
                    </a:cubicBezTo>
                    <a:cubicBezTo>
                      <a:pt x="354017" y="322186"/>
                      <a:pt x="360727" y="307216"/>
                      <a:pt x="371545" y="296398"/>
                    </a:cubicBezTo>
                    <a:cubicBezTo>
                      <a:pt x="382364" y="285579"/>
                      <a:pt x="397333" y="278870"/>
                      <a:pt x="413854" y="278870"/>
                    </a:cubicBezTo>
                    <a:close/>
                    <a:moveTo>
                      <a:pt x="317051" y="433000"/>
                    </a:moveTo>
                    <a:lnTo>
                      <a:pt x="301757" y="417706"/>
                    </a:lnTo>
                    <a:cubicBezTo>
                      <a:pt x="299537" y="415486"/>
                      <a:pt x="299439" y="411934"/>
                      <a:pt x="301454" y="409587"/>
                    </a:cubicBezTo>
                    <a:lnTo>
                      <a:pt x="319166" y="386145"/>
                    </a:lnTo>
                    <a:cubicBezTo>
                      <a:pt x="318038" y="383897"/>
                      <a:pt x="316981" y="381585"/>
                      <a:pt x="316001" y="379231"/>
                    </a:cubicBezTo>
                    <a:cubicBezTo>
                      <a:pt x="315050" y="376934"/>
                      <a:pt x="314169" y="374559"/>
                      <a:pt x="313358" y="372127"/>
                    </a:cubicBezTo>
                    <a:lnTo>
                      <a:pt x="283877" y="368032"/>
                    </a:lnTo>
                    <a:cubicBezTo>
                      <a:pt x="280896" y="367617"/>
                      <a:pt x="278739" y="365058"/>
                      <a:pt x="278739" y="362133"/>
                    </a:cubicBezTo>
                    <a:lnTo>
                      <a:pt x="278725" y="315293"/>
                    </a:lnTo>
                    <a:cubicBezTo>
                      <a:pt x="278725" y="312143"/>
                      <a:pt x="281178" y="309556"/>
                      <a:pt x="284279" y="309338"/>
                    </a:cubicBezTo>
                    <a:lnTo>
                      <a:pt x="313358" y="305292"/>
                    </a:lnTo>
                    <a:cubicBezTo>
                      <a:pt x="314169" y="302861"/>
                      <a:pt x="315057" y="300479"/>
                      <a:pt x="316072" y="298033"/>
                    </a:cubicBezTo>
                    <a:cubicBezTo>
                      <a:pt x="317086" y="295623"/>
                      <a:pt x="318094" y="293410"/>
                      <a:pt x="319166" y="291274"/>
                    </a:cubicBezTo>
                    <a:lnTo>
                      <a:pt x="301229" y="267523"/>
                    </a:lnTo>
                    <a:cubicBezTo>
                      <a:pt x="299417" y="265127"/>
                      <a:pt x="299706" y="261793"/>
                      <a:pt x="301771" y="259721"/>
                    </a:cubicBezTo>
                    <a:lnTo>
                      <a:pt x="322549" y="238937"/>
                    </a:lnTo>
                    <a:cubicBezTo>
                      <a:pt x="307149" y="230514"/>
                      <a:pt x="290699" y="223805"/>
                      <a:pt x="273467" y="219104"/>
                    </a:cubicBezTo>
                    <a:cubicBezTo>
                      <a:pt x="254382" y="213903"/>
                      <a:pt x="234218" y="211112"/>
                      <a:pt x="213328" y="211112"/>
                    </a:cubicBezTo>
                    <a:cubicBezTo>
                      <a:pt x="167954" y="211112"/>
                      <a:pt x="125673" y="224369"/>
                      <a:pt x="90188" y="247197"/>
                    </a:cubicBezTo>
                    <a:cubicBezTo>
                      <a:pt x="53532" y="270786"/>
                      <a:pt x="24072" y="304602"/>
                      <a:pt x="5853" y="344591"/>
                    </a:cubicBezTo>
                    <a:cubicBezTo>
                      <a:pt x="1314" y="354557"/>
                      <a:pt x="-575" y="364896"/>
                      <a:pt x="151" y="375024"/>
                    </a:cubicBezTo>
                    <a:cubicBezTo>
                      <a:pt x="877" y="385131"/>
                      <a:pt x="4239" y="395096"/>
                      <a:pt x="10173" y="404329"/>
                    </a:cubicBezTo>
                    <a:cubicBezTo>
                      <a:pt x="16114" y="413562"/>
                      <a:pt x="23790" y="420757"/>
                      <a:pt x="32670" y="425599"/>
                    </a:cubicBezTo>
                    <a:cubicBezTo>
                      <a:pt x="41536" y="430434"/>
                      <a:pt x="51734" y="433000"/>
                      <a:pt x="62750" y="433000"/>
                    </a:cubicBezTo>
                    <a:lnTo>
                      <a:pt x="317051" y="433000"/>
                    </a:lnTo>
                    <a:close/>
                    <a:moveTo>
                      <a:pt x="449847" y="251848"/>
                    </a:moveTo>
                    <a:cubicBezTo>
                      <a:pt x="446830" y="250601"/>
                      <a:pt x="443729" y="249494"/>
                      <a:pt x="440586" y="248564"/>
                    </a:cubicBezTo>
                    <a:cubicBezTo>
                      <a:pt x="438239" y="248035"/>
                      <a:pt x="436350" y="246097"/>
                      <a:pt x="435998" y="243574"/>
                    </a:cubicBezTo>
                    <a:lnTo>
                      <a:pt x="432100" y="215517"/>
                    </a:lnTo>
                    <a:lnTo>
                      <a:pt x="395635" y="215517"/>
                    </a:lnTo>
                    <a:lnTo>
                      <a:pt x="391730" y="243574"/>
                    </a:lnTo>
                    <a:cubicBezTo>
                      <a:pt x="391406" y="245822"/>
                      <a:pt x="389806" y="247796"/>
                      <a:pt x="387487" y="248465"/>
                    </a:cubicBezTo>
                    <a:cubicBezTo>
                      <a:pt x="384316" y="249389"/>
                      <a:pt x="381187" y="250495"/>
                      <a:pt x="378001" y="251799"/>
                    </a:cubicBezTo>
                    <a:cubicBezTo>
                      <a:pt x="374766" y="253152"/>
                      <a:pt x="371693" y="254625"/>
                      <a:pt x="368712" y="256260"/>
                    </a:cubicBezTo>
                    <a:cubicBezTo>
                      <a:pt x="366717" y="257353"/>
                      <a:pt x="364187" y="257254"/>
                      <a:pt x="362256" y="255795"/>
                    </a:cubicBezTo>
                    <a:lnTo>
                      <a:pt x="339647" y="238718"/>
                    </a:lnTo>
                    <a:lnTo>
                      <a:pt x="313873" y="264492"/>
                    </a:lnTo>
                    <a:lnTo>
                      <a:pt x="330865" y="286996"/>
                    </a:lnTo>
                    <a:cubicBezTo>
                      <a:pt x="332303" y="288814"/>
                      <a:pt x="332599" y="291401"/>
                      <a:pt x="331415" y="293565"/>
                    </a:cubicBezTo>
                    <a:cubicBezTo>
                      <a:pt x="329801" y="296511"/>
                      <a:pt x="328349" y="299492"/>
                      <a:pt x="327059" y="302600"/>
                    </a:cubicBezTo>
                    <a:cubicBezTo>
                      <a:pt x="325748" y="305786"/>
                      <a:pt x="324635" y="308880"/>
                      <a:pt x="323725" y="311974"/>
                    </a:cubicBezTo>
                    <a:cubicBezTo>
                      <a:pt x="323197" y="314328"/>
                      <a:pt x="321259" y="316217"/>
                      <a:pt x="318729" y="316569"/>
                    </a:cubicBezTo>
                    <a:lnTo>
                      <a:pt x="290664" y="320473"/>
                    </a:lnTo>
                    <a:lnTo>
                      <a:pt x="290664" y="356953"/>
                    </a:lnTo>
                    <a:lnTo>
                      <a:pt x="318729" y="360851"/>
                    </a:lnTo>
                    <a:cubicBezTo>
                      <a:pt x="320977" y="361175"/>
                      <a:pt x="322950" y="362775"/>
                      <a:pt x="323620" y="365093"/>
                    </a:cubicBezTo>
                    <a:cubicBezTo>
                      <a:pt x="324550" y="368307"/>
                      <a:pt x="325692" y="371514"/>
                      <a:pt x="326996" y="374664"/>
                    </a:cubicBezTo>
                    <a:cubicBezTo>
                      <a:pt x="328285" y="377780"/>
                      <a:pt x="329773" y="380860"/>
                      <a:pt x="331415" y="383855"/>
                    </a:cubicBezTo>
                    <a:cubicBezTo>
                      <a:pt x="332507" y="385849"/>
                      <a:pt x="332408" y="388380"/>
                      <a:pt x="330950" y="390311"/>
                    </a:cubicBezTo>
                    <a:lnTo>
                      <a:pt x="313866" y="412927"/>
                    </a:lnTo>
                    <a:lnTo>
                      <a:pt x="339647" y="438715"/>
                    </a:lnTo>
                    <a:lnTo>
                      <a:pt x="362136" y="421716"/>
                    </a:lnTo>
                    <a:cubicBezTo>
                      <a:pt x="363962" y="420271"/>
                      <a:pt x="366548" y="419975"/>
                      <a:pt x="368712" y="421159"/>
                    </a:cubicBezTo>
                    <a:cubicBezTo>
                      <a:pt x="371665" y="422773"/>
                      <a:pt x="374646" y="424225"/>
                      <a:pt x="377768" y="425522"/>
                    </a:cubicBezTo>
                    <a:cubicBezTo>
                      <a:pt x="380947" y="426833"/>
                      <a:pt x="384041" y="427946"/>
                      <a:pt x="387135" y="428855"/>
                    </a:cubicBezTo>
                    <a:cubicBezTo>
                      <a:pt x="389489" y="429384"/>
                      <a:pt x="391378" y="431322"/>
                      <a:pt x="391730" y="433852"/>
                    </a:cubicBezTo>
                    <a:lnTo>
                      <a:pt x="395635" y="461903"/>
                    </a:lnTo>
                    <a:lnTo>
                      <a:pt x="432100" y="461903"/>
                    </a:lnTo>
                    <a:lnTo>
                      <a:pt x="436005" y="433838"/>
                    </a:lnTo>
                    <a:cubicBezTo>
                      <a:pt x="436329" y="431590"/>
                      <a:pt x="437929" y="429617"/>
                      <a:pt x="440248" y="428947"/>
                    </a:cubicBezTo>
                    <a:cubicBezTo>
                      <a:pt x="443497" y="428010"/>
                      <a:pt x="446711" y="426868"/>
                      <a:pt x="449819" y="425585"/>
                    </a:cubicBezTo>
                    <a:cubicBezTo>
                      <a:pt x="452885" y="424324"/>
                      <a:pt x="455965" y="422822"/>
                      <a:pt x="459009" y="421159"/>
                    </a:cubicBezTo>
                    <a:cubicBezTo>
                      <a:pt x="461004" y="420067"/>
                      <a:pt x="463534" y="420165"/>
                      <a:pt x="465465" y="421624"/>
                    </a:cubicBezTo>
                    <a:lnTo>
                      <a:pt x="488089" y="438715"/>
                    </a:lnTo>
                    <a:lnTo>
                      <a:pt x="513870" y="412927"/>
                    </a:lnTo>
                    <a:lnTo>
                      <a:pt x="496870" y="390431"/>
                    </a:lnTo>
                    <a:cubicBezTo>
                      <a:pt x="495426" y="388605"/>
                      <a:pt x="495130" y="386019"/>
                      <a:pt x="496314" y="383855"/>
                    </a:cubicBezTo>
                    <a:cubicBezTo>
                      <a:pt x="497956" y="380860"/>
                      <a:pt x="499443" y="377780"/>
                      <a:pt x="500740" y="374650"/>
                    </a:cubicBezTo>
                    <a:cubicBezTo>
                      <a:pt x="501980" y="371662"/>
                      <a:pt x="503087" y="368575"/>
                      <a:pt x="504003" y="365453"/>
                    </a:cubicBezTo>
                    <a:cubicBezTo>
                      <a:pt x="504531" y="363099"/>
                      <a:pt x="506470" y="361203"/>
                      <a:pt x="509000" y="360851"/>
                    </a:cubicBezTo>
                    <a:lnTo>
                      <a:pt x="537050" y="356953"/>
                    </a:lnTo>
                    <a:lnTo>
                      <a:pt x="537050" y="320473"/>
                    </a:lnTo>
                    <a:lnTo>
                      <a:pt x="509000" y="316576"/>
                    </a:lnTo>
                    <a:cubicBezTo>
                      <a:pt x="506751" y="316252"/>
                      <a:pt x="504778" y="314652"/>
                      <a:pt x="504108" y="312333"/>
                    </a:cubicBezTo>
                    <a:cubicBezTo>
                      <a:pt x="503178" y="309126"/>
                      <a:pt x="502043" y="305927"/>
                      <a:pt x="500740" y="302776"/>
                    </a:cubicBezTo>
                    <a:cubicBezTo>
                      <a:pt x="499443" y="299654"/>
                      <a:pt x="497949" y="296567"/>
                      <a:pt x="496306" y="293565"/>
                    </a:cubicBezTo>
                    <a:cubicBezTo>
                      <a:pt x="495214" y="291570"/>
                      <a:pt x="495313" y="289040"/>
                      <a:pt x="496772" y="287109"/>
                    </a:cubicBezTo>
                    <a:lnTo>
                      <a:pt x="513870" y="264478"/>
                    </a:lnTo>
                    <a:lnTo>
                      <a:pt x="488089" y="238704"/>
                    </a:lnTo>
                    <a:lnTo>
                      <a:pt x="465585" y="255711"/>
                    </a:lnTo>
                    <a:cubicBezTo>
                      <a:pt x="463759" y="257148"/>
                      <a:pt x="461173" y="257444"/>
                      <a:pt x="459009" y="256260"/>
                    </a:cubicBezTo>
                    <a:cubicBezTo>
                      <a:pt x="456028" y="254625"/>
                      <a:pt x="452948" y="253145"/>
                      <a:pt x="449847" y="251848"/>
                    </a:cubicBezTo>
                    <a:close/>
                    <a:moveTo>
                      <a:pt x="280846" y="27945"/>
                    </a:moveTo>
                    <a:cubicBezTo>
                      <a:pt x="263572" y="10685"/>
                      <a:pt x="239694" y="0"/>
                      <a:pt x="213328" y="0"/>
                    </a:cubicBezTo>
                    <a:cubicBezTo>
                      <a:pt x="187117" y="0"/>
                      <a:pt x="163380" y="10551"/>
                      <a:pt x="145992" y="27797"/>
                    </a:cubicBezTo>
                    <a:cubicBezTo>
                      <a:pt x="128570" y="45233"/>
                      <a:pt x="117879" y="69104"/>
                      <a:pt x="117879" y="95463"/>
                    </a:cubicBezTo>
                    <a:cubicBezTo>
                      <a:pt x="117879" y="121822"/>
                      <a:pt x="128570" y="145693"/>
                      <a:pt x="145837" y="162961"/>
                    </a:cubicBezTo>
                    <a:cubicBezTo>
                      <a:pt x="163091" y="180249"/>
                      <a:pt x="186962" y="190927"/>
                      <a:pt x="213328" y="190927"/>
                    </a:cubicBezTo>
                    <a:cubicBezTo>
                      <a:pt x="239687" y="190927"/>
                      <a:pt x="263558" y="180235"/>
                      <a:pt x="280832" y="162961"/>
                    </a:cubicBezTo>
                    <a:cubicBezTo>
                      <a:pt x="298099" y="145693"/>
                      <a:pt x="308791" y="121822"/>
                      <a:pt x="308791" y="95463"/>
                    </a:cubicBezTo>
                    <a:cubicBezTo>
                      <a:pt x="308791" y="69097"/>
                      <a:pt x="298107" y="45219"/>
                      <a:pt x="280846" y="27945"/>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Rectangle: Rounded Corners 45" descr="Decorative white box">
                <a:extLst>
                  <a:ext uri="{FF2B5EF4-FFF2-40B4-BE49-F238E27FC236}">
                    <a16:creationId xmlns:a16="http://schemas.microsoft.com/office/drawing/2014/main" id="{86C3BC3E-B56E-FCE0-7A77-5B42EE8F66A0}"/>
                  </a:ext>
                </a:extLst>
              </p:cNvPr>
              <p:cNvSpPr/>
              <p:nvPr/>
            </p:nvSpPr>
            <p:spPr bwMode="auto">
              <a:xfrm>
                <a:off x="5925237" y="3551398"/>
                <a:ext cx="5384105" cy="976993"/>
              </a:xfrm>
              <a:prstGeom prst="roundRect">
                <a:avLst>
                  <a:gd name="adj" fmla="val 450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0AB66E49-6939-2DAE-6AC9-90DE4D48C08F}"/>
                  </a:ext>
                </a:extLst>
              </p:cNvPr>
              <p:cNvSpPr txBox="1"/>
              <p:nvPr/>
            </p:nvSpPr>
            <p:spPr>
              <a:xfrm>
                <a:off x="6590121" y="3818295"/>
                <a:ext cx="1213563" cy="443198"/>
              </a:xfrm>
              <a:prstGeom prst="rect">
                <a:avLst/>
              </a:prstGeom>
              <a:noFill/>
            </p:spPr>
            <p:txBody>
              <a:bodyPr wrap="square" lIns="0" tIns="0" rIns="0" bIns="0" rtlCol="0">
                <a:spAutoFit/>
              </a:bodyPr>
              <a:lstStyle/>
              <a:p>
                <a:pPr defTabSz="914049">
                  <a:lnSpc>
                    <a:spcPct val="90000"/>
                  </a:lnSpc>
                  <a:spcAft>
                    <a:spcPts val="600"/>
                  </a:spcAft>
                </a:pPr>
                <a:r>
                  <a:rPr lang="en-US" sz="1600" dirty="0">
                    <a:solidFill>
                      <a:schemeClr val="accent1">
                        <a:lumMod val="75000"/>
                      </a:schemeClr>
                    </a:solidFill>
                    <a:latin typeface="+mj-lt"/>
                  </a:rPr>
                  <a:t>Differential </a:t>
                </a:r>
                <a:br>
                  <a:rPr lang="en-US" sz="1600" dirty="0">
                    <a:solidFill>
                      <a:schemeClr val="accent1">
                        <a:lumMod val="75000"/>
                      </a:schemeClr>
                    </a:solidFill>
                    <a:latin typeface="+mj-lt"/>
                  </a:rPr>
                </a:br>
                <a:r>
                  <a:rPr lang="en-US" sz="1600" dirty="0">
                    <a:solidFill>
                      <a:schemeClr val="accent1">
                        <a:lumMod val="75000"/>
                      </a:schemeClr>
                    </a:solidFill>
                    <a:latin typeface="+mj-lt"/>
                  </a:rPr>
                  <a:t>privacy</a:t>
                </a:r>
              </a:p>
            </p:txBody>
          </p:sp>
          <p:sp>
            <p:nvSpPr>
              <p:cNvPr id="7" name="TextBox 6">
                <a:extLst>
                  <a:ext uri="{FF2B5EF4-FFF2-40B4-BE49-F238E27FC236}">
                    <a16:creationId xmlns:a16="http://schemas.microsoft.com/office/drawing/2014/main" id="{EAE1B749-07E7-FF72-B00D-FD0A6558EBE6}"/>
                  </a:ext>
                </a:extLst>
              </p:cNvPr>
              <p:cNvSpPr txBox="1"/>
              <p:nvPr/>
            </p:nvSpPr>
            <p:spPr>
              <a:xfrm>
                <a:off x="7874354" y="3749045"/>
                <a:ext cx="2748596" cy="581698"/>
              </a:xfrm>
              <a:prstGeom prst="rect">
                <a:avLst/>
              </a:prstGeom>
              <a:noFill/>
            </p:spPr>
            <p:txBody>
              <a:bodyPr wrap="square" lIns="0" tIns="0" rIns="0" bIns="0" rtlCol="0">
                <a:spAutoFit/>
              </a:bodyPr>
              <a:lstStyle/>
              <a:p>
                <a:pPr>
                  <a:lnSpc>
                    <a:spcPct val="90000"/>
                  </a:lnSpc>
                  <a:spcAft>
                    <a:spcPts val="600"/>
                  </a:spcAft>
                </a:pPr>
                <a:r>
                  <a:rPr lang="en-US" sz="1400">
                    <a:gradFill>
                      <a:gsLst>
                        <a:gs pos="2917">
                          <a:schemeClr val="tx1"/>
                        </a:gs>
                        <a:gs pos="30000">
                          <a:schemeClr val="tx1"/>
                        </a:gs>
                      </a:gsLst>
                      <a:lin ang="5400000" scaled="0"/>
                    </a:gradFill>
                  </a:rPr>
                  <a:t>Statistical techniques that change individual values while keeping aggregates intact</a:t>
                </a:r>
              </a:p>
            </p:txBody>
          </p:sp>
          <p:sp>
            <p:nvSpPr>
              <p:cNvPr id="50" name="Graphic 28" descr="Monitor with solid fill">
                <a:extLst>
                  <a:ext uri="{FF2B5EF4-FFF2-40B4-BE49-F238E27FC236}">
                    <a16:creationId xmlns:a16="http://schemas.microsoft.com/office/drawing/2014/main" id="{BE9AF67E-218D-7FFF-B749-0CB904A85EFE}"/>
                  </a:ext>
                </a:extLst>
              </p:cNvPr>
              <p:cNvSpPr/>
              <p:nvPr/>
            </p:nvSpPr>
            <p:spPr>
              <a:xfrm>
                <a:off x="6031408" y="3882435"/>
                <a:ext cx="351218" cy="314918"/>
              </a:xfrm>
              <a:custGeom>
                <a:avLst/>
                <a:gdLst>
                  <a:gd name="connsiteX0" fmla="*/ 1303499 w 1409187"/>
                  <a:gd name="connsiteY0" fmla="*/ 880742 h 1197809"/>
                  <a:gd name="connsiteX1" fmla="*/ 105689 w 1409187"/>
                  <a:gd name="connsiteY1" fmla="*/ 880742 h 1197809"/>
                  <a:gd name="connsiteX2" fmla="*/ 105689 w 1409187"/>
                  <a:gd name="connsiteY2" fmla="*/ 105689 h 1197809"/>
                  <a:gd name="connsiteX3" fmla="*/ 1303499 w 1409187"/>
                  <a:gd name="connsiteY3" fmla="*/ 105689 h 1197809"/>
                  <a:gd name="connsiteX4" fmla="*/ 1303499 w 1409187"/>
                  <a:gd name="connsiteY4" fmla="*/ 880742 h 1197809"/>
                  <a:gd name="connsiteX5" fmla="*/ 1338728 w 1409187"/>
                  <a:gd name="connsiteY5" fmla="*/ 0 h 1197809"/>
                  <a:gd name="connsiteX6" fmla="*/ 70459 w 1409187"/>
                  <a:gd name="connsiteY6" fmla="*/ 0 h 1197809"/>
                  <a:gd name="connsiteX7" fmla="*/ 0 w 1409187"/>
                  <a:gd name="connsiteY7" fmla="*/ 70459 h 1197809"/>
                  <a:gd name="connsiteX8" fmla="*/ 0 w 1409187"/>
                  <a:gd name="connsiteY8" fmla="*/ 915972 h 1197809"/>
                  <a:gd name="connsiteX9" fmla="*/ 70459 w 1409187"/>
                  <a:gd name="connsiteY9" fmla="*/ 986431 h 1197809"/>
                  <a:gd name="connsiteX10" fmla="*/ 563675 w 1409187"/>
                  <a:gd name="connsiteY10" fmla="*/ 986431 h 1197809"/>
                  <a:gd name="connsiteX11" fmla="*/ 563675 w 1409187"/>
                  <a:gd name="connsiteY11" fmla="*/ 1092120 h 1197809"/>
                  <a:gd name="connsiteX12" fmla="*/ 387527 w 1409187"/>
                  <a:gd name="connsiteY12" fmla="*/ 1092120 h 1197809"/>
                  <a:gd name="connsiteX13" fmla="*/ 387527 w 1409187"/>
                  <a:gd name="connsiteY13" fmla="*/ 1197809 h 1197809"/>
                  <a:gd name="connsiteX14" fmla="*/ 1021661 w 1409187"/>
                  <a:gd name="connsiteY14" fmla="*/ 1197809 h 1197809"/>
                  <a:gd name="connsiteX15" fmla="*/ 1021661 w 1409187"/>
                  <a:gd name="connsiteY15" fmla="*/ 1092120 h 1197809"/>
                  <a:gd name="connsiteX16" fmla="*/ 845513 w 1409187"/>
                  <a:gd name="connsiteY16" fmla="*/ 1092120 h 1197809"/>
                  <a:gd name="connsiteX17" fmla="*/ 845513 w 1409187"/>
                  <a:gd name="connsiteY17" fmla="*/ 986431 h 1197809"/>
                  <a:gd name="connsiteX18" fmla="*/ 1338728 w 1409187"/>
                  <a:gd name="connsiteY18" fmla="*/ 986431 h 1197809"/>
                  <a:gd name="connsiteX19" fmla="*/ 1409188 w 1409187"/>
                  <a:gd name="connsiteY19" fmla="*/ 915972 h 1197809"/>
                  <a:gd name="connsiteX20" fmla="*/ 1409188 w 1409187"/>
                  <a:gd name="connsiteY20" fmla="*/ 70459 h 1197809"/>
                  <a:gd name="connsiteX21" fmla="*/ 1338728 w 1409187"/>
                  <a:gd name="connsiteY21" fmla="*/ 0 h 119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9187" h="1197809">
                    <a:moveTo>
                      <a:pt x="1303499" y="880742"/>
                    </a:moveTo>
                    <a:lnTo>
                      <a:pt x="105689" y="880742"/>
                    </a:lnTo>
                    <a:lnTo>
                      <a:pt x="105689" y="105689"/>
                    </a:lnTo>
                    <a:lnTo>
                      <a:pt x="1303499" y="105689"/>
                    </a:lnTo>
                    <a:lnTo>
                      <a:pt x="1303499" y="880742"/>
                    </a:lnTo>
                    <a:close/>
                    <a:moveTo>
                      <a:pt x="1338728" y="0"/>
                    </a:moveTo>
                    <a:lnTo>
                      <a:pt x="70459" y="0"/>
                    </a:lnTo>
                    <a:cubicBezTo>
                      <a:pt x="31707" y="0"/>
                      <a:pt x="0" y="31707"/>
                      <a:pt x="0" y="70459"/>
                    </a:cubicBezTo>
                    <a:lnTo>
                      <a:pt x="0" y="915972"/>
                    </a:lnTo>
                    <a:cubicBezTo>
                      <a:pt x="0" y="954725"/>
                      <a:pt x="31707" y="986431"/>
                      <a:pt x="70459" y="986431"/>
                    </a:cubicBezTo>
                    <a:lnTo>
                      <a:pt x="563675" y="986431"/>
                    </a:lnTo>
                    <a:lnTo>
                      <a:pt x="563675" y="1092120"/>
                    </a:lnTo>
                    <a:lnTo>
                      <a:pt x="387527" y="1092120"/>
                    </a:lnTo>
                    <a:lnTo>
                      <a:pt x="387527" y="1197809"/>
                    </a:lnTo>
                    <a:lnTo>
                      <a:pt x="1021661" y="1197809"/>
                    </a:lnTo>
                    <a:lnTo>
                      <a:pt x="1021661" y="1092120"/>
                    </a:lnTo>
                    <a:lnTo>
                      <a:pt x="845513" y="1092120"/>
                    </a:lnTo>
                    <a:lnTo>
                      <a:pt x="845513" y="986431"/>
                    </a:lnTo>
                    <a:lnTo>
                      <a:pt x="1338728" y="986431"/>
                    </a:lnTo>
                    <a:cubicBezTo>
                      <a:pt x="1377481" y="986431"/>
                      <a:pt x="1409188" y="954725"/>
                      <a:pt x="1409188" y="915972"/>
                    </a:cubicBezTo>
                    <a:lnTo>
                      <a:pt x="1409188" y="70459"/>
                    </a:lnTo>
                    <a:cubicBezTo>
                      <a:pt x="1409188" y="31707"/>
                      <a:pt x="1377481" y="0"/>
                      <a:pt x="1338728" y="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ectangle: Rounded Corners 44" descr="Decorative white box">
                <a:extLst>
                  <a:ext uri="{FF2B5EF4-FFF2-40B4-BE49-F238E27FC236}">
                    <a16:creationId xmlns:a16="http://schemas.microsoft.com/office/drawing/2014/main" id="{EE31661D-8141-20E8-DCCD-EE8D237654DC}"/>
                  </a:ext>
                </a:extLst>
              </p:cNvPr>
              <p:cNvSpPr/>
              <p:nvPr/>
            </p:nvSpPr>
            <p:spPr bwMode="auto">
              <a:xfrm>
                <a:off x="5925237" y="2472766"/>
                <a:ext cx="5384105" cy="976993"/>
              </a:xfrm>
              <a:prstGeom prst="roundRect">
                <a:avLst>
                  <a:gd name="adj" fmla="val 450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393211F2-F73E-8360-81BC-56B610C3D42D}"/>
                  </a:ext>
                </a:extLst>
              </p:cNvPr>
              <p:cNvSpPr txBox="1"/>
              <p:nvPr/>
            </p:nvSpPr>
            <p:spPr>
              <a:xfrm>
                <a:off x="6590121" y="2739663"/>
                <a:ext cx="1213563" cy="443198"/>
              </a:xfrm>
              <a:prstGeom prst="rect">
                <a:avLst/>
              </a:prstGeom>
              <a:noFill/>
            </p:spPr>
            <p:txBody>
              <a:bodyPr wrap="square" lIns="0" tIns="0" rIns="0" bIns="0" rtlCol="0">
                <a:spAutoFit/>
              </a:bodyPr>
              <a:lstStyle/>
              <a:p>
                <a:pPr defTabSz="914049">
                  <a:lnSpc>
                    <a:spcPct val="90000"/>
                  </a:lnSpc>
                  <a:spcAft>
                    <a:spcPts val="600"/>
                  </a:spcAft>
                </a:pPr>
                <a:r>
                  <a:rPr lang="en-US" sz="1600">
                    <a:solidFill>
                      <a:schemeClr val="accent1">
                        <a:lumMod val="75000"/>
                      </a:schemeClr>
                    </a:solidFill>
                    <a:latin typeface="+mj-lt"/>
                  </a:rPr>
                  <a:t>Minimum </a:t>
                </a:r>
                <a:br>
                  <a:rPr lang="en-US" sz="1600">
                    <a:solidFill>
                      <a:schemeClr val="accent1">
                        <a:lumMod val="75000"/>
                      </a:schemeClr>
                    </a:solidFill>
                    <a:latin typeface="+mj-lt"/>
                  </a:rPr>
                </a:br>
                <a:r>
                  <a:rPr lang="en-US" sz="1600">
                    <a:solidFill>
                      <a:schemeClr val="accent1">
                        <a:lumMod val="75000"/>
                      </a:schemeClr>
                    </a:solidFill>
                    <a:latin typeface="+mj-lt"/>
                  </a:rPr>
                  <a:t>N size </a:t>
                </a:r>
              </a:p>
            </p:txBody>
          </p:sp>
          <p:sp>
            <p:nvSpPr>
              <p:cNvPr id="9" name="TextBox 8">
                <a:extLst>
                  <a:ext uri="{FF2B5EF4-FFF2-40B4-BE49-F238E27FC236}">
                    <a16:creationId xmlns:a16="http://schemas.microsoft.com/office/drawing/2014/main" id="{FE37D266-F37A-F944-42B4-D9A7DDA069CC}"/>
                  </a:ext>
                </a:extLst>
              </p:cNvPr>
              <p:cNvSpPr txBox="1"/>
              <p:nvPr/>
            </p:nvSpPr>
            <p:spPr>
              <a:xfrm>
                <a:off x="7874354" y="2670413"/>
                <a:ext cx="2515889" cy="581698"/>
              </a:xfrm>
              <a:prstGeom prst="rect">
                <a:avLst/>
              </a:prstGeom>
              <a:noFill/>
            </p:spPr>
            <p:txBody>
              <a:bodyPr wrap="square" lIns="0" tIns="0" rIns="0" bIns="0" rtlCol="0">
                <a:spAutoFit/>
              </a:bodyPr>
              <a:lstStyle/>
              <a:p>
                <a:pPr>
                  <a:lnSpc>
                    <a:spcPct val="90000"/>
                  </a:lnSpc>
                  <a:spcAft>
                    <a:spcPts val="600"/>
                  </a:spcAft>
                </a:pPr>
                <a:r>
                  <a:rPr lang="en-US" sz="1400">
                    <a:gradFill>
                      <a:gsLst>
                        <a:gs pos="2917">
                          <a:schemeClr val="tx1"/>
                        </a:gs>
                        <a:gs pos="30000">
                          <a:schemeClr val="tx1"/>
                        </a:gs>
                      </a:gsLst>
                      <a:lin ang="5400000" scaled="0"/>
                    </a:gradFill>
                  </a:rPr>
                  <a:t>Suppresses aggregate results when the number of employees in a group is below the N size</a:t>
                </a:r>
              </a:p>
            </p:txBody>
          </p:sp>
          <p:sp>
            <p:nvSpPr>
              <p:cNvPr id="51" name="Graphic 28" descr="Monitor with solid fill">
                <a:extLst>
                  <a:ext uri="{FF2B5EF4-FFF2-40B4-BE49-F238E27FC236}">
                    <a16:creationId xmlns:a16="http://schemas.microsoft.com/office/drawing/2014/main" id="{18A02095-A045-60DE-1505-BA836F5883C2}"/>
                  </a:ext>
                </a:extLst>
              </p:cNvPr>
              <p:cNvSpPr/>
              <p:nvPr/>
            </p:nvSpPr>
            <p:spPr>
              <a:xfrm>
                <a:off x="6070456" y="2803803"/>
                <a:ext cx="351218" cy="314918"/>
              </a:xfrm>
              <a:custGeom>
                <a:avLst/>
                <a:gdLst>
                  <a:gd name="connsiteX0" fmla="*/ 1303499 w 1409187"/>
                  <a:gd name="connsiteY0" fmla="*/ 880742 h 1197809"/>
                  <a:gd name="connsiteX1" fmla="*/ 105689 w 1409187"/>
                  <a:gd name="connsiteY1" fmla="*/ 880742 h 1197809"/>
                  <a:gd name="connsiteX2" fmla="*/ 105689 w 1409187"/>
                  <a:gd name="connsiteY2" fmla="*/ 105689 h 1197809"/>
                  <a:gd name="connsiteX3" fmla="*/ 1303499 w 1409187"/>
                  <a:gd name="connsiteY3" fmla="*/ 105689 h 1197809"/>
                  <a:gd name="connsiteX4" fmla="*/ 1303499 w 1409187"/>
                  <a:gd name="connsiteY4" fmla="*/ 880742 h 1197809"/>
                  <a:gd name="connsiteX5" fmla="*/ 1338728 w 1409187"/>
                  <a:gd name="connsiteY5" fmla="*/ 0 h 1197809"/>
                  <a:gd name="connsiteX6" fmla="*/ 70459 w 1409187"/>
                  <a:gd name="connsiteY6" fmla="*/ 0 h 1197809"/>
                  <a:gd name="connsiteX7" fmla="*/ 0 w 1409187"/>
                  <a:gd name="connsiteY7" fmla="*/ 70459 h 1197809"/>
                  <a:gd name="connsiteX8" fmla="*/ 0 w 1409187"/>
                  <a:gd name="connsiteY8" fmla="*/ 915972 h 1197809"/>
                  <a:gd name="connsiteX9" fmla="*/ 70459 w 1409187"/>
                  <a:gd name="connsiteY9" fmla="*/ 986431 h 1197809"/>
                  <a:gd name="connsiteX10" fmla="*/ 563675 w 1409187"/>
                  <a:gd name="connsiteY10" fmla="*/ 986431 h 1197809"/>
                  <a:gd name="connsiteX11" fmla="*/ 563675 w 1409187"/>
                  <a:gd name="connsiteY11" fmla="*/ 1092120 h 1197809"/>
                  <a:gd name="connsiteX12" fmla="*/ 387527 w 1409187"/>
                  <a:gd name="connsiteY12" fmla="*/ 1092120 h 1197809"/>
                  <a:gd name="connsiteX13" fmla="*/ 387527 w 1409187"/>
                  <a:gd name="connsiteY13" fmla="*/ 1197809 h 1197809"/>
                  <a:gd name="connsiteX14" fmla="*/ 1021661 w 1409187"/>
                  <a:gd name="connsiteY14" fmla="*/ 1197809 h 1197809"/>
                  <a:gd name="connsiteX15" fmla="*/ 1021661 w 1409187"/>
                  <a:gd name="connsiteY15" fmla="*/ 1092120 h 1197809"/>
                  <a:gd name="connsiteX16" fmla="*/ 845513 w 1409187"/>
                  <a:gd name="connsiteY16" fmla="*/ 1092120 h 1197809"/>
                  <a:gd name="connsiteX17" fmla="*/ 845513 w 1409187"/>
                  <a:gd name="connsiteY17" fmla="*/ 986431 h 1197809"/>
                  <a:gd name="connsiteX18" fmla="*/ 1338728 w 1409187"/>
                  <a:gd name="connsiteY18" fmla="*/ 986431 h 1197809"/>
                  <a:gd name="connsiteX19" fmla="*/ 1409188 w 1409187"/>
                  <a:gd name="connsiteY19" fmla="*/ 915972 h 1197809"/>
                  <a:gd name="connsiteX20" fmla="*/ 1409188 w 1409187"/>
                  <a:gd name="connsiteY20" fmla="*/ 70459 h 1197809"/>
                  <a:gd name="connsiteX21" fmla="*/ 1338728 w 1409187"/>
                  <a:gd name="connsiteY21" fmla="*/ 0 h 119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9187" h="1197809">
                    <a:moveTo>
                      <a:pt x="1303499" y="880742"/>
                    </a:moveTo>
                    <a:lnTo>
                      <a:pt x="105689" y="880742"/>
                    </a:lnTo>
                    <a:lnTo>
                      <a:pt x="105689" y="105689"/>
                    </a:lnTo>
                    <a:lnTo>
                      <a:pt x="1303499" y="105689"/>
                    </a:lnTo>
                    <a:lnTo>
                      <a:pt x="1303499" y="880742"/>
                    </a:lnTo>
                    <a:close/>
                    <a:moveTo>
                      <a:pt x="1338728" y="0"/>
                    </a:moveTo>
                    <a:lnTo>
                      <a:pt x="70459" y="0"/>
                    </a:lnTo>
                    <a:cubicBezTo>
                      <a:pt x="31707" y="0"/>
                      <a:pt x="0" y="31707"/>
                      <a:pt x="0" y="70459"/>
                    </a:cubicBezTo>
                    <a:lnTo>
                      <a:pt x="0" y="915972"/>
                    </a:lnTo>
                    <a:cubicBezTo>
                      <a:pt x="0" y="954725"/>
                      <a:pt x="31707" y="986431"/>
                      <a:pt x="70459" y="986431"/>
                    </a:cubicBezTo>
                    <a:lnTo>
                      <a:pt x="563675" y="986431"/>
                    </a:lnTo>
                    <a:lnTo>
                      <a:pt x="563675" y="1092120"/>
                    </a:lnTo>
                    <a:lnTo>
                      <a:pt x="387527" y="1092120"/>
                    </a:lnTo>
                    <a:lnTo>
                      <a:pt x="387527" y="1197809"/>
                    </a:lnTo>
                    <a:lnTo>
                      <a:pt x="1021661" y="1197809"/>
                    </a:lnTo>
                    <a:lnTo>
                      <a:pt x="1021661" y="1092120"/>
                    </a:lnTo>
                    <a:lnTo>
                      <a:pt x="845513" y="1092120"/>
                    </a:lnTo>
                    <a:lnTo>
                      <a:pt x="845513" y="986431"/>
                    </a:lnTo>
                    <a:lnTo>
                      <a:pt x="1338728" y="986431"/>
                    </a:lnTo>
                    <a:cubicBezTo>
                      <a:pt x="1377481" y="986431"/>
                      <a:pt x="1409188" y="954725"/>
                      <a:pt x="1409188" y="915972"/>
                    </a:cubicBezTo>
                    <a:lnTo>
                      <a:pt x="1409188" y="70459"/>
                    </a:lnTo>
                    <a:cubicBezTo>
                      <a:pt x="1409188" y="31707"/>
                      <a:pt x="1377481" y="0"/>
                      <a:pt x="1338728" y="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Rounded Corners 43" descr="Decorative white box">
                <a:extLst>
                  <a:ext uri="{FF2B5EF4-FFF2-40B4-BE49-F238E27FC236}">
                    <a16:creationId xmlns:a16="http://schemas.microsoft.com/office/drawing/2014/main" id="{A1931A75-3964-3ABC-7B71-599989B9F76C}"/>
                  </a:ext>
                </a:extLst>
              </p:cNvPr>
              <p:cNvSpPr/>
              <p:nvPr/>
            </p:nvSpPr>
            <p:spPr bwMode="auto">
              <a:xfrm>
                <a:off x="5925237" y="1394133"/>
                <a:ext cx="5384105" cy="976993"/>
              </a:xfrm>
              <a:prstGeom prst="roundRect">
                <a:avLst>
                  <a:gd name="adj" fmla="val 450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A5AE7E49-B1AF-111F-4279-D91C3EE7C18B}"/>
                  </a:ext>
                </a:extLst>
              </p:cNvPr>
              <p:cNvSpPr txBox="1"/>
              <p:nvPr/>
            </p:nvSpPr>
            <p:spPr>
              <a:xfrm>
                <a:off x="6590121" y="1661030"/>
                <a:ext cx="1213563" cy="443198"/>
              </a:xfrm>
              <a:prstGeom prst="rect">
                <a:avLst/>
              </a:prstGeom>
              <a:noFill/>
            </p:spPr>
            <p:txBody>
              <a:bodyPr wrap="square" lIns="0" tIns="0" rIns="0" bIns="0" rtlCol="0">
                <a:spAutoFit/>
              </a:bodyPr>
              <a:lstStyle/>
              <a:p>
                <a:pPr defTabSz="914049">
                  <a:lnSpc>
                    <a:spcPct val="90000"/>
                  </a:lnSpc>
                  <a:spcAft>
                    <a:spcPts val="600"/>
                  </a:spcAft>
                </a:pPr>
                <a:r>
                  <a:rPr lang="en-US" sz="1600">
                    <a:solidFill>
                      <a:schemeClr val="accent1">
                        <a:lumMod val="75000"/>
                      </a:schemeClr>
                    </a:solidFill>
                    <a:latin typeface="+mj-lt"/>
                  </a:rPr>
                  <a:t>Display only aggregates</a:t>
                </a:r>
              </a:p>
            </p:txBody>
          </p:sp>
          <p:sp>
            <p:nvSpPr>
              <p:cNvPr id="8" name="TextBox 7">
                <a:extLst>
                  <a:ext uri="{FF2B5EF4-FFF2-40B4-BE49-F238E27FC236}">
                    <a16:creationId xmlns:a16="http://schemas.microsoft.com/office/drawing/2014/main" id="{9746D31B-DCC1-15C0-002A-0600C727F17C}"/>
                  </a:ext>
                </a:extLst>
              </p:cNvPr>
              <p:cNvSpPr txBox="1"/>
              <p:nvPr/>
            </p:nvSpPr>
            <p:spPr>
              <a:xfrm>
                <a:off x="7874354" y="1688730"/>
                <a:ext cx="3227031" cy="387798"/>
              </a:xfrm>
              <a:prstGeom prst="rect">
                <a:avLst/>
              </a:prstGeom>
              <a:noFill/>
            </p:spPr>
            <p:txBody>
              <a:bodyPr wrap="square" lIns="0" tIns="0" rIns="0" bIns="0" rtlCol="0">
                <a:spAutoFit/>
              </a:bodyPr>
              <a:lstStyle/>
              <a:p>
                <a:pPr>
                  <a:lnSpc>
                    <a:spcPct val="90000"/>
                  </a:lnSpc>
                  <a:spcAft>
                    <a:spcPts val="600"/>
                  </a:spcAft>
                </a:pPr>
                <a:r>
                  <a:rPr lang="en-US" sz="1400">
                    <a:gradFill>
                      <a:gsLst>
                        <a:gs pos="2917">
                          <a:schemeClr val="tx1"/>
                        </a:gs>
                        <a:gs pos="30000">
                          <a:schemeClr val="tx1"/>
                        </a:gs>
                      </a:gsLst>
                      <a:lin ang="5400000" scaled="0"/>
                    </a:gradFill>
                  </a:rPr>
                  <a:t>Individual employees </a:t>
                </a:r>
                <a:br>
                  <a:rPr lang="en-US" sz="1400">
                    <a:gradFill>
                      <a:gsLst>
                        <a:gs pos="2917">
                          <a:schemeClr val="tx1"/>
                        </a:gs>
                        <a:gs pos="30000">
                          <a:schemeClr val="tx1"/>
                        </a:gs>
                      </a:gsLst>
                      <a:lin ang="5400000" scaled="0"/>
                    </a:gradFill>
                  </a:rPr>
                </a:br>
                <a:r>
                  <a:rPr lang="en-US" sz="1400">
                    <a:gradFill>
                      <a:gsLst>
                        <a:gs pos="2917">
                          <a:schemeClr val="tx1"/>
                        </a:gs>
                        <a:gs pos="30000">
                          <a:schemeClr val="tx1"/>
                        </a:gs>
                      </a:gsLst>
                      <a:lin ang="5400000" scaled="0"/>
                    </a:gradFill>
                  </a:rPr>
                  <a:t>are never shown</a:t>
                </a:r>
              </a:p>
            </p:txBody>
          </p:sp>
          <p:sp>
            <p:nvSpPr>
              <p:cNvPr id="52" name="Graphic 28" descr="Monitor with solid fill">
                <a:extLst>
                  <a:ext uri="{FF2B5EF4-FFF2-40B4-BE49-F238E27FC236}">
                    <a16:creationId xmlns:a16="http://schemas.microsoft.com/office/drawing/2014/main" id="{90AF35FE-CA93-1430-4F0C-CE8785C5B8B1}"/>
                  </a:ext>
                </a:extLst>
              </p:cNvPr>
              <p:cNvSpPr/>
              <p:nvPr/>
            </p:nvSpPr>
            <p:spPr>
              <a:xfrm>
                <a:off x="6050072" y="1725170"/>
                <a:ext cx="351218" cy="314918"/>
              </a:xfrm>
              <a:custGeom>
                <a:avLst/>
                <a:gdLst>
                  <a:gd name="connsiteX0" fmla="*/ 1303499 w 1409187"/>
                  <a:gd name="connsiteY0" fmla="*/ 880742 h 1197809"/>
                  <a:gd name="connsiteX1" fmla="*/ 105689 w 1409187"/>
                  <a:gd name="connsiteY1" fmla="*/ 880742 h 1197809"/>
                  <a:gd name="connsiteX2" fmla="*/ 105689 w 1409187"/>
                  <a:gd name="connsiteY2" fmla="*/ 105689 h 1197809"/>
                  <a:gd name="connsiteX3" fmla="*/ 1303499 w 1409187"/>
                  <a:gd name="connsiteY3" fmla="*/ 105689 h 1197809"/>
                  <a:gd name="connsiteX4" fmla="*/ 1303499 w 1409187"/>
                  <a:gd name="connsiteY4" fmla="*/ 880742 h 1197809"/>
                  <a:gd name="connsiteX5" fmla="*/ 1338728 w 1409187"/>
                  <a:gd name="connsiteY5" fmla="*/ 0 h 1197809"/>
                  <a:gd name="connsiteX6" fmla="*/ 70459 w 1409187"/>
                  <a:gd name="connsiteY6" fmla="*/ 0 h 1197809"/>
                  <a:gd name="connsiteX7" fmla="*/ 0 w 1409187"/>
                  <a:gd name="connsiteY7" fmla="*/ 70459 h 1197809"/>
                  <a:gd name="connsiteX8" fmla="*/ 0 w 1409187"/>
                  <a:gd name="connsiteY8" fmla="*/ 915972 h 1197809"/>
                  <a:gd name="connsiteX9" fmla="*/ 70459 w 1409187"/>
                  <a:gd name="connsiteY9" fmla="*/ 986431 h 1197809"/>
                  <a:gd name="connsiteX10" fmla="*/ 563675 w 1409187"/>
                  <a:gd name="connsiteY10" fmla="*/ 986431 h 1197809"/>
                  <a:gd name="connsiteX11" fmla="*/ 563675 w 1409187"/>
                  <a:gd name="connsiteY11" fmla="*/ 1092120 h 1197809"/>
                  <a:gd name="connsiteX12" fmla="*/ 387527 w 1409187"/>
                  <a:gd name="connsiteY12" fmla="*/ 1092120 h 1197809"/>
                  <a:gd name="connsiteX13" fmla="*/ 387527 w 1409187"/>
                  <a:gd name="connsiteY13" fmla="*/ 1197809 h 1197809"/>
                  <a:gd name="connsiteX14" fmla="*/ 1021661 w 1409187"/>
                  <a:gd name="connsiteY14" fmla="*/ 1197809 h 1197809"/>
                  <a:gd name="connsiteX15" fmla="*/ 1021661 w 1409187"/>
                  <a:gd name="connsiteY15" fmla="*/ 1092120 h 1197809"/>
                  <a:gd name="connsiteX16" fmla="*/ 845513 w 1409187"/>
                  <a:gd name="connsiteY16" fmla="*/ 1092120 h 1197809"/>
                  <a:gd name="connsiteX17" fmla="*/ 845513 w 1409187"/>
                  <a:gd name="connsiteY17" fmla="*/ 986431 h 1197809"/>
                  <a:gd name="connsiteX18" fmla="*/ 1338728 w 1409187"/>
                  <a:gd name="connsiteY18" fmla="*/ 986431 h 1197809"/>
                  <a:gd name="connsiteX19" fmla="*/ 1409188 w 1409187"/>
                  <a:gd name="connsiteY19" fmla="*/ 915972 h 1197809"/>
                  <a:gd name="connsiteX20" fmla="*/ 1409188 w 1409187"/>
                  <a:gd name="connsiteY20" fmla="*/ 70459 h 1197809"/>
                  <a:gd name="connsiteX21" fmla="*/ 1338728 w 1409187"/>
                  <a:gd name="connsiteY21" fmla="*/ 0 h 119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9187" h="1197809">
                    <a:moveTo>
                      <a:pt x="1303499" y="880742"/>
                    </a:moveTo>
                    <a:lnTo>
                      <a:pt x="105689" y="880742"/>
                    </a:lnTo>
                    <a:lnTo>
                      <a:pt x="105689" y="105689"/>
                    </a:lnTo>
                    <a:lnTo>
                      <a:pt x="1303499" y="105689"/>
                    </a:lnTo>
                    <a:lnTo>
                      <a:pt x="1303499" y="880742"/>
                    </a:lnTo>
                    <a:close/>
                    <a:moveTo>
                      <a:pt x="1338728" y="0"/>
                    </a:moveTo>
                    <a:lnTo>
                      <a:pt x="70459" y="0"/>
                    </a:lnTo>
                    <a:cubicBezTo>
                      <a:pt x="31707" y="0"/>
                      <a:pt x="0" y="31707"/>
                      <a:pt x="0" y="70459"/>
                    </a:cubicBezTo>
                    <a:lnTo>
                      <a:pt x="0" y="915972"/>
                    </a:lnTo>
                    <a:cubicBezTo>
                      <a:pt x="0" y="954725"/>
                      <a:pt x="31707" y="986431"/>
                      <a:pt x="70459" y="986431"/>
                    </a:cubicBezTo>
                    <a:lnTo>
                      <a:pt x="563675" y="986431"/>
                    </a:lnTo>
                    <a:lnTo>
                      <a:pt x="563675" y="1092120"/>
                    </a:lnTo>
                    <a:lnTo>
                      <a:pt x="387527" y="1092120"/>
                    </a:lnTo>
                    <a:lnTo>
                      <a:pt x="387527" y="1197809"/>
                    </a:lnTo>
                    <a:lnTo>
                      <a:pt x="1021661" y="1197809"/>
                    </a:lnTo>
                    <a:lnTo>
                      <a:pt x="1021661" y="1092120"/>
                    </a:lnTo>
                    <a:lnTo>
                      <a:pt x="845513" y="1092120"/>
                    </a:lnTo>
                    <a:lnTo>
                      <a:pt x="845513" y="986431"/>
                    </a:lnTo>
                    <a:lnTo>
                      <a:pt x="1338728" y="986431"/>
                    </a:lnTo>
                    <a:cubicBezTo>
                      <a:pt x="1377481" y="986431"/>
                      <a:pt x="1409188" y="954725"/>
                      <a:pt x="1409188" y="915972"/>
                    </a:cubicBezTo>
                    <a:lnTo>
                      <a:pt x="1409188" y="70459"/>
                    </a:lnTo>
                    <a:cubicBezTo>
                      <a:pt x="1409188" y="31707"/>
                      <a:pt x="1377481" y="0"/>
                      <a:pt x="1338728" y="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3" name="TextBox 12">
              <a:extLst>
                <a:ext uri="{FF2B5EF4-FFF2-40B4-BE49-F238E27FC236}">
                  <a16:creationId xmlns:a16="http://schemas.microsoft.com/office/drawing/2014/main" id="{CAB01890-5D3A-1791-DD6B-46A9267A84FB}"/>
                </a:ext>
              </a:extLst>
            </p:cNvPr>
            <p:cNvSpPr txBox="1"/>
            <p:nvPr/>
          </p:nvSpPr>
          <p:spPr>
            <a:xfrm>
              <a:off x="10390243" y="1028755"/>
              <a:ext cx="973844" cy="246221"/>
            </a:xfrm>
            <a:prstGeom prst="rect">
              <a:avLst/>
            </a:prstGeom>
            <a:noFill/>
          </p:spPr>
          <p:txBody>
            <a:bodyPr wrap="square" lIns="0" tIns="0" rIns="0" bIns="0" rtlCol="0">
              <a:spAutoFit/>
            </a:bodyPr>
            <a:lstStyle/>
            <a:p>
              <a:r>
                <a:rPr lang="en-US" sz="1600">
                  <a:latin typeface="+mj-lt"/>
                </a:rPr>
                <a:t>Controls</a:t>
              </a:r>
            </a:p>
          </p:txBody>
        </p:sp>
      </p:grpSp>
      <p:sp>
        <p:nvSpPr>
          <p:cNvPr id="17" name="TextBox 16">
            <a:extLst>
              <a:ext uri="{FF2B5EF4-FFF2-40B4-BE49-F238E27FC236}">
                <a16:creationId xmlns:a16="http://schemas.microsoft.com/office/drawing/2014/main" id="{63F509D3-ADAE-7E94-279D-B46535407339}"/>
              </a:ext>
            </a:extLst>
          </p:cNvPr>
          <p:cNvSpPr txBox="1"/>
          <p:nvPr/>
        </p:nvSpPr>
        <p:spPr>
          <a:xfrm>
            <a:off x="598603" y="5980604"/>
            <a:ext cx="5267486" cy="246221"/>
          </a:xfrm>
          <a:prstGeom prst="rect">
            <a:avLst/>
          </a:prstGeom>
          <a:noFill/>
        </p:spPr>
        <p:txBody>
          <a:bodyPr wrap="square">
            <a:spAutoFit/>
          </a:bodyPr>
          <a:lstStyle/>
          <a:p>
            <a:r>
              <a:rPr lang="en-US" sz="1000" dirty="0">
                <a:hlinkClick r:id="rId4"/>
              </a:rPr>
              <a:t>Differential privacy</a:t>
            </a:r>
            <a:r>
              <a:rPr lang="en-US" sz="1000" dirty="0"/>
              <a:t> and </a:t>
            </a:r>
            <a:r>
              <a:rPr lang="en-US" sz="1000" dirty="0">
                <a:hlinkClick r:id="rId5"/>
              </a:rPr>
              <a:t>Distribution masking</a:t>
            </a:r>
            <a:endParaRPr lang="en-US" sz="1000" dirty="0"/>
          </a:p>
        </p:txBody>
      </p:sp>
    </p:spTree>
    <p:extLst>
      <p:ext uri="{BB962C8B-B14F-4D97-AF65-F5344CB8AC3E}">
        <p14:creationId xmlns:p14="http://schemas.microsoft.com/office/powerpoint/2010/main" val="121844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89FF-0A5E-492F-91A4-914BE1F47F1D}"/>
              </a:ext>
            </a:extLst>
          </p:cNvPr>
          <p:cNvSpPr>
            <a:spLocks noGrp="1"/>
          </p:cNvSpPr>
          <p:nvPr>
            <p:ph type="title"/>
          </p:nvPr>
        </p:nvSpPr>
        <p:spPr/>
        <p:txBody>
          <a:bodyPr/>
          <a:lstStyle/>
          <a:p>
            <a:r>
              <a:rPr lang="en-US"/>
              <a:t>Controls for CSV output</a:t>
            </a:r>
          </a:p>
        </p:txBody>
      </p:sp>
      <p:grpSp>
        <p:nvGrpSpPr>
          <p:cNvPr id="13" name="Group 12" descr="The left side of this illustration contains a CSV Query Output with the following fields: PersonID, Date, Copilot Actions Taken, Department. To the right of the table in which these fields sit, is a blue arrow pointing to the right side of the illustration, which is described next.">
            <a:extLst>
              <a:ext uri="{FF2B5EF4-FFF2-40B4-BE49-F238E27FC236}">
                <a16:creationId xmlns:a16="http://schemas.microsoft.com/office/drawing/2014/main" id="{2BDEE717-0811-3A21-2260-95DE41373D98}"/>
              </a:ext>
            </a:extLst>
          </p:cNvPr>
          <p:cNvGrpSpPr/>
          <p:nvPr/>
        </p:nvGrpSpPr>
        <p:grpSpPr>
          <a:xfrm>
            <a:off x="76135" y="1341406"/>
            <a:ext cx="5714344" cy="2779623"/>
            <a:chOff x="76135" y="1341406"/>
            <a:chExt cx="5714344" cy="2779623"/>
          </a:xfrm>
        </p:grpSpPr>
        <p:cxnSp>
          <p:nvCxnSpPr>
            <p:cNvPr id="43" name="Straight Arrow Connector 42">
              <a:extLst>
                <a:ext uri="{FF2B5EF4-FFF2-40B4-BE49-F238E27FC236}">
                  <a16:creationId xmlns:a16="http://schemas.microsoft.com/office/drawing/2014/main" id="{8A74E0F2-FD95-1ECE-BDDF-928D00562207}"/>
                </a:ext>
                <a:ext uri="{C183D7F6-B498-43B3-948B-1728B52AA6E4}">
                  <adec:decorative xmlns:adec="http://schemas.microsoft.com/office/drawing/2017/decorative" val="1"/>
                </a:ext>
              </a:extLst>
            </p:cNvPr>
            <p:cNvCxnSpPr>
              <a:cxnSpLocks/>
            </p:cNvCxnSpPr>
            <p:nvPr/>
          </p:nvCxnSpPr>
          <p:spPr>
            <a:xfrm>
              <a:off x="5147336" y="1973404"/>
              <a:ext cx="643143" cy="0"/>
            </a:xfrm>
            <a:prstGeom prst="straightConnector1">
              <a:avLst/>
            </a:prstGeom>
            <a:ln w="28575">
              <a:solidFill>
                <a:schemeClr val="accent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D63A95B-60A5-FD36-42AC-CE47F449F8BC}"/>
                </a:ext>
              </a:extLst>
            </p:cNvPr>
            <p:cNvPicPr>
              <a:picLocks noChangeAspect="1"/>
            </p:cNvPicPr>
            <p:nvPr/>
          </p:nvPicPr>
          <p:blipFill>
            <a:blip r:embed="rId3"/>
            <a:stretch>
              <a:fillRect/>
            </a:stretch>
          </p:blipFill>
          <p:spPr>
            <a:xfrm>
              <a:off x="76135" y="1341406"/>
              <a:ext cx="4881289" cy="2779623"/>
            </a:xfrm>
            <a:prstGeom prst="rect">
              <a:avLst/>
            </a:prstGeom>
          </p:spPr>
        </p:pic>
      </p:grpSp>
      <p:grpSp>
        <p:nvGrpSpPr>
          <p:cNvPr id="3" name="Group 2" descr="The right side of the illustration contains: Deidentification where output is always deidentified. This is enforced by the system. Below deidentification is another control of CSV output--limit visibiity to populations and attributes. This is exaplained asUse partitions to control visibility (example below)&#10;View insights about employees &#10;in North America Sales only &#10;Disable ‘Region’, ‘Role’, &#10;‘Function’ from output, each of which is determined by the admin. The last item in the illustration is: Apply suppression on content, which is described as: exclude meetings with specific keywords, as an example: Exlude keywords 'Finance.' This is determined by the Admin, not enforced by the system.">
            <a:extLst>
              <a:ext uri="{FF2B5EF4-FFF2-40B4-BE49-F238E27FC236}">
                <a16:creationId xmlns:a16="http://schemas.microsoft.com/office/drawing/2014/main" id="{9B8A216A-9F67-83D7-AA59-C44277499859}"/>
              </a:ext>
            </a:extLst>
          </p:cNvPr>
          <p:cNvGrpSpPr/>
          <p:nvPr/>
        </p:nvGrpSpPr>
        <p:grpSpPr>
          <a:xfrm>
            <a:off x="5925237" y="1447517"/>
            <a:ext cx="5679569" cy="4117472"/>
            <a:chOff x="5925237" y="1447517"/>
            <a:chExt cx="5679569" cy="4117472"/>
          </a:xfrm>
        </p:grpSpPr>
        <p:sp>
          <p:nvSpPr>
            <p:cNvPr id="45" name="Rectangle: Rounded Corners 44" descr="Decorative white box">
              <a:extLst>
                <a:ext uri="{FF2B5EF4-FFF2-40B4-BE49-F238E27FC236}">
                  <a16:creationId xmlns:a16="http://schemas.microsoft.com/office/drawing/2014/main" id="{EE31661D-8141-20E8-DCCD-EE8D237654DC}"/>
                </a:ext>
              </a:extLst>
            </p:cNvPr>
            <p:cNvSpPr/>
            <p:nvPr/>
          </p:nvSpPr>
          <p:spPr bwMode="auto">
            <a:xfrm>
              <a:off x="5925237" y="2408416"/>
              <a:ext cx="5679569" cy="1712613"/>
            </a:xfrm>
            <a:prstGeom prst="roundRect">
              <a:avLst>
                <a:gd name="adj" fmla="val 450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9" name="Freeform: Shape 48" descr="Icon for determined by admin">
              <a:extLst>
                <a:ext uri="{FF2B5EF4-FFF2-40B4-BE49-F238E27FC236}">
                  <a16:creationId xmlns:a16="http://schemas.microsoft.com/office/drawing/2014/main" id="{18F820AD-DF71-5602-2107-2B0863F77CBF}"/>
                </a:ext>
              </a:extLst>
            </p:cNvPr>
            <p:cNvSpPr/>
            <p:nvPr/>
          </p:nvSpPr>
          <p:spPr>
            <a:xfrm>
              <a:off x="6073157" y="3074820"/>
              <a:ext cx="441595" cy="379804"/>
            </a:xfrm>
            <a:custGeom>
              <a:avLst/>
              <a:gdLst>
                <a:gd name="connsiteX0" fmla="*/ 413854 w 537050"/>
                <a:gd name="connsiteY0" fmla="*/ 278870 h 461902"/>
                <a:gd name="connsiteX1" fmla="*/ 456148 w 537050"/>
                <a:gd name="connsiteY1" fmla="*/ 296398 h 461902"/>
                <a:gd name="connsiteX2" fmla="*/ 473704 w 537050"/>
                <a:gd name="connsiteY2" fmla="*/ 338706 h 461902"/>
                <a:gd name="connsiteX3" fmla="*/ 456176 w 537050"/>
                <a:gd name="connsiteY3" fmla="*/ 381000 h 461902"/>
                <a:gd name="connsiteX4" fmla="*/ 413854 w 537050"/>
                <a:gd name="connsiteY4" fmla="*/ 398557 h 461902"/>
                <a:gd name="connsiteX5" fmla="*/ 371369 w 537050"/>
                <a:gd name="connsiteY5" fmla="*/ 380831 h 461902"/>
                <a:gd name="connsiteX6" fmla="*/ 354017 w 537050"/>
                <a:gd name="connsiteY6" fmla="*/ 338706 h 461902"/>
                <a:gd name="connsiteX7" fmla="*/ 371545 w 537050"/>
                <a:gd name="connsiteY7" fmla="*/ 296398 h 461902"/>
                <a:gd name="connsiteX8" fmla="*/ 413854 w 537050"/>
                <a:gd name="connsiteY8" fmla="*/ 278870 h 461902"/>
                <a:gd name="connsiteX9" fmla="*/ 317051 w 537050"/>
                <a:gd name="connsiteY9" fmla="*/ 433000 h 461902"/>
                <a:gd name="connsiteX10" fmla="*/ 301757 w 537050"/>
                <a:gd name="connsiteY10" fmla="*/ 417706 h 461902"/>
                <a:gd name="connsiteX11" fmla="*/ 301454 w 537050"/>
                <a:gd name="connsiteY11" fmla="*/ 409587 h 461902"/>
                <a:gd name="connsiteX12" fmla="*/ 319166 w 537050"/>
                <a:gd name="connsiteY12" fmla="*/ 386145 h 461902"/>
                <a:gd name="connsiteX13" fmla="*/ 316001 w 537050"/>
                <a:gd name="connsiteY13" fmla="*/ 379231 h 461902"/>
                <a:gd name="connsiteX14" fmla="*/ 313358 w 537050"/>
                <a:gd name="connsiteY14" fmla="*/ 372127 h 461902"/>
                <a:gd name="connsiteX15" fmla="*/ 283877 w 537050"/>
                <a:gd name="connsiteY15" fmla="*/ 368032 h 461902"/>
                <a:gd name="connsiteX16" fmla="*/ 278739 w 537050"/>
                <a:gd name="connsiteY16" fmla="*/ 362133 h 461902"/>
                <a:gd name="connsiteX17" fmla="*/ 278725 w 537050"/>
                <a:gd name="connsiteY17" fmla="*/ 315293 h 461902"/>
                <a:gd name="connsiteX18" fmla="*/ 284279 w 537050"/>
                <a:gd name="connsiteY18" fmla="*/ 309338 h 461902"/>
                <a:gd name="connsiteX19" fmla="*/ 313358 w 537050"/>
                <a:gd name="connsiteY19" fmla="*/ 305292 h 461902"/>
                <a:gd name="connsiteX20" fmla="*/ 316072 w 537050"/>
                <a:gd name="connsiteY20" fmla="*/ 298033 h 461902"/>
                <a:gd name="connsiteX21" fmla="*/ 319166 w 537050"/>
                <a:gd name="connsiteY21" fmla="*/ 291274 h 461902"/>
                <a:gd name="connsiteX22" fmla="*/ 301229 w 537050"/>
                <a:gd name="connsiteY22" fmla="*/ 267523 h 461902"/>
                <a:gd name="connsiteX23" fmla="*/ 301771 w 537050"/>
                <a:gd name="connsiteY23" fmla="*/ 259721 h 461902"/>
                <a:gd name="connsiteX24" fmla="*/ 322549 w 537050"/>
                <a:gd name="connsiteY24" fmla="*/ 238937 h 461902"/>
                <a:gd name="connsiteX25" fmla="*/ 273467 w 537050"/>
                <a:gd name="connsiteY25" fmla="*/ 219104 h 461902"/>
                <a:gd name="connsiteX26" fmla="*/ 213328 w 537050"/>
                <a:gd name="connsiteY26" fmla="*/ 211112 h 461902"/>
                <a:gd name="connsiteX27" fmla="*/ 90188 w 537050"/>
                <a:gd name="connsiteY27" fmla="*/ 247197 h 461902"/>
                <a:gd name="connsiteX28" fmla="*/ 5853 w 537050"/>
                <a:gd name="connsiteY28" fmla="*/ 344591 h 461902"/>
                <a:gd name="connsiteX29" fmla="*/ 151 w 537050"/>
                <a:gd name="connsiteY29" fmla="*/ 375024 h 461902"/>
                <a:gd name="connsiteX30" fmla="*/ 10173 w 537050"/>
                <a:gd name="connsiteY30" fmla="*/ 404329 h 461902"/>
                <a:gd name="connsiteX31" fmla="*/ 32670 w 537050"/>
                <a:gd name="connsiteY31" fmla="*/ 425599 h 461902"/>
                <a:gd name="connsiteX32" fmla="*/ 62750 w 537050"/>
                <a:gd name="connsiteY32" fmla="*/ 433000 h 461902"/>
                <a:gd name="connsiteX33" fmla="*/ 317051 w 537050"/>
                <a:gd name="connsiteY33" fmla="*/ 433000 h 461902"/>
                <a:gd name="connsiteX34" fmla="*/ 449847 w 537050"/>
                <a:gd name="connsiteY34" fmla="*/ 251848 h 461902"/>
                <a:gd name="connsiteX35" fmla="*/ 440586 w 537050"/>
                <a:gd name="connsiteY35" fmla="*/ 248564 h 461902"/>
                <a:gd name="connsiteX36" fmla="*/ 435998 w 537050"/>
                <a:gd name="connsiteY36" fmla="*/ 243574 h 461902"/>
                <a:gd name="connsiteX37" fmla="*/ 432100 w 537050"/>
                <a:gd name="connsiteY37" fmla="*/ 215517 h 461902"/>
                <a:gd name="connsiteX38" fmla="*/ 395635 w 537050"/>
                <a:gd name="connsiteY38" fmla="*/ 215517 h 461902"/>
                <a:gd name="connsiteX39" fmla="*/ 391730 w 537050"/>
                <a:gd name="connsiteY39" fmla="*/ 243574 h 461902"/>
                <a:gd name="connsiteX40" fmla="*/ 387487 w 537050"/>
                <a:gd name="connsiteY40" fmla="*/ 248465 h 461902"/>
                <a:gd name="connsiteX41" fmla="*/ 378001 w 537050"/>
                <a:gd name="connsiteY41" fmla="*/ 251799 h 461902"/>
                <a:gd name="connsiteX42" fmla="*/ 368712 w 537050"/>
                <a:gd name="connsiteY42" fmla="*/ 256260 h 461902"/>
                <a:gd name="connsiteX43" fmla="*/ 362256 w 537050"/>
                <a:gd name="connsiteY43" fmla="*/ 255795 h 461902"/>
                <a:gd name="connsiteX44" fmla="*/ 339647 w 537050"/>
                <a:gd name="connsiteY44" fmla="*/ 238718 h 461902"/>
                <a:gd name="connsiteX45" fmla="*/ 313873 w 537050"/>
                <a:gd name="connsiteY45" fmla="*/ 264492 h 461902"/>
                <a:gd name="connsiteX46" fmla="*/ 330865 w 537050"/>
                <a:gd name="connsiteY46" fmla="*/ 286996 h 461902"/>
                <a:gd name="connsiteX47" fmla="*/ 331415 w 537050"/>
                <a:gd name="connsiteY47" fmla="*/ 293565 h 461902"/>
                <a:gd name="connsiteX48" fmla="*/ 327059 w 537050"/>
                <a:gd name="connsiteY48" fmla="*/ 302600 h 461902"/>
                <a:gd name="connsiteX49" fmla="*/ 323725 w 537050"/>
                <a:gd name="connsiteY49" fmla="*/ 311974 h 461902"/>
                <a:gd name="connsiteX50" fmla="*/ 318729 w 537050"/>
                <a:gd name="connsiteY50" fmla="*/ 316569 h 461902"/>
                <a:gd name="connsiteX51" fmla="*/ 290664 w 537050"/>
                <a:gd name="connsiteY51" fmla="*/ 320473 h 461902"/>
                <a:gd name="connsiteX52" fmla="*/ 290664 w 537050"/>
                <a:gd name="connsiteY52" fmla="*/ 356953 h 461902"/>
                <a:gd name="connsiteX53" fmla="*/ 318729 w 537050"/>
                <a:gd name="connsiteY53" fmla="*/ 360851 h 461902"/>
                <a:gd name="connsiteX54" fmla="*/ 323620 w 537050"/>
                <a:gd name="connsiteY54" fmla="*/ 365093 h 461902"/>
                <a:gd name="connsiteX55" fmla="*/ 326996 w 537050"/>
                <a:gd name="connsiteY55" fmla="*/ 374664 h 461902"/>
                <a:gd name="connsiteX56" fmla="*/ 331415 w 537050"/>
                <a:gd name="connsiteY56" fmla="*/ 383855 h 461902"/>
                <a:gd name="connsiteX57" fmla="*/ 330950 w 537050"/>
                <a:gd name="connsiteY57" fmla="*/ 390311 h 461902"/>
                <a:gd name="connsiteX58" fmla="*/ 313866 w 537050"/>
                <a:gd name="connsiteY58" fmla="*/ 412927 h 461902"/>
                <a:gd name="connsiteX59" fmla="*/ 339647 w 537050"/>
                <a:gd name="connsiteY59" fmla="*/ 438715 h 461902"/>
                <a:gd name="connsiteX60" fmla="*/ 362136 w 537050"/>
                <a:gd name="connsiteY60" fmla="*/ 421716 h 461902"/>
                <a:gd name="connsiteX61" fmla="*/ 368712 w 537050"/>
                <a:gd name="connsiteY61" fmla="*/ 421159 h 461902"/>
                <a:gd name="connsiteX62" fmla="*/ 377768 w 537050"/>
                <a:gd name="connsiteY62" fmla="*/ 425522 h 461902"/>
                <a:gd name="connsiteX63" fmla="*/ 387135 w 537050"/>
                <a:gd name="connsiteY63" fmla="*/ 428855 h 461902"/>
                <a:gd name="connsiteX64" fmla="*/ 391730 w 537050"/>
                <a:gd name="connsiteY64" fmla="*/ 433852 h 461902"/>
                <a:gd name="connsiteX65" fmla="*/ 395635 w 537050"/>
                <a:gd name="connsiteY65" fmla="*/ 461903 h 461902"/>
                <a:gd name="connsiteX66" fmla="*/ 432100 w 537050"/>
                <a:gd name="connsiteY66" fmla="*/ 461903 h 461902"/>
                <a:gd name="connsiteX67" fmla="*/ 436005 w 537050"/>
                <a:gd name="connsiteY67" fmla="*/ 433838 h 461902"/>
                <a:gd name="connsiteX68" fmla="*/ 440248 w 537050"/>
                <a:gd name="connsiteY68" fmla="*/ 428947 h 461902"/>
                <a:gd name="connsiteX69" fmla="*/ 449819 w 537050"/>
                <a:gd name="connsiteY69" fmla="*/ 425585 h 461902"/>
                <a:gd name="connsiteX70" fmla="*/ 459009 w 537050"/>
                <a:gd name="connsiteY70" fmla="*/ 421159 h 461902"/>
                <a:gd name="connsiteX71" fmla="*/ 465465 w 537050"/>
                <a:gd name="connsiteY71" fmla="*/ 421624 h 461902"/>
                <a:gd name="connsiteX72" fmla="*/ 488089 w 537050"/>
                <a:gd name="connsiteY72" fmla="*/ 438715 h 461902"/>
                <a:gd name="connsiteX73" fmla="*/ 513870 w 537050"/>
                <a:gd name="connsiteY73" fmla="*/ 412927 h 461902"/>
                <a:gd name="connsiteX74" fmla="*/ 496870 w 537050"/>
                <a:gd name="connsiteY74" fmla="*/ 390431 h 461902"/>
                <a:gd name="connsiteX75" fmla="*/ 496314 w 537050"/>
                <a:gd name="connsiteY75" fmla="*/ 383855 h 461902"/>
                <a:gd name="connsiteX76" fmla="*/ 500740 w 537050"/>
                <a:gd name="connsiteY76" fmla="*/ 374650 h 461902"/>
                <a:gd name="connsiteX77" fmla="*/ 504003 w 537050"/>
                <a:gd name="connsiteY77" fmla="*/ 365453 h 461902"/>
                <a:gd name="connsiteX78" fmla="*/ 509000 w 537050"/>
                <a:gd name="connsiteY78" fmla="*/ 360851 h 461902"/>
                <a:gd name="connsiteX79" fmla="*/ 537050 w 537050"/>
                <a:gd name="connsiteY79" fmla="*/ 356953 h 461902"/>
                <a:gd name="connsiteX80" fmla="*/ 537050 w 537050"/>
                <a:gd name="connsiteY80" fmla="*/ 320473 h 461902"/>
                <a:gd name="connsiteX81" fmla="*/ 509000 w 537050"/>
                <a:gd name="connsiteY81" fmla="*/ 316576 h 461902"/>
                <a:gd name="connsiteX82" fmla="*/ 504108 w 537050"/>
                <a:gd name="connsiteY82" fmla="*/ 312333 h 461902"/>
                <a:gd name="connsiteX83" fmla="*/ 500740 w 537050"/>
                <a:gd name="connsiteY83" fmla="*/ 302776 h 461902"/>
                <a:gd name="connsiteX84" fmla="*/ 496306 w 537050"/>
                <a:gd name="connsiteY84" fmla="*/ 293565 h 461902"/>
                <a:gd name="connsiteX85" fmla="*/ 496772 w 537050"/>
                <a:gd name="connsiteY85" fmla="*/ 287109 h 461902"/>
                <a:gd name="connsiteX86" fmla="*/ 513870 w 537050"/>
                <a:gd name="connsiteY86" fmla="*/ 264478 h 461902"/>
                <a:gd name="connsiteX87" fmla="*/ 488089 w 537050"/>
                <a:gd name="connsiteY87" fmla="*/ 238704 h 461902"/>
                <a:gd name="connsiteX88" fmla="*/ 465585 w 537050"/>
                <a:gd name="connsiteY88" fmla="*/ 255711 h 461902"/>
                <a:gd name="connsiteX89" fmla="*/ 459009 w 537050"/>
                <a:gd name="connsiteY89" fmla="*/ 256260 h 461902"/>
                <a:gd name="connsiteX90" fmla="*/ 449847 w 537050"/>
                <a:gd name="connsiteY90" fmla="*/ 251848 h 461902"/>
                <a:gd name="connsiteX91" fmla="*/ 280846 w 537050"/>
                <a:gd name="connsiteY91" fmla="*/ 27945 h 461902"/>
                <a:gd name="connsiteX92" fmla="*/ 213328 w 537050"/>
                <a:gd name="connsiteY92" fmla="*/ 0 h 461902"/>
                <a:gd name="connsiteX93" fmla="*/ 145992 w 537050"/>
                <a:gd name="connsiteY93" fmla="*/ 27797 h 461902"/>
                <a:gd name="connsiteX94" fmla="*/ 117879 w 537050"/>
                <a:gd name="connsiteY94" fmla="*/ 95463 h 461902"/>
                <a:gd name="connsiteX95" fmla="*/ 145837 w 537050"/>
                <a:gd name="connsiteY95" fmla="*/ 162961 h 461902"/>
                <a:gd name="connsiteX96" fmla="*/ 213328 w 537050"/>
                <a:gd name="connsiteY96" fmla="*/ 190927 h 461902"/>
                <a:gd name="connsiteX97" fmla="*/ 280832 w 537050"/>
                <a:gd name="connsiteY97" fmla="*/ 162961 h 461902"/>
                <a:gd name="connsiteX98" fmla="*/ 308791 w 537050"/>
                <a:gd name="connsiteY98" fmla="*/ 95463 h 461902"/>
                <a:gd name="connsiteX99" fmla="*/ 280846 w 537050"/>
                <a:gd name="connsiteY99" fmla="*/ 27945 h 4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37050" h="461902">
                  <a:moveTo>
                    <a:pt x="413854" y="278870"/>
                  </a:moveTo>
                  <a:cubicBezTo>
                    <a:pt x="430360" y="278870"/>
                    <a:pt x="445315" y="285579"/>
                    <a:pt x="456148" y="296398"/>
                  </a:cubicBezTo>
                  <a:cubicBezTo>
                    <a:pt x="466994" y="307216"/>
                    <a:pt x="473704" y="322186"/>
                    <a:pt x="473704" y="338706"/>
                  </a:cubicBezTo>
                  <a:cubicBezTo>
                    <a:pt x="473704" y="355212"/>
                    <a:pt x="466994" y="370168"/>
                    <a:pt x="456176" y="381000"/>
                  </a:cubicBezTo>
                  <a:cubicBezTo>
                    <a:pt x="445315" y="391847"/>
                    <a:pt x="430360" y="398557"/>
                    <a:pt x="413854" y="398557"/>
                  </a:cubicBezTo>
                  <a:cubicBezTo>
                    <a:pt x="397333" y="398557"/>
                    <a:pt x="382364" y="391847"/>
                    <a:pt x="371369" y="380831"/>
                  </a:cubicBezTo>
                  <a:cubicBezTo>
                    <a:pt x="360579" y="369837"/>
                    <a:pt x="354017" y="355029"/>
                    <a:pt x="354017" y="338706"/>
                  </a:cubicBezTo>
                  <a:cubicBezTo>
                    <a:pt x="354017" y="322186"/>
                    <a:pt x="360727" y="307216"/>
                    <a:pt x="371545" y="296398"/>
                  </a:cubicBezTo>
                  <a:cubicBezTo>
                    <a:pt x="382364" y="285579"/>
                    <a:pt x="397333" y="278870"/>
                    <a:pt x="413854" y="278870"/>
                  </a:cubicBezTo>
                  <a:close/>
                  <a:moveTo>
                    <a:pt x="317051" y="433000"/>
                  </a:moveTo>
                  <a:lnTo>
                    <a:pt x="301757" y="417706"/>
                  </a:lnTo>
                  <a:cubicBezTo>
                    <a:pt x="299537" y="415486"/>
                    <a:pt x="299439" y="411934"/>
                    <a:pt x="301454" y="409587"/>
                  </a:cubicBezTo>
                  <a:lnTo>
                    <a:pt x="319166" y="386145"/>
                  </a:lnTo>
                  <a:cubicBezTo>
                    <a:pt x="318038" y="383897"/>
                    <a:pt x="316981" y="381585"/>
                    <a:pt x="316001" y="379231"/>
                  </a:cubicBezTo>
                  <a:cubicBezTo>
                    <a:pt x="315050" y="376934"/>
                    <a:pt x="314169" y="374559"/>
                    <a:pt x="313358" y="372127"/>
                  </a:cubicBezTo>
                  <a:lnTo>
                    <a:pt x="283877" y="368032"/>
                  </a:lnTo>
                  <a:cubicBezTo>
                    <a:pt x="280896" y="367617"/>
                    <a:pt x="278739" y="365058"/>
                    <a:pt x="278739" y="362133"/>
                  </a:cubicBezTo>
                  <a:lnTo>
                    <a:pt x="278725" y="315293"/>
                  </a:lnTo>
                  <a:cubicBezTo>
                    <a:pt x="278725" y="312143"/>
                    <a:pt x="281178" y="309556"/>
                    <a:pt x="284279" y="309338"/>
                  </a:cubicBezTo>
                  <a:lnTo>
                    <a:pt x="313358" y="305292"/>
                  </a:lnTo>
                  <a:cubicBezTo>
                    <a:pt x="314169" y="302861"/>
                    <a:pt x="315057" y="300479"/>
                    <a:pt x="316072" y="298033"/>
                  </a:cubicBezTo>
                  <a:cubicBezTo>
                    <a:pt x="317086" y="295623"/>
                    <a:pt x="318094" y="293410"/>
                    <a:pt x="319166" y="291274"/>
                  </a:cubicBezTo>
                  <a:lnTo>
                    <a:pt x="301229" y="267523"/>
                  </a:lnTo>
                  <a:cubicBezTo>
                    <a:pt x="299417" y="265127"/>
                    <a:pt x="299706" y="261793"/>
                    <a:pt x="301771" y="259721"/>
                  </a:cubicBezTo>
                  <a:lnTo>
                    <a:pt x="322549" y="238937"/>
                  </a:lnTo>
                  <a:cubicBezTo>
                    <a:pt x="307149" y="230514"/>
                    <a:pt x="290699" y="223805"/>
                    <a:pt x="273467" y="219104"/>
                  </a:cubicBezTo>
                  <a:cubicBezTo>
                    <a:pt x="254382" y="213903"/>
                    <a:pt x="234218" y="211112"/>
                    <a:pt x="213328" y="211112"/>
                  </a:cubicBezTo>
                  <a:cubicBezTo>
                    <a:pt x="167954" y="211112"/>
                    <a:pt x="125673" y="224369"/>
                    <a:pt x="90188" y="247197"/>
                  </a:cubicBezTo>
                  <a:cubicBezTo>
                    <a:pt x="53532" y="270786"/>
                    <a:pt x="24072" y="304602"/>
                    <a:pt x="5853" y="344591"/>
                  </a:cubicBezTo>
                  <a:cubicBezTo>
                    <a:pt x="1314" y="354557"/>
                    <a:pt x="-575" y="364896"/>
                    <a:pt x="151" y="375024"/>
                  </a:cubicBezTo>
                  <a:cubicBezTo>
                    <a:pt x="877" y="385131"/>
                    <a:pt x="4239" y="395096"/>
                    <a:pt x="10173" y="404329"/>
                  </a:cubicBezTo>
                  <a:cubicBezTo>
                    <a:pt x="16114" y="413562"/>
                    <a:pt x="23790" y="420757"/>
                    <a:pt x="32670" y="425599"/>
                  </a:cubicBezTo>
                  <a:cubicBezTo>
                    <a:pt x="41536" y="430434"/>
                    <a:pt x="51734" y="433000"/>
                    <a:pt x="62750" y="433000"/>
                  </a:cubicBezTo>
                  <a:lnTo>
                    <a:pt x="317051" y="433000"/>
                  </a:lnTo>
                  <a:close/>
                  <a:moveTo>
                    <a:pt x="449847" y="251848"/>
                  </a:moveTo>
                  <a:cubicBezTo>
                    <a:pt x="446830" y="250601"/>
                    <a:pt x="443729" y="249494"/>
                    <a:pt x="440586" y="248564"/>
                  </a:cubicBezTo>
                  <a:cubicBezTo>
                    <a:pt x="438239" y="248035"/>
                    <a:pt x="436350" y="246097"/>
                    <a:pt x="435998" y="243574"/>
                  </a:cubicBezTo>
                  <a:lnTo>
                    <a:pt x="432100" y="215517"/>
                  </a:lnTo>
                  <a:lnTo>
                    <a:pt x="395635" y="215517"/>
                  </a:lnTo>
                  <a:lnTo>
                    <a:pt x="391730" y="243574"/>
                  </a:lnTo>
                  <a:cubicBezTo>
                    <a:pt x="391406" y="245822"/>
                    <a:pt x="389806" y="247796"/>
                    <a:pt x="387487" y="248465"/>
                  </a:cubicBezTo>
                  <a:cubicBezTo>
                    <a:pt x="384316" y="249389"/>
                    <a:pt x="381187" y="250495"/>
                    <a:pt x="378001" y="251799"/>
                  </a:cubicBezTo>
                  <a:cubicBezTo>
                    <a:pt x="374766" y="253152"/>
                    <a:pt x="371693" y="254625"/>
                    <a:pt x="368712" y="256260"/>
                  </a:cubicBezTo>
                  <a:cubicBezTo>
                    <a:pt x="366717" y="257353"/>
                    <a:pt x="364187" y="257254"/>
                    <a:pt x="362256" y="255795"/>
                  </a:cubicBezTo>
                  <a:lnTo>
                    <a:pt x="339647" y="238718"/>
                  </a:lnTo>
                  <a:lnTo>
                    <a:pt x="313873" y="264492"/>
                  </a:lnTo>
                  <a:lnTo>
                    <a:pt x="330865" y="286996"/>
                  </a:lnTo>
                  <a:cubicBezTo>
                    <a:pt x="332303" y="288814"/>
                    <a:pt x="332599" y="291401"/>
                    <a:pt x="331415" y="293565"/>
                  </a:cubicBezTo>
                  <a:cubicBezTo>
                    <a:pt x="329801" y="296511"/>
                    <a:pt x="328349" y="299492"/>
                    <a:pt x="327059" y="302600"/>
                  </a:cubicBezTo>
                  <a:cubicBezTo>
                    <a:pt x="325748" y="305786"/>
                    <a:pt x="324635" y="308880"/>
                    <a:pt x="323725" y="311974"/>
                  </a:cubicBezTo>
                  <a:cubicBezTo>
                    <a:pt x="323197" y="314328"/>
                    <a:pt x="321259" y="316217"/>
                    <a:pt x="318729" y="316569"/>
                  </a:cubicBezTo>
                  <a:lnTo>
                    <a:pt x="290664" y="320473"/>
                  </a:lnTo>
                  <a:lnTo>
                    <a:pt x="290664" y="356953"/>
                  </a:lnTo>
                  <a:lnTo>
                    <a:pt x="318729" y="360851"/>
                  </a:lnTo>
                  <a:cubicBezTo>
                    <a:pt x="320977" y="361175"/>
                    <a:pt x="322950" y="362775"/>
                    <a:pt x="323620" y="365093"/>
                  </a:cubicBezTo>
                  <a:cubicBezTo>
                    <a:pt x="324550" y="368307"/>
                    <a:pt x="325692" y="371514"/>
                    <a:pt x="326996" y="374664"/>
                  </a:cubicBezTo>
                  <a:cubicBezTo>
                    <a:pt x="328285" y="377780"/>
                    <a:pt x="329773" y="380860"/>
                    <a:pt x="331415" y="383855"/>
                  </a:cubicBezTo>
                  <a:cubicBezTo>
                    <a:pt x="332507" y="385849"/>
                    <a:pt x="332408" y="388380"/>
                    <a:pt x="330950" y="390311"/>
                  </a:cubicBezTo>
                  <a:lnTo>
                    <a:pt x="313866" y="412927"/>
                  </a:lnTo>
                  <a:lnTo>
                    <a:pt x="339647" y="438715"/>
                  </a:lnTo>
                  <a:lnTo>
                    <a:pt x="362136" y="421716"/>
                  </a:lnTo>
                  <a:cubicBezTo>
                    <a:pt x="363962" y="420271"/>
                    <a:pt x="366548" y="419975"/>
                    <a:pt x="368712" y="421159"/>
                  </a:cubicBezTo>
                  <a:cubicBezTo>
                    <a:pt x="371665" y="422773"/>
                    <a:pt x="374646" y="424225"/>
                    <a:pt x="377768" y="425522"/>
                  </a:cubicBezTo>
                  <a:cubicBezTo>
                    <a:pt x="380947" y="426833"/>
                    <a:pt x="384041" y="427946"/>
                    <a:pt x="387135" y="428855"/>
                  </a:cubicBezTo>
                  <a:cubicBezTo>
                    <a:pt x="389489" y="429384"/>
                    <a:pt x="391378" y="431322"/>
                    <a:pt x="391730" y="433852"/>
                  </a:cubicBezTo>
                  <a:lnTo>
                    <a:pt x="395635" y="461903"/>
                  </a:lnTo>
                  <a:lnTo>
                    <a:pt x="432100" y="461903"/>
                  </a:lnTo>
                  <a:lnTo>
                    <a:pt x="436005" y="433838"/>
                  </a:lnTo>
                  <a:cubicBezTo>
                    <a:pt x="436329" y="431590"/>
                    <a:pt x="437929" y="429617"/>
                    <a:pt x="440248" y="428947"/>
                  </a:cubicBezTo>
                  <a:cubicBezTo>
                    <a:pt x="443497" y="428010"/>
                    <a:pt x="446711" y="426868"/>
                    <a:pt x="449819" y="425585"/>
                  </a:cubicBezTo>
                  <a:cubicBezTo>
                    <a:pt x="452885" y="424324"/>
                    <a:pt x="455965" y="422822"/>
                    <a:pt x="459009" y="421159"/>
                  </a:cubicBezTo>
                  <a:cubicBezTo>
                    <a:pt x="461004" y="420067"/>
                    <a:pt x="463534" y="420165"/>
                    <a:pt x="465465" y="421624"/>
                  </a:cubicBezTo>
                  <a:lnTo>
                    <a:pt x="488089" y="438715"/>
                  </a:lnTo>
                  <a:lnTo>
                    <a:pt x="513870" y="412927"/>
                  </a:lnTo>
                  <a:lnTo>
                    <a:pt x="496870" y="390431"/>
                  </a:lnTo>
                  <a:cubicBezTo>
                    <a:pt x="495426" y="388605"/>
                    <a:pt x="495130" y="386019"/>
                    <a:pt x="496314" y="383855"/>
                  </a:cubicBezTo>
                  <a:cubicBezTo>
                    <a:pt x="497956" y="380860"/>
                    <a:pt x="499443" y="377780"/>
                    <a:pt x="500740" y="374650"/>
                  </a:cubicBezTo>
                  <a:cubicBezTo>
                    <a:pt x="501980" y="371662"/>
                    <a:pt x="503087" y="368575"/>
                    <a:pt x="504003" y="365453"/>
                  </a:cubicBezTo>
                  <a:cubicBezTo>
                    <a:pt x="504531" y="363099"/>
                    <a:pt x="506470" y="361203"/>
                    <a:pt x="509000" y="360851"/>
                  </a:cubicBezTo>
                  <a:lnTo>
                    <a:pt x="537050" y="356953"/>
                  </a:lnTo>
                  <a:lnTo>
                    <a:pt x="537050" y="320473"/>
                  </a:lnTo>
                  <a:lnTo>
                    <a:pt x="509000" y="316576"/>
                  </a:lnTo>
                  <a:cubicBezTo>
                    <a:pt x="506751" y="316252"/>
                    <a:pt x="504778" y="314652"/>
                    <a:pt x="504108" y="312333"/>
                  </a:cubicBezTo>
                  <a:cubicBezTo>
                    <a:pt x="503178" y="309126"/>
                    <a:pt x="502043" y="305927"/>
                    <a:pt x="500740" y="302776"/>
                  </a:cubicBezTo>
                  <a:cubicBezTo>
                    <a:pt x="499443" y="299654"/>
                    <a:pt x="497949" y="296567"/>
                    <a:pt x="496306" y="293565"/>
                  </a:cubicBezTo>
                  <a:cubicBezTo>
                    <a:pt x="495214" y="291570"/>
                    <a:pt x="495313" y="289040"/>
                    <a:pt x="496772" y="287109"/>
                  </a:cubicBezTo>
                  <a:lnTo>
                    <a:pt x="513870" y="264478"/>
                  </a:lnTo>
                  <a:lnTo>
                    <a:pt x="488089" y="238704"/>
                  </a:lnTo>
                  <a:lnTo>
                    <a:pt x="465585" y="255711"/>
                  </a:lnTo>
                  <a:cubicBezTo>
                    <a:pt x="463759" y="257148"/>
                    <a:pt x="461173" y="257444"/>
                    <a:pt x="459009" y="256260"/>
                  </a:cubicBezTo>
                  <a:cubicBezTo>
                    <a:pt x="456028" y="254625"/>
                    <a:pt x="452948" y="253145"/>
                    <a:pt x="449847" y="251848"/>
                  </a:cubicBezTo>
                  <a:close/>
                  <a:moveTo>
                    <a:pt x="280846" y="27945"/>
                  </a:moveTo>
                  <a:cubicBezTo>
                    <a:pt x="263572" y="10685"/>
                    <a:pt x="239694" y="0"/>
                    <a:pt x="213328" y="0"/>
                  </a:cubicBezTo>
                  <a:cubicBezTo>
                    <a:pt x="187117" y="0"/>
                    <a:pt x="163380" y="10551"/>
                    <a:pt x="145992" y="27797"/>
                  </a:cubicBezTo>
                  <a:cubicBezTo>
                    <a:pt x="128570" y="45233"/>
                    <a:pt x="117879" y="69104"/>
                    <a:pt x="117879" y="95463"/>
                  </a:cubicBezTo>
                  <a:cubicBezTo>
                    <a:pt x="117879" y="121822"/>
                    <a:pt x="128570" y="145693"/>
                    <a:pt x="145837" y="162961"/>
                  </a:cubicBezTo>
                  <a:cubicBezTo>
                    <a:pt x="163091" y="180249"/>
                    <a:pt x="186962" y="190927"/>
                    <a:pt x="213328" y="190927"/>
                  </a:cubicBezTo>
                  <a:cubicBezTo>
                    <a:pt x="239687" y="190927"/>
                    <a:pt x="263558" y="180235"/>
                    <a:pt x="280832" y="162961"/>
                  </a:cubicBezTo>
                  <a:cubicBezTo>
                    <a:pt x="298099" y="145693"/>
                    <a:pt x="308791" y="121822"/>
                    <a:pt x="308791" y="95463"/>
                  </a:cubicBezTo>
                  <a:cubicBezTo>
                    <a:pt x="308791" y="69097"/>
                    <a:pt x="298107" y="45219"/>
                    <a:pt x="280846" y="27945"/>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a:extLst>
                <a:ext uri="{FF2B5EF4-FFF2-40B4-BE49-F238E27FC236}">
                  <a16:creationId xmlns:a16="http://schemas.microsoft.com/office/drawing/2014/main" id="{393211F2-F73E-8360-81BC-56B610C3D42D}"/>
                </a:ext>
              </a:extLst>
            </p:cNvPr>
            <p:cNvSpPr txBox="1"/>
            <p:nvPr/>
          </p:nvSpPr>
          <p:spPr>
            <a:xfrm>
              <a:off x="6626607" y="2932324"/>
              <a:ext cx="1569742" cy="664797"/>
            </a:xfrm>
            <a:prstGeom prst="rect">
              <a:avLst/>
            </a:prstGeom>
            <a:noFill/>
          </p:spPr>
          <p:txBody>
            <a:bodyPr wrap="square" lIns="0" tIns="0" rIns="0" bIns="0" rtlCol="0">
              <a:spAutoFit/>
            </a:bodyPr>
            <a:lstStyle/>
            <a:p>
              <a:pPr defTabSz="914049">
                <a:lnSpc>
                  <a:spcPct val="90000"/>
                </a:lnSpc>
                <a:spcAft>
                  <a:spcPts val="600"/>
                </a:spcAft>
              </a:pPr>
              <a:r>
                <a:rPr lang="en-US" sz="1600">
                  <a:solidFill>
                    <a:schemeClr val="accent1">
                      <a:lumMod val="75000"/>
                    </a:schemeClr>
                  </a:solidFill>
                  <a:latin typeface="+mj-lt"/>
                </a:rPr>
                <a:t>Limit visibility to populations &amp; attributes</a:t>
              </a:r>
            </a:p>
          </p:txBody>
        </p:sp>
        <p:sp>
          <p:nvSpPr>
            <p:cNvPr id="9" name="TextBox 8">
              <a:extLst>
                <a:ext uri="{FF2B5EF4-FFF2-40B4-BE49-F238E27FC236}">
                  <a16:creationId xmlns:a16="http://schemas.microsoft.com/office/drawing/2014/main" id="{FE37D266-F37A-F944-42B4-D9A7DDA069CC}"/>
                </a:ext>
              </a:extLst>
            </p:cNvPr>
            <p:cNvSpPr txBox="1"/>
            <p:nvPr/>
          </p:nvSpPr>
          <p:spPr>
            <a:xfrm>
              <a:off x="8421889" y="2595831"/>
              <a:ext cx="2991485" cy="1317284"/>
            </a:xfrm>
            <a:prstGeom prst="rect">
              <a:avLst/>
            </a:prstGeom>
            <a:noFill/>
          </p:spPr>
          <p:txBody>
            <a:bodyPr wrap="square" lIns="0" tIns="0" rIns="0" bIns="0" rtlCol="0">
              <a:spAutoFit/>
            </a:bodyPr>
            <a:lstStyle/>
            <a:p>
              <a:pPr>
                <a:lnSpc>
                  <a:spcPct val="90000"/>
                </a:lnSpc>
                <a:spcAft>
                  <a:spcPts val="600"/>
                </a:spcAft>
              </a:pPr>
              <a:r>
                <a:rPr lang="en-US" sz="1400">
                  <a:gradFill>
                    <a:gsLst>
                      <a:gs pos="2917">
                        <a:schemeClr val="tx1"/>
                      </a:gs>
                      <a:gs pos="30000">
                        <a:schemeClr val="tx1"/>
                      </a:gs>
                    </a:gsLst>
                    <a:lin ang="5400000" scaled="0"/>
                  </a:gradFill>
                </a:rPr>
                <a:t>Use partitions to control visibility (example below)</a:t>
              </a:r>
            </a:p>
            <a:p>
              <a:pPr marL="174625" indent="-174625">
                <a:lnSpc>
                  <a:spcPct val="90000"/>
                </a:lnSpc>
                <a:spcAft>
                  <a:spcPts val="600"/>
                </a:spcAft>
                <a:buFont typeface="Arial" panose="020B0604020202020204" pitchFamily="34" charset="0"/>
                <a:buChar char="•"/>
              </a:pPr>
              <a:r>
                <a:rPr lang="en-US" sz="1400">
                  <a:gradFill>
                    <a:gsLst>
                      <a:gs pos="2917">
                        <a:schemeClr val="tx1"/>
                      </a:gs>
                      <a:gs pos="30000">
                        <a:schemeClr val="tx1"/>
                      </a:gs>
                    </a:gsLst>
                    <a:lin ang="5400000" scaled="0"/>
                  </a:gradFill>
                </a:rPr>
                <a:t>View insights about employees </a:t>
              </a:r>
              <a:br>
                <a:rPr lang="en-US" sz="1400">
                  <a:gradFill>
                    <a:gsLst>
                      <a:gs pos="2917">
                        <a:schemeClr val="tx1"/>
                      </a:gs>
                      <a:gs pos="30000">
                        <a:schemeClr val="tx1"/>
                      </a:gs>
                    </a:gsLst>
                    <a:lin ang="5400000" scaled="0"/>
                  </a:gradFill>
                </a:rPr>
              </a:br>
              <a:r>
                <a:rPr lang="en-US" sz="1400">
                  <a:gradFill>
                    <a:gsLst>
                      <a:gs pos="2917">
                        <a:schemeClr val="tx1"/>
                      </a:gs>
                      <a:gs pos="30000">
                        <a:schemeClr val="tx1"/>
                      </a:gs>
                    </a:gsLst>
                    <a:lin ang="5400000" scaled="0"/>
                  </a:gradFill>
                </a:rPr>
                <a:t>in North America Sales only </a:t>
              </a:r>
            </a:p>
            <a:p>
              <a:pPr marL="174625" indent="-174625">
                <a:lnSpc>
                  <a:spcPct val="90000"/>
                </a:lnSpc>
                <a:spcAft>
                  <a:spcPts val="600"/>
                </a:spcAft>
                <a:buFont typeface="Arial" panose="020B0604020202020204" pitchFamily="34" charset="0"/>
                <a:buChar char="•"/>
              </a:pPr>
              <a:r>
                <a:rPr lang="en-US" sz="1400">
                  <a:gradFill>
                    <a:gsLst>
                      <a:gs pos="2917">
                        <a:schemeClr val="tx1"/>
                      </a:gs>
                      <a:gs pos="30000">
                        <a:schemeClr val="tx1"/>
                      </a:gs>
                    </a:gsLst>
                    <a:lin ang="5400000" scaled="0"/>
                  </a:gradFill>
                </a:rPr>
                <a:t>Disable ‘Region’, ‘Role’, </a:t>
              </a:r>
              <a:br>
                <a:rPr lang="en-US" sz="1400">
                  <a:gradFill>
                    <a:gsLst>
                      <a:gs pos="2917">
                        <a:schemeClr val="tx1"/>
                      </a:gs>
                      <a:gs pos="30000">
                        <a:schemeClr val="tx1"/>
                      </a:gs>
                    </a:gsLst>
                    <a:lin ang="5400000" scaled="0"/>
                  </a:gradFill>
                </a:rPr>
              </a:br>
              <a:r>
                <a:rPr lang="en-US" sz="1400">
                  <a:gradFill>
                    <a:gsLst>
                      <a:gs pos="2917">
                        <a:schemeClr val="tx1"/>
                      </a:gs>
                      <a:gs pos="30000">
                        <a:schemeClr val="tx1"/>
                      </a:gs>
                    </a:gsLst>
                    <a:lin ang="5400000" scaled="0"/>
                  </a:gradFill>
                </a:rPr>
                <a:t>‘Function’ from output</a:t>
              </a:r>
            </a:p>
          </p:txBody>
        </p:sp>
        <p:sp>
          <p:nvSpPr>
            <p:cNvPr id="44" name="Rectangle: Rounded Corners 43" descr="Decorative white box">
              <a:extLst>
                <a:ext uri="{FF2B5EF4-FFF2-40B4-BE49-F238E27FC236}">
                  <a16:creationId xmlns:a16="http://schemas.microsoft.com/office/drawing/2014/main" id="{A1931A75-3964-3ABC-7B71-599989B9F76C}"/>
                </a:ext>
              </a:extLst>
            </p:cNvPr>
            <p:cNvSpPr/>
            <p:nvPr/>
          </p:nvSpPr>
          <p:spPr bwMode="auto">
            <a:xfrm>
              <a:off x="5925237" y="1447517"/>
              <a:ext cx="5679569" cy="830176"/>
            </a:xfrm>
            <a:prstGeom prst="roundRect">
              <a:avLst>
                <a:gd name="adj" fmla="val 450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A5AE7E49-B1AF-111F-4279-D91C3EE7C18B}"/>
                </a:ext>
              </a:extLst>
            </p:cNvPr>
            <p:cNvSpPr txBox="1"/>
            <p:nvPr/>
          </p:nvSpPr>
          <p:spPr>
            <a:xfrm>
              <a:off x="6626607" y="1751805"/>
              <a:ext cx="1569742" cy="221599"/>
            </a:xfrm>
            <a:prstGeom prst="rect">
              <a:avLst/>
            </a:prstGeom>
            <a:noFill/>
          </p:spPr>
          <p:txBody>
            <a:bodyPr wrap="square" lIns="0" tIns="0" rIns="0" bIns="0" rtlCol="0">
              <a:spAutoFit/>
            </a:bodyPr>
            <a:lstStyle/>
            <a:p>
              <a:pPr defTabSz="914049">
                <a:lnSpc>
                  <a:spcPct val="90000"/>
                </a:lnSpc>
                <a:spcAft>
                  <a:spcPts val="600"/>
                </a:spcAft>
              </a:pPr>
              <a:r>
                <a:rPr lang="en-US" sz="1600">
                  <a:solidFill>
                    <a:schemeClr val="accent1">
                      <a:lumMod val="75000"/>
                    </a:schemeClr>
                  </a:solidFill>
                  <a:latin typeface="+mj-lt"/>
                </a:rPr>
                <a:t>Deidentification </a:t>
              </a:r>
            </a:p>
          </p:txBody>
        </p:sp>
        <p:sp>
          <p:nvSpPr>
            <p:cNvPr id="8" name="TextBox 7">
              <a:extLst>
                <a:ext uri="{FF2B5EF4-FFF2-40B4-BE49-F238E27FC236}">
                  <a16:creationId xmlns:a16="http://schemas.microsoft.com/office/drawing/2014/main" id="{9746D31B-DCC1-15C0-002A-0600C727F17C}"/>
                </a:ext>
              </a:extLst>
            </p:cNvPr>
            <p:cNvSpPr txBox="1"/>
            <p:nvPr/>
          </p:nvSpPr>
          <p:spPr>
            <a:xfrm>
              <a:off x="8421889" y="1765655"/>
              <a:ext cx="2991485" cy="193899"/>
            </a:xfrm>
            <a:prstGeom prst="rect">
              <a:avLst/>
            </a:prstGeom>
            <a:noFill/>
          </p:spPr>
          <p:txBody>
            <a:bodyPr wrap="square" lIns="0" tIns="0" rIns="0" bIns="0" rtlCol="0">
              <a:spAutoFit/>
            </a:bodyPr>
            <a:lstStyle/>
            <a:p>
              <a:pPr>
                <a:lnSpc>
                  <a:spcPct val="90000"/>
                </a:lnSpc>
                <a:spcAft>
                  <a:spcPts val="600"/>
                </a:spcAft>
              </a:pPr>
              <a:r>
                <a:rPr lang="en-US" sz="1400">
                  <a:gradFill>
                    <a:gsLst>
                      <a:gs pos="2917">
                        <a:schemeClr val="tx1"/>
                      </a:gs>
                      <a:gs pos="30000">
                        <a:schemeClr val="tx1"/>
                      </a:gs>
                    </a:gsLst>
                    <a:lin ang="5400000" scaled="0"/>
                  </a:gradFill>
                </a:rPr>
                <a:t>Output is always deidentified</a:t>
              </a:r>
            </a:p>
          </p:txBody>
        </p:sp>
        <p:sp>
          <p:nvSpPr>
            <p:cNvPr id="52" name="Graphic 28" descr="Monitor with solid fill">
              <a:extLst>
                <a:ext uri="{FF2B5EF4-FFF2-40B4-BE49-F238E27FC236}">
                  <a16:creationId xmlns:a16="http://schemas.microsoft.com/office/drawing/2014/main" id="{90AF35FE-CA93-1430-4F0C-CE8785C5B8B1}"/>
                </a:ext>
              </a:extLst>
            </p:cNvPr>
            <p:cNvSpPr/>
            <p:nvPr/>
          </p:nvSpPr>
          <p:spPr>
            <a:xfrm>
              <a:off x="6056923" y="1705145"/>
              <a:ext cx="370492" cy="314918"/>
            </a:xfrm>
            <a:custGeom>
              <a:avLst/>
              <a:gdLst>
                <a:gd name="connsiteX0" fmla="*/ 1303499 w 1409187"/>
                <a:gd name="connsiteY0" fmla="*/ 880742 h 1197809"/>
                <a:gd name="connsiteX1" fmla="*/ 105689 w 1409187"/>
                <a:gd name="connsiteY1" fmla="*/ 880742 h 1197809"/>
                <a:gd name="connsiteX2" fmla="*/ 105689 w 1409187"/>
                <a:gd name="connsiteY2" fmla="*/ 105689 h 1197809"/>
                <a:gd name="connsiteX3" fmla="*/ 1303499 w 1409187"/>
                <a:gd name="connsiteY3" fmla="*/ 105689 h 1197809"/>
                <a:gd name="connsiteX4" fmla="*/ 1303499 w 1409187"/>
                <a:gd name="connsiteY4" fmla="*/ 880742 h 1197809"/>
                <a:gd name="connsiteX5" fmla="*/ 1338728 w 1409187"/>
                <a:gd name="connsiteY5" fmla="*/ 0 h 1197809"/>
                <a:gd name="connsiteX6" fmla="*/ 70459 w 1409187"/>
                <a:gd name="connsiteY6" fmla="*/ 0 h 1197809"/>
                <a:gd name="connsiteX7" fmla="*/ 0 w 1409187"/>
                <a:gd name="connsiteY7" fmla="*/ 70459 h 1197809"/>
                <a:gd name="connsiteX8" fmla="*/ 0 w 1409187"/>
                <a:gd name="connsiteY8" fmla="*/ 915972 h 1197809"/>
                <a:gd name="connsiteX9" fmla="*/ 70459 w 1409187"/>
                <a:gd name="connsiteY9" fmla="*/ 986431 h 1197809"/>
                <a:gd name="connsiteX10" fmla="*/ 563675 w 1409187"/>
                <a:gd name="connsiteY10" fmla="*/ 986431 h 1197809"/>
                <a:gd name="connsiteX11" fmla="*/ 563675 w 1409187"/>
                <a:gd name="connsiteY11" fmla="*/ 1092120 h 1197809"/>
                <a:gd name="connsiteX12" fmla="*/ 387527 w 1409187"/>
                <a:gd name="connsiteY12" fmla="*/ 1092120 h 1197809"/>
                <a:gd name="connsiteX13" fmla="*/ 387527 w 1409187"/>
                <a:gd name="connsiteY13" fmla="*/ 1197809 h 1197809"/>
                <a:gd name="connsiteX14" fmla="*/ 1021661 w 1409187"/>
                <a:gd name="connsiteY14" fmla="*/ 1197809 h 1197809"/>
                <a:gd name="connsiteX15" fmla="*/ 1021661 w 1409187"/>
                <a:gd name="connsiteY15" fmla="*/ 1092120 h 1197809"/>
                <a:gd name="connsiteX16" fmla="*/ 845513 w 1409187"/>
                <a:gd name="connsiteY16" fmla="*/ 1092120 h 1197809"/>
                <a:gd name="connsiteX17" fmla="*/ 845513 w 1409187"/>
                <a:gd name="connsiteY17" fmla="*/ 986431 h 1197809"/>
                <a:gd name="connsiteX18" fmla="*/ 1338728 w 1409187"/>
                <a:gd name="connsiteY18" fmla="*/ 986431 h 1197809"/>
                <a:gd name="connsiteX19" fmla="*/ 1409188 w 1409187"/>
                <a:gd name="connsiteY19" fmla="*/ 915972 h 1197809"/>
                <a:gd name="connsiteX20" fmla="*/ 1409188 w 1409187"/>
                <a:gd name="connsiteY20" fmla="*/ 70459 h 1197809"/>
                <a:gd name="connsiteX21" fmla="*/ 1338728 w 1409187"/>
                <a:gd name="connsiteY21" fmla="*/ 0 h 119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9187" h="1197809">
                  <a:moveTo>
                    <a:pt x="1303499" y="880742"/>
                  </a:moveTo>
                  <a:lnTo>
                    <a:pt x="105689" y="880742"/>
                  </a:lnTo>
                  <a:lnTo>
                    <a:pt x="105689" y="105689"/>
                  </a:lnTo>
                  <a:lnTo>
                    <a:pt x="1303499" y="105689"/>
                  </a:lnTo>
                  <a:lnTo>
                    <a:pt x="1303499" y="880742"/>
                  </a:lnTo>
                  <a:close/>
                  <a:moveTo>
                    <a:pt x="1338728" y="0"/>
                  </a:moveTo>
                  <a:lnTo>
                    <a:pt x="70459" y="0"/>
                  </a:lnTo>
                  <a:cubicBezTo>
                    <a:pt x="31707" y="0"/>
                    <a:pt x="0" y="31707"/>
                    <a:pt x="0" y="70459"/>
                  </a:cubicBezTo>
                  <a:lnTo>
                    <a:pt x="0" y="915972"/>
                  </a:lnTo>
                  <a:cubicBezTo>
                    <a:pt x="0" y="954725"/>
                    <a:pt x="31707" y="986431"/>
                    <a:pt x="70459" y="986431"/>
                  </a:cubicBezTo>
                  <a:lnTo>
                    <a:pt x="563675" y="986431"/>
                  </a:lnTo>
                  <a:lnTo>
                    <a:pt x="563675" y="1092120"/>
                  </a:lnTo>
                  <a:lnTo>
                    <a:pt x="387527" y="1092120"/>
                  </a:lnTo>
                  <a:lnTo>
                    <a:pt x="387527" y="1197809"/>
                  </a:lnTo>
                  <a:lnTo>
                    <a:pt x="1021661" y="1197809"/>
                  </a:lnTo>
                  <a:lnTo>
                    <a:pt x="1021661" y="1092120"/>
                  </a:lnTo>
                  <a:lnTo>
                    <a:pt x="845513" y="1092120"/>
                  </a:lnTo>
                  <a:lnTo>
                    <a:pt x="845513" y="986431"/>
                  </a:lnTo>
                  <a:lnTo>
                    <a:pt x="1338728" y="986431"/>
                  </a:lnTo>
                  <a:cubicBezTo>
                    <a:pt x="1377481" y="986431"/>
                    <a:pt x="1409188" y="954725"/>
                    <a:pt x="1409188" y="915972"/>
                  </a:cubicBezTo>
                  <a:lnTo>
                    <a:pt x="1409188" y="70459"/>
                  </a:lnTo>
                  <a:cubicBezTo>
                    <a:pt x="1409188" y="31707"/>
                    <a:pt x="1377481" y="0"/>
                    <a:pt x="1338728" y="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Rectangle: Rounded Corners 45" descr="Decorative white box">
              <a:extLst>
                <a:ext uri="{FF2B5EF4-FFF2-40B4-BE49-F238E27FC236}">
                  <a16:creationId xmlns:a16="http://schemas.microsoft.com/office/drawing/2014/main" id="{86C3BC3E-B56E-FCE0-7A77-5B42EE8F66A0}"/>
                </a:ext>
              </a:extLst>
            </p:cNvPr>
            <p:cNvSpPr/>
            <p:nvPr/>
          </p:nvSpPr>
          <p:spPr bwMode="auto">
            <a:xfrm>
              <a:off x="5925237" y="4262282"/>
              <a:ext cx="5679569" cy="1302707"/>
            </a:xfrm>
            <a:prstGeom prst="roundRect">
              <a:avLst>
                <a:gd name="adj" fmla="val 450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0AB66E49-6939-2DAE-6AC9-90DE4D48C08F}"/>
                </a:ext>
              </a:extLst>
            </p:cNvPr>
            <p:cNvSpPr txBox="1"/>
            <p:nvPr/>
          </p:nvSpPr>
          <p:spPr>
            <a:xfrm>
              <a:off x="6626607" y="4581237"/>
              <a:ext cx="1569742" cy="664797"/>
            </a:xfrm>
            <a:prstGeom prst="rect">
              <a:avLst/>
            </a:prstGeom>
            <a:noFill/>
          </p:spPr>
          <p:txBody>
            <a:bodyPr wrap="square" lIns="0" tIns="0" rIns="0" bIns="0" rtlCol="0">
              <a:spAutoFit/>
            </a:bodyPr>
            <a:lstStyle/>
            <a:p>
              <a:pPr defTabSz="914049">
                <a:lnSpc>
                  <a:spcPct val="90000"/>
                </a:lnSpc>
                <a:spcAft>
                  <a:spcPts val="600"/>
                </a:spcAft>
              </a:pPr>
              <a:r>
                <a:rPr lang="en-US" sz="1600">
                  <a:solidFill>
                    <a:schemeClr val="accent1">
                      <a:lumMod val="75000"/>
                    </a:schemeClr>
                  </a:solidFill>
                  <a:latin typeface="+mj-lt"/>
                </a:rPr>
                <a:t>Apply suppression on content</a:t>
              </a:r>
            </a:p>
          </p:txBody>
        </p:sp>
        <p:sp>
          <p:nvSpPr>
            <p:cNvPr id="7" name="TextBox 6">
              <a:extLst>
                <a:ext uri="{FF2B5EF4-FFF2-40B4-BE49-F238E27FC236}">
                  <a16:creationId xmlns:a16="http://schemas.microsoft.com/office/drawing/2014/main" id="{EAE1B749-07E7-FF72-B00D-FD0A6558EBE6}"/>
                </a:ext>
              </a:extLst>
            </p:cNvPr>
            <p:cNvSpPr txBox="1"/>
            <p:nvPr/>
          </p:nvSpPr>
          <p:spPr>
            <a:xfrm>
              <a:off x="8421889" y="4584314"/>
              <a:ext cx="2991485" cy="658642"/>
            </a:xfrm>
            <a:prstGeom prst="rect">
              <a:avLst/>
            </a:prstGeom>
            <a:noFill/>
          </p:spPr>
          <p:txBody>
            <a:bodyPr wrap="square" lIns="0" tIns="0" rIns="0" bIns="0" rtlCol="0">
              <a:spAutoFit/>
            </a:bodyPr>
            <a:lstStyle/>
            <a:p>
              <a:pPr>
                <a:lnSpc>
                  <a:spcPct val="90000"/>
                </a:lnSpc>
                <a:spcAft>
                  <a:spcPts val="600"/>
                </a:spcAft>
              </a:pPr>
              <a:r>
                <a:rPr lang="en-US" sz="1400">
                  <a:gradFill>
                    <a:gsLst>
                      <a:gs pos="2917">
                        <a:schemeClr val="tx1"/>
                      </a:gs>
                      <a:gs pos="30000">
                        <a:schemeClr val="tx1"/>
                      </a:gs>
                    </a:gsLst>
                    <a:lin ang="5400000" scaled="0"/>
                  </a:gradFill>
                </a:rPr>
                <a:t>Exclude meetings with </a:t>
              </a:r>
              <a:br>
                <a:rPr lang="en-US" sz="1400">
                  <a:gradFill>
                    <a:gsLst>
                      <a:gs pos="2917">
                        <a:schemeClr val="tx1"/>
                      </a:gs>
                      <a:gs pos="30000">
                        <a:schemeClr val="tx1"/>
                      </a:gs>
                    </a:gsLst>
                    <a:lin ang="5400000" scaled="0"/>
                  </a:gradFill>
                </a:rPr>
              </a:br>
              <a:r>
                <a:rPr lang="en-US" sz="1400">
                  <a:gradFill>
                    <a:gsLst>
                      <a:gs pos="2917">
                        <a:schemeClr val="tx1"/>
                      </a:gs>
                      <a:gs pos="30000">
                        <a:schemeClr val="tx1"/>
                      </a:gs>
                    </a:gsLst>
                    <a:lin ang="5400000" scaled="0"/>
                  </a:gradFill>
                </a:rPr>
                <a:t>specific keywords</a:t>
              </a:r>
            </a:p>
            <a:p>
              <a:pPr marL="174625" indent="-174625">
                <a:lnSpc>
                  <a:spcPct val="90000"/>
                </a:lnSpc>
                <a:spcAft>
                  <a:spcPts val="600"/>
                </a:spcAft>
                <a:buFont typeface="Arial" panose="020B0604020202020204" pitchFamily="34" charset="0"/>
                <a:buChar char="•"/>
              </a:pPr>
              <a:r>
                <a:rPr lang="en-US" sz="1400">
                  <a:gradFill>
                    <a:gsLst>
                      <a:gs pos="2917">
                        <a:schemeClr val="tx1"/>
                      </a:gs>
                      <a:gs pos="30000">
                        <a:schemeClr val="tx1"/>
                      </a:gs>
                    </a:gsLst>
                    <a:lin ang="5400000" scaled="0"/>
                  </a:gradFill>
                </a:rPr>
                <a:t>Exclude keywords ‘Finance’</a:t>
              </a:r>
            </a:p>
          </p:txBody>
        </p:sp>
        <p:sp>
          <p:nvSpPr>
            <p:cNvPr id="34" name="Freeform: Shape 33" descr="Icon for Apply suppression on content">
              <a:extLst>
                <a:ext uri="{FF2B5EF4-FFF2-40B4-BE49-F238E27FC236}">
                  <a16:creationId xmlns:a16="http://schemas.microsoft.com/office/drawing/2014/main" id="{B45A9A53-8114-72A5-685C-557C82432ABE}"/>
                </a:ext>
              </a:extLst>
            </p:cNvPr>
            <p:cNvSpPr/>
            <p:nvPr/>
          </p:nvSpPr>
          <p:spPr>
            <a:xfrm>
              <a:off x="6090695" y="4723733"/>
              <a:ext cx="441595" cy="379804"/>
            </a:xfrm>
            <a:custGeom>
              <a:avLst/>
              <a:gdLst>
                <a:gd name="connsiteX0" fmla="*/ 413854 w 537050"/>
                <a:gd name="connsiteY0" fmla="*/ 278870 h 461902"/>
                <a:gd name="connsiteX1" fmla="*/ 456148 w 537050"/>
                <a:gd name="connsiteY1" fmla="*/ 296398 h 461902"/>
                <a:gd name="connsiteX2" fmla="*/ 473704 w 537050"/>
                <a:gd name="connsiteY2" fmla="*/ 338706 h 461902"/>
                <a:gd name="connsiteX3" fmla="*/ 456176 w 537050"/>
                <a:gd name="connsiteY3" fmla="*/ 381000 h 461902"/>
                <a:gd name="connsiteX4" fmla="*/ 413854 w 537050"/>
                <a:gd name="connsiteY4" fmla="*/ 398557 h 461902"/>
                <a:gd name="connsiteX5" fmla="*/ 371369 w 537050"/>
                <a:gd name="connsiteY5" fmla="*/ 380831 h 461902"/>
                <a:gd name="connsiteX6" fmla="*/ 354017 w 537050"/>
                <a:gd name="connsiteY6" fmla="*/ 338706 h 461902"/>
                <a:gd name="connsiteX7" fmla="*/ 371545 w 537050"/>
                <a:gd name="connsiteY7" fmla="*/ 296398 h 461902"/>
                <a:gd name="connsiteX8" fmla="*/ 413854 w 537050"/>
                <a:gd name="connsiteY8" fmla="*/ 278870 h 461902"/>
                <a:gd name="connsiteX9" fmla="*/ 317051 w 537050"/>
                <a:gd name="connsiteY9" fmla="*/ 433000 h 461902"/>
                <a:gd name="connsiteX10" fmla="*/ 301757 w 537050"/>
                <a:gd name="connsiteY10" fmla="*/ 417706 h 461902"/>
                <a:gd name="connsiteX11" fmla="*/ 301454 w 537050"/>
                <a:gd name="connsiteY11" fmla="*/ 409587 h 461902"/>
                <a:gd name="connsiteX12" fmla="*/ 319166 w 537050"/>
                <a:gd name="connsiteY12" fmla="*/ 386145 h 461902"/>
                <a:gd name="connsiteX13" fmla="*/ 316001 w 537050"/>
                <a:gd name="connsiteY13" fmla="*/ 379231 h 461902"/>
                <a:gd name="connsiteX14" fmla="*/ 313358 w 537050"/>
                <a:gd name="connsiteY14" fmla="*/ 372127 h 461902"/>
                <a:gd name="connsiteX15" fmla="*/ 283877 w 537050"/>
                <a:gd name="connsiteY15" fmla="*/ 368032 h 461902"/>
                <a:gd name="connsiteX16" fmla="*/ 278739 w 537050"/>
                <a:gd name="connsiteY16" fmla="*/ 362133 h 461902"/>
                <a:gd name="connsiteX17" fmla="*/ 278725 w 537050"/>
                <a:gd name="connsiteY17" fmla="*/ 315293 h 461902"/>
                <a:gd name="connsiteX18" fmla="*/ 284279 w 537050"/>
                <a:gd name="connsiteY18" fmla="*/ 309338 h 461902"/>
                <a:gd name="connsiteX19" fmla="*/ 313358 w 537050"/>
                <a:gd name="connsiteY19" fmla="*/ 305292 h 461902"/>
                <a:gd name="connsiteX20" fmla="*/ 316072 w 537050"/>
                <a:gd name="connsiteY20" fmla="*/ 298033 h 461902"/>
                <a:gd name="connsiteX21" fmla="*/ 319166 w 537050"/>
                <a:gd name="connsiteY21" fmla="*/ 291274 h 461902"/>
                <a:gd name="connsiteX22" fmla="*/ 301229 w 537050"/>
                <a:gd name="connsiteY22" fmla="*/ 267523 h 461902"/>
                <a:gd name="connsiteX23" fmla="*/ 301771 w 537050"/>
                <a:gd name="connsiteY23" fmla="*/ 259721 h 461902"/>
                <a:gd name="connsiteX24" fmla="*/ 322549 w 537050"/>
                <a:gd name="connsiteY24" fmla="*/ 238937 h 461902"/>
                <a:gd name="connsiteX25" fmla="*/ 273467 w 537050"/>
                <a:gd name="connsiteY25" fmla="*/ 219104 h 461902"/>
                <a:gd name="connsiteX26" fmla="*/ 213328 w 537050"/>
                <a:gd name="connsiteY26" fmla="*/ 211112 h 461902"/>
                <a:gd name="connsiteX27" fmla="*/ 90188 w 537050"/>
                <a:gd name="connsiteY27" fmla="*/ 247197 h 461902"/>
                <a:gd name="connsiteX28" fmla="*/ 5853 w 537050"/>
                <a:gd name="connsiteY28" fmla="*/ 344591 h 461902"/>
                <a:gd name="connsiteX29" fmla="*/ 151 w 537050"/>
                <a:gd name="connsiteY29" fmla="*/ 375024 h 461902"/>
                <a:gd name="connsiteX30" fmla="*/ 10173 w 537050"/>
                <a:gd name="connsiteY30" fmla="*/ 404329 h 461902"/>
                <a:gd name="connsiteX31" fmla="*/ 32670 w 537050"/>
                <a:gd name="connsiteY31" fmla="*/ 425599 h 461902"/>
                <a:gd name="connsiteX32" fmla="*/ 62750 w 537050"/>
                <a:gd name="connsiteY32" fmla="*/ 433000 h 461902"/>
                <a:gd name="connsiteX33" fmla="*/ 317051 w 537050"/>
                <a:gd name="connsiteY33" fmla="*/ 433000 h 461902"/>
                <a:gd name="connsiteX34" fmla="*/ 449847 w 537050"/>
                <a:gd name="connsiteY34" fmla="*/ 251848 h 461902"/>
                <a:gd name="connsiteX35" fmla="*/ 440586 w 537050"/>
                <a:gd name="connsiteY35" fmla="*/ 248564 h 461902"/>
                <a:gd name="connsiteX36" fmla="*/ 435998 w 537050"/>
                <a:gd name="connsiteY36" fmla="*/ 243574 h 461902"/>
                <a:gd name="connsiteX37" fmla="*/ 432100 w 537050"/>
                <a:gd name="connsiteY37" fmla="*/ 215517 h 461902"/>
                <a:gd name="connsiteX38" fmla="*/ 395635 w 537050"/>
                <a:gd name="connsiteY38" fmla="*/ 215517 h 461902"/>
                <a:gd name="connsiteX39" fmla="*/ 391730 w 537050"/>
                <a:gd name="connsiteY39" fmla="*/ 243574 h 461902"/>
                <a:gd name="connsiteX40" fmla="*/ 387487 w 537050"/>
                <a:gd name="connsiteY40" fmla="*/ 248465 h 461902"/>
                <a:gd name="connsiteX41" fmla="*/ 378001 w 537050"/>
                <a:gd name="connsiteY41" fmla="*/ 251799 h 461902"/>
                <a:gd name="connsiteX42" fmla="*/ 368712 w 537050"/>
                <a:gd name="connsiteY42" fmla="*/ 256260 h 461902"/>
                <a:gd name="connsiteX43" fmla="*/ 362256 w 537050"/>
                <a:gd name="connsiteY43" fmla="*/ 255795 h 461902"/>
                <a:gd name="connsiteX44" fmla="*/ 339647 w 537050"/>
                <a:gd name="connsiteY44" fmla="*/ 238718 h 461902"/>
                <a:gd name="connsiteX45" fmla="*/ 313873 w 537050"/>
                <a:gd name="connsiteY45" fmla="*/ 264492 h 461902"/>
                <a:gd name="connsiteX46" fmla="*/ 330865 w 537050"/>
                <a:gd name="connsiteY46" fmla="*/ 286996 h 461902"/>
                <a:gd name="connsiteX47" fmla="*/ 331415 w 537050"/>
                <a:gd name="connsiteY47" fmla="*/ 293565 h 461902"/>
                <a:gd name="connsiteX48" fmla="*/ 327059 w 537050"/>
                <a:gd name="connsiteY48" fmla="*/ 302600 h 461902"/>
                <a:gd name="connsiteX49" fmla="*/ 323725 w 537050"/>
                <a:gd name="connsiteY49" fmla="*/ 311974 h 461902"/>
                <a:gd name="connsiteX50" fmla="*/ 318729 w 537050"/>
                <a:gd name="connsiteY50" fmla="*/ 316569 h 461902"/>
                <a:gd name="connsiteX51" fmla="*/ 290664 w 537050"/>
                <a:gd name="connsiteY51" fmla="*/ 320473 h 461902"/>
                <a:gd name="connsiteX52" fmla="*/ 290664 w 537050"/>
                <a:gd name="connsiteY52" fmla="*/ 356953 h 461902"/>
                <a:gd name="connsiteX53" fmla="*/ 318729 w 537050"/>
                <a:gd name="connsiteY53" fmla="*/ 360851 h 461902"/>
                <a:gd name="connsiteX54" fmla="*/ 323620 w 537050"/>
                <a:gd name="connsiteY54" fmla="*/ 365093 h 461902"/>
                <a:gd name="connsiteX55" fmla="*/ 326996 w 537050"/>
                <a:gd name="connsiteY55" fmla="*/ 374664 h 461902"/>
                <a:gd name="connsiteX56" fmla="*/ 331415 w 537050"/>
                <a:gd name="connsiteY56" fmla="*/ 383855 h 461902"/>
                <a:gd name="connsiteX57" fmla="*/ 330950 w 537050"/>
                <a:gd name="connsiteY57" fmla="*/ 390311 h 461902"/>
                <a:gd name="connsiteX58" fmla="*/ 313866 w 537050"/>
                <a:gd name="connsiteY58" fmla="*/ 412927 h 461902"/>
                <a:gd name="connsiteX59" fmla="*/ 339647 w 537050"/>
                <a:gd name="connsiteY59" fmla="*/ 438715 h 461902"/>
                <a:gd name="connsiteX60" fmla="*/ 362136 w 537050"/>
                <a:gd name="connsiteY60" fmla="*/ 421716 h 461902"/>
                <a:gd name="connsiteX61" fmla="*/ 368712 w 537050"/>
                <a:gd name="connsiteY61" fmla="*/ 421159 h 461902"/>
                <a:gd name="connsiteX62" fmla="*/ 377768 w 537050"/>
                <a:gd name="connsiteY62" fmla="*/ 425522 h 461902"/>
                <a:gd name="connsiteX63" fmla="*/ 387135 w 537050"/>
                <a:gd name="connsiteY63" fmla="*/ 428855 h 461902"/>
                <a:gd name="connsiteX64" fmla="*/ 391730 w 537050"/>
                <a:gd name="connsiteY64" fmla="*/ 433852 h 461902"/>
                <a:gd name="connsiteX65" fmla="*/ 395635 w 537050"/>
                <a:gd name="connsiteY65" fmla="*/ 461903 h 461902"/>
                <a:gd name="connsiteX66" fmla="*/ 432100 w 537050"/>
                <a:gd name="connsiteY66" fmla="*/ 461903 h 461902"/>
                <a:gd name="connsiteX67" fmla="*/ 436005 w 537050"/>
                <a:gd name="connsiteY67" fmla="*/ 433838 h 461902"/>
                <a:gd name="connsiteX68" fmla="*/ 440248 w 537050"/>
                <a:gd name="connsiteY68" fmla="*/ 428947 h 461902"/>
                <a:gd name="connsiteX69" fmla="*/ 449819 w 537050"/>
                <a:gd name="connsiteY69" fmla="*/ 425585 h 461902"/>
                <a:gd name="connsiteX70" fmla="*/ 459009 w 537050"/>
                <a:gd name="connsiteY70" fmla="*/ 421159 h 461902"/>
                <a:gd name="connsiteX71" fmla="*/ 465465 w 537050"/>
                <a:gd name="connsiteY71" fmla="*/ 421624 h 461902"/>
                <a:gd name="connsiteX72" fmla="*/ 488089 w 537050"/>
                <a:gd name="connsiteY72" fmla="*/ 438715 h 461902"/>
                <a:gd name="connsiteX73" fmla="*/ 513870 w 537050"/>
                <a:gd name="connsiteY73" fmla="*/ 412927 h 461902"/>
                <a:gd name="connsiteX74" fmla="*/ 496870 w 537050"/>
                <a:gd name="connsiteY74" fmla="*/ 390431 h 461902"/>
                <a:gd name="connsiteX75" fmla="*/ 496314 w 537050"/>
                <a:gd name="connsiteY75" fmla="*/ 383855 h 461902"/>
                <a:gd name="connsiteX76" fmla="*/ 500740 w 537050"/>
                <a:gd name="connsiteY76" fmla="*/ 374650 h 461902"/>
                <a:gd name="connsiteX77" fmla="*/ 504003 w 537050"/>
                <a:gd name="connsiteY77" fmla="*/ 365453 h 461902"/>
                <a:gd name="connsiteX78" fmla="*/ 509000 w 537050"/>
                <a:gd name="connsiteY78" fmla="*/ 360851 h 461902"/>
                <a:gd name="connsiteX79" fmla="*/ 537050 w 537050"/>
                <a:gd name="connsiteY79" fmla="*/ 356953 h 461902"/>
                <a:gd name="connsiteX80" fmla="*/ 537050 w 537050"/>
                <a:gd name="connsiteY80" fmla="*/ 320473 h 461902"/>
                <a:gd name="connsiteX81" fmla="*/ 509000 w 537050"/>
                <a:gd name="connsiteY81" fmla="*/ 316576 h 461902"/>
                <a:gd name="connsiteX82" fmla="*/ 504108 w 537050"/>
                <a:gd name="connsiteY82" fmla="*/ 312333 h 461902"/>
                <a:gd name="connsiteX83" fmla="*/ 500740 w 537050"/>
                <a:gd name="connsiteY83" fmla="*/ 302776 h 461902"/>
                <a:gd name="connsiteX84" fmla="*/ 496306 w 537050"/>
                <a:gd name="connsiteY84" fmla="*/ 293565 h 461902"/>
                <a:gd name="connsiteX85" fmla="*/ 496772 w 537050"/>
                <a:gd name="connsiteY85" fmla="*/ 287109 h 461902"/>
                <a:gd name="connsiteX86" fmla="*/ 513870 w 537050"/>
                <a:gd name="connsiteY86" fmla="*/ 264478 h 461902"/>
                <a:gd name="connsiteX87" fmla="*/ 488089 w 537050"/>
                <a:gd name="connsiteY87" fmla="*/ 238704 h 461902"/>
                <a:gd name="connsiteX88" fmla="*/ 465585 w 537050"/>
                <a:gd name="connsiteY88" fmla="*/ 255711 h 461902"/>
                <a:gd name="connsiteX89" fmla="*/ 459009 w 537050"/>
                <a:gd name="connsiteY89" fmla="*/ 256260 h 461902"/>
                <a:gd name="connsiteX90" fmla="*/ 449847 w 537050"/>
                <a:gd name="connsiteY90" fmla="*/ 251848 h 461902"/>
                <a:gd name="connsiteX91" fmla="*/ 280846 w 537050"/>
                <a:gd name="connsiteY91" fmla="*/ 27945 h 461902"/>
                <a:gd name="connsiteX92" fmla="*/ 213328 w 537050"/>
                <a:gd name="connsiteY92" fmla="*/ 0 h 461902"/>
                <a:gd name="connsiteX93" fmla="*/ 145992 w 537050"/>
                <a:gd name="connsiteY93" fmla="*/ 27797 h 461902"/>
                <a:gd name="connsiteX94" fmla="*/ 117879 w 537050"/>
                <a:gd name="connsiteY94" fmla="*/ 95463 h 461902"/>
                <a:gd name="connsiteX95" fmla="*/ 145837 w 537050"/>
                <a:gd name="connsiteY95" fmla="*/ 162961 h 461902"/>
                <a:gd name="connsiteX96" fmla="*/ 213328 w 537050"/>
                <a:gd name="connsiteY96" fmla="*/ 190927 h 461902"/>
                <a:gd name="connsiteX97" fmla="*/ 280832 w 537050"/>
                <a:gd name="connsiteY97" fmla="*/ 162961 h 461902"/>
                <a:gd name="connsiteX98" fmla="*/ 308791 w 537050"/>
                <a:gd name="connsiteY98" fmla="*/ 95463 h 461902"/>
                <a:gd name="connsiteX99" fmla="*/ 280846 w 537050"/>
                <a:gd name="connsiteY99" fmla="*/ 27945 h 4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37050" h="461902">
                  <a:moveTo>
                    <a:pt x="413854" y="278870"/>
                  </a:moveTo>
                  <a:cubicBezTo>
                    <a:pt x="430360" y="278870"/>
                    <a:pt x="445315" y="285579"/>
                    <a:pt x="456148" y="296398"/>
                  </a:cubicBezTo>
                  <a:cubicBezTo>
                    <a:pt x="466994" y="307216"/>
                    <a:pt x="473704" y="322186"/>
                    <a:pt x="473704" y="338706"/>
                  </a:cubicBezTo>
                  <a:cubicBezTo>
                    <a:pt x="473704" y="355212"/>
                    <a:pt x="466994" y="370168"/>
                    <a:pt x="456176" y="381000"/>
                  </a:cubicBezTo>
                  <a:cubicBezTo>
                    <a:pt x="445315" y="391847"/>
                    <a:pt x="430360" y="398557"/>
                    <a:pt x="413854" y="398557"/>
                  </a:cubicBezTo>
                  <a:cubicBezTo>
                    <a:pt x="397333" y="398557"/>
                    <a:pt x="382364" y="391847"/>
                    <a:pt x="371369" y="380831"/>
                  </a:cubicBezTo>
                  <a:cubicBezTo>
                    <a:pt x="360579" y="369837"/>
                    <a:pt x="354017" y="355029"/>
                    <a:pt x="354017" y="338706"/>
                  </a:cubicBezTo>
                  <a:cubicBezTo>
                    <a:pt x="354017" y="322186"/>
                    <a:pt x="360727" y="307216"/>
                    <a:pt x="371545" y="296398"/>
                  </a:cubicBezTo>
                  <a:cubicBezTo>
                    <a:pt x="382364" y="285579"/>
                    <a:pt x="397333" y="278870"/>
                    <a:pt x="413854" y="278870"/>
                  </a:cubicBezTo>
                  <a:close/>
                  <a:moveTo>
                    <a:pt x="317051" y="433000"/>
                  </a:moveTo>
                  <a:lnTo>
                    <a:pt x="301757" y="417706"/>
                  </a:lnTo>
                  <a:cubicBezTo>
                    <a:pt x="299537" y="415486"/>
                    <a:pt x="299439" y="411934"/>
                    <a:pt x="301454" y="409587"/>
                  </a:cubicBezTo>
                  <a:lnTo>
                    <a:pt x="319166" y="386145"/>
                  </a:lnTo>
                  <a:cubicBezTo>
                    <a:pt x="318038" y="383897"/>
                    <a:pt x="316981" y="381585"/>
                    <a:pt x="316001" y="379231"/>
                  </a:cubicBezTo>
                  <a:cubicBezTo>
                    <a:pt x="315050" y="376934"/>
                    <a:pt x="314169" y="374559"/>
                    <a:pt x="313358" y="372127"/>
                  </a:cubicBezTo>
                  <a:lnTo>
                    <a:pt x="283877" y="368032"/>
                  </a:lnTo>
                  <a:cubicBezTo>
                    <a:pt x="280896" y="367617"/>
                    <a:pt x="278739" y="365058"/>
                    <a:pt x="278739" y="362133"/>
                  </a:cubicBezTo>
                  <a:lnTo>
                    <a:pt x="278725" y="315293"/>
                  </a:lnTo>
                  <a:cubicBezTo>
                    <a:pt x="278725" y="312143"/>
                    <a:pt x="281178" y="309556"/>
                    <a:pt x="284279" y="309338"/>
                  </a:cubicBezTo>
                  <a:lnTo>
                    <a:pt x="313358" y="305292"/>
                  </a:lnTo>
                  <a:cubicBezTo>
                    <a:pt x="314169" y="302861"/>
                    <a:pt x="315057" y="300479"/>
                    <a:pt x="316072" y="298033"/>
                  </a:cubicBezTo>
                  <a:cubicBezTo>
                    <a:pt x="317086" y="295623"/>
                    <a:pt x="318094" y="293410"/>
                    <a:pt x="319166" y="291274"/>
                  </a:cubicBezTo>
                  <a:lnTo>
                    <a:pt x="301229" y="267523"/>
                  </a:lnTo>
                  <a:cubicBezTo>
                    <a:pt x="299417" y="265127"/>
                    <a:pt x="299706" y="261793"/>
                    <a:pt x="301771" y="259721"/>
                  </a:cubicBezTo>
                  <a:lnTo>
                    <a:pt x="322549" y="238937"/>
                  </a:lnTo>
                  <a:cubicBezTo>
                    <a:pt x="307149" y="230514"/>
                    <a:pt x="290699" y="223805"/>
                    <a:pt x="273467" y="219104"/>
                  </a:cubicBezTo>
                  <a:cubicBezTo>
                    <a:pt x="254382" y="213903"/>
                    <a:pt x="234218" y="211112"/>
                    <a:pt x="213328" y="211112"/>
                  </a:cubicBezTo>
                  <a:cubicBezTo>
                    <a:pt x="167954" y="211112"/>
                    <a:pt x="125673" y="224369"/>
                    <a:pt x="90188" y="247197"/>
                  </a:cubicBezTo>
                  <a:cubicBezTo>
                    <a:pt x="53532" y="270786"/>
                    <a:pt x="24072" y="304602"/>
                    <a:pt x="5853" y="344591"/>
                  </a:cubicBezTo>
                  <a:cubicBezTo>
                    <a:pt x="1314" y="354557"/>
                    <a:pt x="-575" y="364896"/>
                    <a:pt x="151" y="375024"/>
                  </a:cubicBezTo>
                  <a:cubicBezTo>
                    <a:pt x="877" y="385131"/>
                    <a:pt x="4239" y="395096"/>
                    <a:pt x="10173" y="404329"/>
                  </a:cubicBezTo>
                  <a:cubicBezTo>
                    <a:pt x="16114" y="413562"/>
                    <a:pt x="23790" y="420757"/>
                    <a:pt x="32670" y="425599"/>
                  </a:cubicBezTo>
                  <a:cubicBezTo>
                    <a:pt x="41536" y="430434"/>
                    <a:pt x="51734" y="433000"/>
                    <a:pt x="62750" y="433000"/>
                  </a:cubicBezTo>
                  <a:lnTo>
                    <a:pt x="317051" y="433000"/>
                  </a:lnTo>
                  <a:close/>
                  <a:moveTo>
                    <a:pt x="449847" y="251848"/>
                  </a:moveTo>
                  <a:cubicBezTo>
                    <a:pt x="446830" y="250601"/>
                    <a:pt x="443729" y="249494"/>
                    <a:pt x="440586" y="248564"/>
                  </a:cubicBezTo>
                  <a:cubicBezTo>
                    <a:pt x="438239" y="248035"/>
                    <a:pt x="436350" y="246097"/>
                    <a:pt x="435998" y="243574"/>
                  </a:cubicBezTo>
                  <a:lnTo>
                    <a:pt x="432100" y="215517"/>
                  </a:lnTo>
                  <a:lnTo>
                    <a:pt x="395635" y="215517"/>
                  </a:lnTo>
                  <a:lnTo>
                    <a:pt x="391730" y="243574"/>
                  </a:lnTo>
                  <a:cubicBezTo>
                    <a:pt x="391406" y="245822"/>
                    <a:pt x="389806" y="247796"/>
                    <a:pt x="387487" y="248465"/>
                  </a:cubicBezTo>
                  <a:cubicBezTo>
                    <a:pt x="384316" y="249389"/>
                    <a:pt x="381187" y="250495"/>
                    <a:pt x="378001" y="251799"/>
                  </a:cubicBezTo>
                  <a:cubicBezTo>
                    <a:pt x="374766" y="253152"/>
                    <a:pt x="371693" y="254625"/>
                    <a:pt x="368712" y="256260"/>
                  </a:cubicBezTo>
                  <a:cubicBezTo>
                    <a:pt x="366717" y="257353"/>
                    <a:pt x="364187" y="257254"/>
                    <a:pt x="362256" y="255795"/>
                  </a:cubicBezTo>
                  <a:lnTo>
                    <a:pt x="339647" y="238718"/>
                  </a:lnTo>
                  <a:lnTo>
                    <a:pt x="313873" y="264492"/>
                  </a:lnTo>
                  <a:lnTo>
                    <a:pt x="330865" y="286996"/>
                  </a:lnTo>
                  <a:cubicBezTo>
                    <a:pt x="332303" y="288814"/>
                    <a:pt x="332599" y="291401"/>
                    <a:pt x="331415" y="293565"/>
                  </a:cubicBezTo>
                  <a:cubicBezTo>
                    <a:pt x="329801" y="296511"/>
                    <a:pt x="328349" y="299492"/>
                    <a:pt x="327059" y="302600"/>
                  </a:cubicBezTo>
                  <a:cubicBezTo>
                    <a:pt x="325748" y="305786"/>
                    <a:pt x="324635" y="308880"/>
                    <a:pt x="323725" y="311974"/>
                  </a:cubicBezTo>
                  <a:cubicBezTo>
                    <a:pt x="323197" y="314328"/>
                    <a:pt x="321259" y="316217"/>
                    <a:pt x="318729" y="316569"/>
                  </a:cubicBezTo>
                  <a:lnTo>
                    <a:pt x="290664" y="320473"/>
                  </a:lnTo>
                  <a:lnTo>
                    <a:pt x="290664" y="356953"/>
                  </a:lnTo>
                  <a:lnTo>
                    <a:pt x="318729" y="360851"/>
                  </a:lnTo>
                  <a:cubicBezTo>
                    <a:pt x="320977" y="361175"/>
                    <a:pt x="322950" y="362775"/>
                    <a:pt x="323620" y="365093"/>
                  </a:cubicBezTo>
                  <a:cubicBezTo>
                    <a:pt x="324550" y="368307"/>
                    <a:pt x="325692" y="371514"/>
                    <a:pt x="326996" y="374664"/>
                  </a:cubicBezTo>
                  <a:cubicBezTo>
                    <a:pt x="328285" y="377780"/>
                    <a:pt x="329773" y="380860"/>
                    <a:pt x="331415" y="383855"/>
                  </a:cubicBezTo>
                  <a:cubicBezTo>
                    <a:pt x="332507" y="385849"/>
                    <a:pt x="332408" y="388380"/>
                    <a:pt x="330950" y="390311"/>
                  </a:cubicBezTo>
                  <a:lnTo>
                    <a:pt x="313866" y="412927"/>
                  </a:lnTo>
                  <a:lnTo>
                    <a:pt x="339647" y="438715"/>
                  </a:lnTo>
                  <a:lnTo>
                    <a:pt x="362136" y="421716"/>
                  </a:lnTo>
                  <a:cubicBezTo>
                    <a:pt x="363962" y="420271"/>
                    <a:pt x="366548" y="419975"/>
                    <a:pt x="368712" y="421159"/>
                  </a:cubicBezTo>
                  <a:cubicBezTo>
                    <a:pt x="371665" y="422773"/>
                    <a:pt x="374646" y="424225"/>
                    <a:pt x="377768" y="425522"/>
                  </a:cubicBezTo>
                  <a:cubicBezTo>
                    <a:pt x="380947" y="426833"/>
                    <a:pt x="384041" y="427946"/>
                    <a:pt x="387135" y="428855"/>
                  </a:cubicBezTo>
                  <a:cubicBezTo>
                    <a:pt x="389489" y="429384"/>
                    <a:pt x="391378" y="431322"/>
                    <a:pt x="391730" y="433852"/>
                  </a:cubicBezTo>
                  <a:lnTo>
                    <a:pt x="395635" y="461903"/>
                  </a:lnTo>
                  <a:lnTo>
                    <a:pt x="432100" y="461903"/>
                  </a:lnTo>
                  <a:lnTo>
                    <a:pt x="436005" y="433838"/>
                  </a:lnTo>
                  <a:cubicBezTo>
                    <a:pt x="436329" y="431590"/>
                    <a:pt x="437929" y="429617"/>
                    <a:pt x="440248" y="428947"/>
                  </a:cubicBezTo>
                  <a:cubicBezTo>
                    <a:pt x="443497" y="428010"/>
                    <a:pt x="446711" y="426868"/>
                    <a:pt x="449819" y="425585"/>
                  </a:cubicBezTo>
                  <a:cubicBezTo>
                    <a:pt x="452885" y="424324"/>
                    <a:pt x="455965" y="422822"/>
                    <a:pt x="459009" y="421159"/>
                  </a:cubicBezTo>
                  <a:cubicBezTo>
                    <a:pt x="461004" y="420067"/>
                    <a:pt x="463534" y="420165"/>
                    <a:pt x="465465" y="421624"/>
                  </a:cubicBezTo>
                  <a:lnTo>
                    <a:pt x="488089" y="438715"/>
                  </a:lnTo>
                  <a:lnTo>
                    <a:pt x="513870" y="412927"/>
                  </a:lnTo>
                  <a:lnTo>
                    <a:pt x="496870" y="390431"/>
                  </a:lnTo>
                  <a:cubicBezTo>
                    <a:pt x="495426" y="388605"/>
                    <a:pt x="495130" y="386019"/>
                    <a:pt x="496314" y="383855"/>
                  </a:cubicBezTo>
                  <a:cubicBezTo>
                    <a:pt x="497956" y="380860"/>
                    <a:pt x="499443" y="377780"/>
                    <a:pt x="500740" y="374650"/>
                  </a:cubicBezTo>
                  <a:cubicBezTo>
                    <a:pt x="501980" y="371662"/>
                    <a:pt x="503087" y="368575"/>
                    <a:pt x="504003" y="365453"/>
                  </a:cubicBezTo>
                  <a:cubicBezTo>
                    <a:pt x="504531" y="363099"/>
                    <a:pt x="506470" y="361203"/>
                    <a:pt x="509000" y="360851"/>
                  </a:cubicBezTo>
                  <a:lnTo>
                    <a:pt x="537050" y="356953"/>
                  </a:lnTo>
                  <a:lnTo>
                    <a:pt x="537050" y="320473"/>
                  </a:lnTo>
                  <a:lnTo>
                    <a:pt x="509000" y="316576"/>
                  </a:lnTo>
                  <a:cubicBezTo>
                    <a:pt x="506751" y="316252"/>
                    <a:pt x="504778" y="314652"/>
                    <a:pt x="504108" y="312333"/>
                  </a:cubicBezTo>
                  <a:cubicBezTo>
                    <a:pt x="503178" y="309126"/>
                    <a:pt x="502043" y="305927"/>
                    <a:pt x="500740" y="302776"/>
                  </a:cubicBezTo>
                  <a:cubicBezTo>
                    <a:pt x="499443" y="299654"/>
                    <a:pt x="497949" y="296567"/>
                    <a:pt x="496306" y="293565"/>
                  </a:cubicBezTo>
                  <a:cubicBezTo>
                    <a:pt x="495214" y="291570"/>
                    <a:pt x="495313" y="289040"/>
                    <a:pt x="496772" y="287109"/>
                  </a:cubicBezTo>
                  <a:lnTo>
                    <a:pt x="513870" y="264478"/>
                  </a:lnTo>
                  <a:lnTo>
                    <a:pt x="488089" y="238704"/>
                  </a:lnTo>
                  <a:lnTo>
                    <a:pt x="465585" y="255711"/>
                  </a:lnTo>
                  <a:cubicBezTo>
                    <a:pt x="463759" y="257148"/>
                    <a:pt x="461173" y="257444"/>
                    <a:pt x="459009" y="256260"/>
                  </a:cubicBezTo>
                  <a:cubicBezTo>
                    <a:pt x="456028" y="254625"/>
                    <a:pt x="452948" y="253145"/>
                    <a:pt x="449847" y="251848"/>
                  </a:cubicBezTo>
                  <a:close/>
                  <a:moveTo>
                    <a:pt x="280846" y="27945"/>
                  </a:moveTo>
                  <a:cubicBezTo>
                    <a:pt x="263572" y="10685"/>
                    <a:pt x="239694" y="0"/>
                    <a:pt x="213328" y="0"/>
                  </a:cubicBezTo>
                  <a:cubicBezTo>
                    <a:pt x="187117" y="0"/>
                    <a:pt x="163380" y="10551"/>
                    <a:pt x="145992" y="27797"/>
                  </a:cubicBezTo>
                  <a:cubicBezTo>
                    <a:pt x="128570" y="45233"/>
                    <a:pt x="117879" y="69104"/>
                    <a:pt x="117879" y="95463"/>
                  </a:cubicBezTo>
                  <a:cubicBezTo>
                    <a:pt x="117879" y="121822"/>
                    <a:pt x="128570" y="145693"/>
                    <a:pt x="145837" y="162961"/>
                  </a:cubicBezTo>
                  <a:cubicBezTo>
                    <a:pt x="163091" y="180249"/>
                    <a:pt x="186962" y="190927"/>
                    <a:pt x="213328" y="190927"/>
                  </a:cubicBezTo>
                  <a:cubicBezTo>
                    <a:pt x="239687" y="190927"/>
                    <a:pt x="263558" y="180235"/>
                    <a:pt x="280832" y="162961"/>
                  </a:cubicBezTo>
                  <a:cubicBezTo>
                    <a:pt x="298099" y="145693"/>
                    <a:pt x="308791" y="121822"/>
                    <a:pt x="308791" y="95463"/>
                  </a:cubicBezTo>
                  <a:cubicBezTo>
                    <a:pt x="308791" y="69097"/>
                    <a:pt x="298107" y="45219"/>
                    <a:pt x="280846" y="27945"/>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 name="Group 13" descr="This graphic is of the key to the symbols next to Deidentification, Limit visibilty to populations &amp; attrivutes and Aplly supporession on content, above. The consists of a monitor icon for &quot;enforced by the system and a icon of a person with the settings wheel for &quot;determined by admin.&quot; In the previous description, each control has been expalined as either enforced by the system or determined by the admin.">
            <a:extLst>
              <a:ext uri="{FF2B5EF4-FFF2-40B4-BE49-F238E27FC236}">
                <a16:creationId xmlns:a16="http://schemas.microsoft.com/office/drawing/2014/main" id="{C3E77A09-ECBA-6682-B3B7-DFBB06F8F9A8}"/>
              </a:ext>
            </a:extLst>
          </p:cNvPr>
          <p:cNvGrpSpPr/>
          <p:nvPr/>
        </p:nvGrpSpPr>
        <p:grpSpPr>
          <a:xfrm>
            <a:off x="5962974" y="5836623"/>
            <a:ext cx="5904929" cy="293542"/>
            <a:chOff x="5962974" y="5836623"/>
            <a:chExt cx="5904929" cy="293542"/>
          </a:xfrm>
        </p:grpSpPr>
        <p:sp>
          <p:nvSpPr>
            <p:cNvPr id="42" name="Graphic 28" descr="Monitor with solid fill">
              <a:extLst>
                <a:ext uri="{FF2B5EF4-FFF2-40B4-BE49-F238E27FC236}">
                  <a16:creationId xmlns:a16="http://schemas.microsoft.com/office/drawing/2014/main" id="{E0871CA9-9C4C-252C-ACB6-8B7A7DABA31D}"/>
                </a:ext>
              </a:extLst>
            </p:cNvPr>
            <p:cNvSpPr/>
            <p:nvPr/>
          </p:nvSpPr>
          <p:spPr>
            <a:xfrm>
              <a:off x="5962974" y="5883944"/>
              <a:ext cx="289672" cy="246221"/>
            </a:xfrm>
            <a:custGeom>
              <a:avLst/>
              <a:gdLst>
                <a:gd name="connsiteX0" fmla="*/ 1303499 w 1409187"/>
                <a:gd name="connsiteY0" fmla="*/ 880742 h 1197809"/>
                <a:gd name="connsiteX1" fmla="*/ 105689 w 1409187"/>
                <a:gd name="connsiteY1" fmla="*/ 880742 h 1197809"/>
                <a:gd name="connsiteX2" fmla="*/ 105689 w 1409187"/>
                <a:gd name="connsiteY2" fmla="*/ 105689 h 1197809"/>
                <a:gd name="connsiteX3" fmla="*/ 1303499 w 1409187"/>
                <a:gd name="connsiteY3" fmla="*/ 105689 h 1197809"/>
                <a:gd name="connsiteX4" fmla="*/ 1303499 w 1409187"/>
                <a:gd name="connsiteY4" fmla="*/ 880742 h 1197809"/>
                <a:gd name="connsiteX5" fmla="*/ 1338728 w 1409187"/>
                <a:gd name="connsiteY5" fmla="*/ 0 h 1197809"/>
                <a:gd name="connsiteX6" fmla="*/ 70459 w 1409187"/>
                <a:gd name="connsiteY6" fmla="*/ 0 h 1197809"/>
                <a:gd name="connsiteX7" fmla="*/ 0 w 1409187"/>
                <a:gd name="connsiteY7" fmla="*/ 70459 h 1197809"/>
                <a:gd name="connsiteX8" fmla="*/ 0 w 1409187"/>
                <a:gd name="connsiteY8" fmla="*/ 915972 h 1197809"/>
                <a:gd name="connsiteX9" fmla="*/ 70459 w 1409187"/>
                <a:gd name="connsiteY9" fmla="*/ 986431 h 1197809"/>
                <a:gd name="connsiteX10" fmla="*/ 563675 w 1409187"/>
                <a:gd name="connsiteY10" fmla="*/ 986431 h 1197809"/>
                <a:gd name="connsiteX11" fmla="*/ 563675 w 1409187"/>
                <a:gd name="connsiteY11" fmla="*/ 1092120 h 1197809"/>
                <a:gd name="connsiteX12" fmla="*/ 387527 w 1409187"/>
                <a:gd name="connsiteY12" fmla="*/ 1092120 h 1197809"/>
                <a:gd name="connsiteX13" fmla="*/ 387527 w 1409187"/>
                <a:gd name="connsiteY13" fmla="*/ 1197809 h 1197809"/>
                <a:gd name="connsiteX14" fmla="*/ 1021661 w 1409187"/>
                <a:gd name="connsiteY14" fmla="*/ 1197809 h 1197809"/>
                <a:gd name="connsiteX15" fmla="*/ 1021661 w 1409187"/>
                <a:gd name="connsiteY15" fmla="*/ 1092120 h 1197809"/>
                <a:gd name="connsiteX16" fmla="*/ 845513 w 1409187"/>
                <a:gd name="connsiteY16" fmla="*/ 1092120 h 1197809"/>
                <a:gd name="connsiteX17" fmla="*/ 845513 w 1409187"/>
                <a:gd name="connsiteY17" fmla="*/ 986431 h 1197809"/>
                <a:gd name="connsiteX18" fmla="*/ 1338728 w 1409187"/>
                <a:gd name="connsiteY18" fmla="*/ 986431 h 1197809"/>
                <a:gd name="connsiteX19" fmla="*/ 1409188 w 1409187"/>
                <a:gd name="connsiteY19" fmla="*/ 915972 h 1197809"/>
                <a:gd name="connsiteX20" fmla="*/ 1409188 w 1409187"/>
                <a:gd name="connsiteY20" fmla="*/ 70459 h 1197809"/>
                <a:gd name="connsiteX21" fmla="*/ 1338728 w 1409187"/>
                <a:gd name="connsiteY21" fmla="*/ 0 h 119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9187" h="1197809">
                  <a:moveTo>
                    <a:pt x="1303499" y="880742"/>
                  </a:moveTo>
                  <a:lnTo>
                    <a:pt x="105689" y="880742"/>
                  </a:lnTo>
                  <a:lnTo>
                    <a:pt x="105689" y="105689"/>
                  </a:lnTo>
                  <a:lnTo>
                    <a:pt x="1303499" y="105689"/>
                  </a:lnTo>
                  <a:lnTo>
                    <a:pt x="1303499" y="880742"/>
                  </a:lnTo>
                  <a:close/>
                  <a:moveTo>
                    <a:pt x="1338728" y="0"/>
                  </a:moveTo>
                  <a:lnTo>
                    <a:pt x="70459" y="0"/>
                  </a:lnTo>
                  <a:cubicBezTo>
                    <a:pt x="31707" y="0"/>
                    <a:pt x="0" y="31707"/>
                    <a:pt x="0" y="70459"/>
                  </a:cubicBezTo>
                  <a:lnTo>
                    <a:pt x="0" y="915972"/>
                  </a:lnTo>
                  <a:cubicBezTo>
                    <a:pt x="0" y="954725"/>
                    <a:pt x="31707" y="986431"/>
                    <a:pt x="70459" y="986431"/>
                  </a:cubicBezTo>
                  <a:lnTo>
                    <a:pt x="563675" y="986431"/>
                  </a:lnTo>
                  <a:lnTo>
                    <a:pt x="563675" y="1092120"/>
                  </a:lnTo>
                  <a:lnTo>
                    <a:pt x="387527" y="1092120"/>
                  </a:lnTo>
                  <a:lnTo>
                    <a:pt x="387527" y="1197809"/>
                  </a:lnTo>
                  <a:lnTo>
                    <a:pt x="1021661" y="1197809"/>
                  </a:lnTo>
                  <a:lnTo>
                    <a:pt x="1021661" y="1092120"/>
                  </a:lnTo>
                  <a:lnTo>
                    <a:pt x="845513" y="1092120"/>
                  </a:lnTo>
                  <a:lnTo>
                    <a:pt x="845513" y="986431"/>
                  </a:lnTo>
                  <a:lnTo>
                    <a:pt x="1338728" y="986431"/>
                  </a:lnTo>
                  <a:cubicBezTo>
                    <a:pt x="1377481" y="986431"/>
                    <a:pt x="1409188" y="954725"/>
                    <a:pt x="1409188" y="915972"/>
                  </a:cubicBezTo>
                  <a:lnTo>
                    <a:pt x="1409188" y="70459"/>
                  </a:lnTo>
                  <a:cubicBezTo>
                    <a:pt x="1409188" y="31707"/>
                    <a:pt x="1377481" y="0"/>
                    <a:pt x="1338728" y="0"/>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TextBox 29">
              <a:extLst>
                <a:ext uri="{FF2B5EF4-FFF2-40B4-BE49-F238E27FC236}">
                  <a16:creationId xmlns:a16="http://schemas.microsoft.com/office/drawing/2014/main" id="{43AA0264-1BD1-86D1-AC0B-E3734651BB04}"/>
                </a:ext>
              </a:extLst>
            </p:cNvPr>
            <p:cNvSpPr txBox="1"/>
            <p:nvPr/>
          </p:nvSpPr>
          <p:spPr>
            <a:xfrm>
              <a:off x="6367549" y="5937060"/>
              <a:ext cx="1828800" cy="145424"/>
            </a:xfrm>
            <a:prstGeom prst="rect">
              <a:avLst/>
            </a:prstGeom>
            <a:noFill/>
          </p:spPr>
          <p:txBody>
            <a:bodyPr wrap="square" lIns="0" tIns="0" rIns="0" bIns="0" rtlCol="0">
              <a:spAutoFit/>
            </a:bodyPr>
            <a:lstStyle/>
            <a:p>
              <a:pPr>
                <a:lnSpc>
                  <a:spcPct val="90000"/>
                </a:lnSpc>
                <a:spcAft>
                  <a:spcPts val="600"/>
                </a:spcAft>
              </a:pPr>
              <a:r>
                <a:rPr lang="en-US" sz="1050">
                  <a:gradFill>
                    <a:gsLst>
                      <a:gs pos="2917">
                        <a:schemeClr val="tx1"/>
                      </a:gs>
                      <a:gs pos="30000">
                        <a:schemeClr val="tx1"/>
                      </a:gs>
                    </a:gsLst>
                    <a:lin ang="5400000" scaled="0"/>
                  </a:gradFill>
                </a:rPr>
                <a:t>Enforced by the system</a:t>
              </a:r>
            </a:p>
          </p:txBody>
        </p:sp>
        <p:sp>
          <p:nvSpPr>
            <p:cNvPr id="32" name="TextBox 31">
              <a:extLst>
                <a:ext uri="{FF2B5EF4-FFF2-40B4-BE49-F238E27FC236}">
                  <a16:creationId xmlns:a16="http://schemas.microsoft.com/office/drawing/2014/main" id="{662B15EE-2D53-912C-4DDA-9836A8A72B04}"/>
                </a:ext>
              </a:extLst>
            </p:cNvPr>
            <p:cNvSpPr txBox="1"/>
            <p:nvPr/>
          </p:nvSpPr>
          <p:spPr>
            <a:xfrm>
              <a:off x="10039103" y="5887021"/>
              <a:ext cx="1828800" cy="145424"/>
            </a:xfrm>
            <a:prstGeom prst="rect">
              <a:avLst/>
            </a:prstGeom>
            <a:noFill/>
          </p:spPr>
          <p:txBody>
            <a:bodyPr wrap="square" lIns="0" tIns="0" rIns="0" bIns="0" rtlCol="0">
              <a:spAutoFit/>
            </a:bodyPr>
            <a:lstStyle/>
            <a:p>
              <a:pPr>
                <a:lnSpc>
                  <a:spcPct val="90000"/>
                </a:lnSpc>
                <a:spcAft>
                  <a:spcPts val="600"/>
                </a:spcAft>
              </a:pPr>
              <a:r>
                <a:rPr lang="en-US" sz="1050">
                  <a:gradFill>
                    <a:gsLst>
                      <a:gs pos="2917">
                        <a:schemeClr val="tx1"/>
                      </a:gs>
                      <a:gs pos="30000">
                        <a:schemeClr val="tx1"/>
                      </a:gs>
                    </a:gsLst>
                    <a:lin ang="5400000" scaled="0"/>
                  </a:gradFill>
                </a:rPr>
                <a:t>Determined by the Admin</a:t>
              </a:r>
            </a:p>
          </p:txBody>
        </p:sp>
        <p:sp>
          <p:nvSpPr>
            <p:cNvPr id="39" name="Freeform: Shape 38" descr="Icon for determined by admin">
              <a:extLst>
                <a:ext uri="{FF2B5EF4-FFF2-40B4-BE49-F238E27FC236}">
                  <a16:creationId xmlns:a16="http://schemas.microsoft.com/office/drawing/2014/main" id="{627426E3-073D-BE10-8F05-C37C65564892}"/>
                </a:ext>
              </a:extLst>
            </p:cNvPr>
            <p:cNvSpPr/>
            <p:nvPr/>
          </p:nvSpPr>
          <p:spPr>
            <a:xfrm>
              <a:off x="9634527" y="5836623"/>
              <a:ext cx="286279" cy="246221"/>
            </a:xfrm>
            <a:custGeom>
              <a:avLst/>
              <a:gdLst>
                <a:gd name="connsiteX0" fmla="*/ 413854 w 537050"/>
                <a:gd name="connsiteY0" fmla="*/ 278870 h 461902"/>
                <a:gd name="connsiteX1" fmla="*/ 456148 w 537050"/>
                <a:gd name="connsiteY1" fmla="*/ 296398 h 461902"/>
                <a:gd name="connsiteX2" fmla="*/ 473704 w 537050"/>
                <a:gd name="connsiteY2" fmla="*/ 338706 h 461902"/>
                <a:gd name="connsiteX3" fmla="*/ 456176 w 537050"/>
                <a:gd name="connsiteY3" fmla="*/ 381000 h 461902"/>
                <a:gd name="connsiteX4" fmla="*/ 413854 w 537050"/>
                <a:gd name="connsiteY4" fmla="*/ 398557 h 461902"/>
                <a:gd name="connsiteX5" fmla="*/ 371369 w 537050"/>
                <a:gd name="connsiteY5" fmla="*/ 380831 h 461902"/>
                <a:gd name="connsiteX6" fmla="*/ 354017 w 537050"/>
                <a:gd name="connsiteY6" fmla="*/ 338706 h 461902"/>
                <a:gd name="connsiteX7" fmla="*/ 371545 w 537050"/>
                <a:gd name="connsiteY7" fmla="*/ 296398 h 461902"/>
                <a:gd name="connsiteX8" fmla="*/ 413854 w 537050"/>
                <a:gd name="connsiteY8" fmla="*/ 278870 h 461902"/>
                <a:gd name="connsiteX9" fmla="*/ 317051 w 537050"/>
                <a:gd name="connsiteY9" fmla="*/ 433000 h 461902"/>
                <a:gd name="connsiteX10" fmla="*/ 301757 w 537050"/>
                <a:gd name="connsiteY10" fmla="*/ 417706 h 461902"/>
                <a:gd name="connsiteX11" fmla="*/ 301454 w 537050"/>
                <a:gd name="connsiteY11" fmla="*/ 409587 h 461902"/>
                <a:gd name="connsiteX12" fmla="*/ 319166 w 537050"/>
                <a:gd name="connsiteY12" fmla="*/ 386145 h 461902"/>
                <a:gd name="connsiteX13" fmla="*/ 316001 w 537050"/>
                <a:gd name="connsiteY13" fmla="*/ 379231 h 461902"/>
                <a:gd name="connsiteX14" fmla="*/ 313358 w 537050"/>
                <a:gd name="connsiteY14" fmla="*/ 372127 h 461902"/>
                <a:gd name="connsiteX15" fmla="*/ 283877 w 537050"/>
                <a:gd name="connsiteY15" fmla="*/ 368032 h 461902"/>
                <a:gd name="connsiteX16" fmla="*/ 278739 w 537050"/>
                <a:gd name="connsiteY16" fmla="*/ 362133 h 461902"/>
                <a:gd name="connsiteX17" fmla="*/ 278725 w 537050"/>
                <a:gd name="connsiteY17" fmla="*/ 315293 h 461902"/>
                <a:gd name="connsiteX18" fmla="*/ 284279 w 537050"/>
                <a:gd name="connsiteY18" fmla="*/ 309338 h 461902"/>
                <a:gd name="connsiteX19" fmla="*/ 313358 w 537050"/>
                <a:gd name="connsiteY19" fmla="*/ 305292 h 461902"/>
                <a:gd name="connsiteX20" fmla="*/ 316072 w 537050"/>
                <a:gd name="connsiteY20" fmla="*/ 298033 h 461902"/>
                <a:gd name="connsiteX21" fmla="*/ 319166 w 537050"/>
                <a:gd name="connsiteY21" fmla="*/ 291274 h 461902"/>
                <a:gd name="connsiteX22" fmla="*/ 301229 w 537050"/>
                <a:gd name="connsiteY22" fmla="*/ 267523 h 461902"/>
                <a:gd name="connsiteX23" fmla="*/ 301771 w 537050"/>
                <a:gd name="connsiteY23" fmla="*/ 259721 h 461902"/>
                <a:gd name="connsiteX24" fmla="*/ 322549 w 537050"/>
                <a:gd name="connsiteY24" fmla="*/ 238937 h 461902"/>
                <a:gd name="connsiteX25" fmla="*/ 273467 w 537050"/>
                <a:gd name="connsiteY25" fmla="*/ 219104 h 461902"/>
                <a:gd name="connsiteX26" fmla="*/ 213328 w 537050"/>
                <a:gd name="connsiteY26" fmla="*/ 211112 h 461902"/>
                <a:gd name="connsiteX27" fmla="*/ 90188 w 537050"/>
                <a:gd name="connsiteY27" fmla="*/ 247197 h 461902"/>
                <a:gd name="connsiteX28" fmla="*/ 5853 w 537050"/>
                <a:gd name="connsiteY28" fmla="*/ 344591 h 461902"/>
                <a:gd name="connsiteX29" fmla="*/ 151 w 537050"/>
                <a:gd name="connsiteY29" fmla="*/ 375024 h 461902"/>
                <a:gd name="connsiteX30" fmla="*/ 10173 w 537050"/>
                <a:gd name="connsiteY30" fmla="*/ 404329 h 461902"/>
                <a:gd name="connsiteX31" fmla="*/ 32670 w 537050"/>
                <a:gd name="connsiteY31" fmla="*/ 425599 h 461902"/>
                <a:gd name="connsiteX32" fmla="*/ 62750 w 537050"/>
                <a:gd name="connsiteY32" fmla="*/ 433000 h 461902"/>
                <a:gd name="connsiteX33" fmla="*/ 317051 w 537050"/>
                <a:gd name="connsiteY33" fmla="*/ 433000 h 461902"/>
                <a:gd name="connsiteX34" fmla="*/ 449847 w 537050"/>
                <a:gd name="connsiteY34" fmla="*/ 251848 h 461902"/>
                <a:gd name="connsiteX35" fmla="*/ 440586 w 537050"/>
                <a:gd name="connsiteY35" fmla="*/ 248564 h 461902"/>
                <a:gd name="connsiteX36" fmla="*/ 435998 w 537050"/>
                <a:gd name="connsiteY36" fmla="*/ 243574 h 461902"/>
                <a:gd name="connsiteX37" fmla="*/ 432100 w 537050"/>
                <a:gd name="connsiteY37" fmla="*/ 215517 h 461902"/>
                <a:gd name="connsiteX38" fmla="*/ 395635 w 537050"/>
                <a:gd name="connsiteY38" fmla="*/ 215517 h 461902"/>
                <a:gd name="connsiteX39" fmla="*/ 391730 w 537050"/>
                <a:gd name="connsiteY39" fmla="*/ 243574 h 461902"/>
                <a:gd name="connsiteX40" fmla="*/ 387487 w 537050"/>
                <a:gd name="connsiteY40" fmla="*/ 248465 h 461902"/>
                <a:gd name="connsiteX41" fmla="*/ 378001 w 537050"/>
                <a:gd name="connsiteY41" fmla="*/ 251799 h 461902"/>
                <a:gd name="connsiteX42" fmla="*/ 368712 w 537050"/>
                <a:gd name="connsiteY42" fmla="*/ 256260 h 461902"/>
                <a:gd name="connsiteX43" fmla="*/ 362256 w 537050"/>
                <a:gd name="connsiteY43" fmla="*/ 255795 h 461902"/>
                <a:gd name="connsiteX44" fmla="*/ 339647 w 537050"/>
                <a:gd name="connsiteY44" fmla="*/ 238718 h 461902"/>
                <a:gd name="connsiteX45" fmla="*/ 313873 w 537050"/>
                <a:gd name="connsiteY45" fmla="*/ 264492 h 461902"/>
                <a:gd name="connsiteX46" fmla="*/ 330865 w 537050"/>
                <a:gd name="connsiteY46" fmla="*/ 286996 h 461902"/>
                <a:gd name="connsiteX47" fmla="*/ 331415 w 537050"/>
                <a:gd name="connsiteY47" fmla="*/ 293565 h 461902"/>
                <a:gd name="connsiteX48" fmla="*/ 327059 w 537050"/>
                <a:gd name="connsiteY48" fmla="*/ 302600 h 461902"/>
                <a:gd name="connsiteX49" fmla="*/ 323725 w 537050"/>
                <a:gd name="connsiteY49" fmla="*/ 311974 h 461902"/>
                <a:gd name="connsiteX50" fmla="*/ 318729 w 537050"/>
                <a:gd name="connsiteY50" fmla="*/ 316569 h 461902"/>
                <a:gd name="connsiteX51" fmla="*/ 290664 w 537050"/>
                <a:gd name="connsiteY51" fmla="*/ 320473 h 461902"/>
                <a:gd name="connsiteX52" fmla="*/ 290664 w 537050"/>
                <a:gd name="connsiteY52" fmla="*/ 356953 h 461902"/>
                <a:gd name="connsiteX53" fmla="*/ 318729 w 537050"/>
                <a:gd name="connsiteY53" fmla="*/ 360851 h 461902"/>
                <a:gd name="connsiteX54" fmla="*/ 323620 w 537050"/>
                <a:gd name="connsiteY54" fmla="*/ 365093 h 461902"/>
                <a:gd name="connsiteX55" fmla="*/ 326996 w 537050"/>
                <a:gd name="connsiteY55" fmla="*/ 374664 h 461902"/>
                <a:gd name="connsiteX56" fmla="*/ 331415 w 537050"/>
                <a:gd name="connsiteY56" fmla="*/ 383855 h 461902"/>
                <a:gd name="connsiteX57" fmla="*/ 330950 w 537050"/>
                <a:gd name="connsiteY57" fmla="*/ 390311 h 461902"/>
                <a:gd name="connsiteX58" fmla="*/ 313866 w 537050"/>
                <a:gd name="connsiteY58" fmla="*/ 412927 h 461902"/>
                <a:gd name="connsiteX59" fmla="*/ 339647 w 537050"/>
                <a:gd name="connsiteY59" fmla="*/ 438715 h 461902"/>
                <a:gd name="connsiteX60" fmla="*/ 362136 w 537050"/>
                <a:gd name="connsiteY60" fmla="*/ 421716 h 461902"/>
                <a:gd name="connsiteX61" fmla="*/ 368712 w 537050"/>
                <a:gd name="connsiteY61" fmla="*/ 421159 h 461902"/>
                <a:gd name="connsiteX62" fmla="*/ 377768 w 537050"/>
                <a:gd name="connsiteY62" fmla="*/ 425522 h 461902"/>
                <a:gd name="connsiteX63" fmla="*/ 387135 w 537050"/>
                <a:gd name="connsiteY63" fmla="*/ 428855 h 461902"/>
                <a:gd name="connsiteX64" fmla="*/ 391730 w 537050"/>
                <a:gd name="connsiteY64" fmla="*/ 433852 h 461902"/>
                <a:gd name="connsiteX65" fmla="*/ 395635 w 537050"/>
                <a:gd name="connsiteY65" fmla="*/ 461903 h 461902"/>
                <a:gd name="connsiteX66" fmla="*/ 432100 w 537050"/>
                <a:gd name="connsiteY66" fmla="*/ 461903 h 461902"/>
                <a:gd name="connsiteX67" fmla="*/ 436005 w 537050"/>
                <a:gd name="connsiteY67" fmla="*/ 433838 h 461902"/>
                <a:gd name="connsiteX68" fmla="*/ 440248 w 537050"/>
                <a:gd name="connsiteY68" fmla="*/ 428947 h 461902"/>
                <a:gd name="connsiteX69" fmla="*/ 449819 w 537050"/>
                <a:gd name="connsiteY69" fmla="*/ 425585 h 461902"/>
                <a:gd name="connsiteX70" fmla="*/ 459009 w 537050"/>
                <a:gd name="connsiteY70" fmla="*/ 421159 h 461902"/>
                <a:gd name="connsiteX71" fmla="*/ 465465 w 537050"/>
                <a:gd name="connsiteY71" fmla="*/ 421624 h 461902"/>
                <a:gd name="connsiteX72" fmla="*/ 488089 w 537050"/>
                <a:gd name="connsiteY72" fmla="*/ 438715 h 461902"/>
                <a:gd name="connsiteX73" fmla="*/ 513870 w 537050"/>
                <a:gd name="connsiteY73" fmla="*/ 412927 h 461902"/>
                <a:gd name="connsiteX74" fmla="*/ 496870 w 537050"/>
                <a:gd name="connsiteY74" fmla="*/ 390431 h 461902"/>
                <a:gd name="connsiteX75" fmla="*/ 496314 w 537050"/>
                <a:gd name="connsiteY75" fmla="*/ 383855 h 461902"/>
                <a:gd name="connsiteX76" fmla="*/ 500740 w 537050"/>
                <a:gd name="connsiteY76" fmla="*/ 374650 h 461902"/>
                <a:gd name="connsiteX77" fmla="*/ 504003 w 537050"/>
                <a:gd name="connsiteY77" fmla="*/ 365453 h 461902"/>
                <a:gd name="connsiteX78" fmla="*/ 509000 w 537050"/>
                <a:gd name="connsiteY78" fmla="*/ 360851 h 461902"/>
                <a:gd name="connsiteX79" fmla="*/ 537050 w 537050"/>
                <a:gd name="connsiteY79" fmla="*/ 356953 h 461902"/>
                <a:gd name="connsiteX80" fmla="*/ 537050 w 537050"/>
                <a:gd name="connsiteY80" fmla="*/ 320473 h 461902"/>
                <a:gd name="connsiteX81" fmla="*/ 509000 w 537050"/>
                <a:gd name="connsiteY81" fmla="*/ 316576 h 461902"/>
                <a:gd name="connsiteX82" fmla="*/ 504108 w 537050"/>
                <a:gd name="connsiteY82" fmla="*/ 312333 h 461902"/>
                <a:gd name="connsiteX83" fmla="*/ 500740 w 537050"/>
                <a:gd name="connsiteY83" fmla="*/ 302776 h 461902"/>
                <a:gd name="connsiteX84" fmla="*/ 496306 w 537050"/>
                <a:gd name="connsiteY84" fmla="*/ 293565 h 461902"/>
                <a:gd name="connsiteX85" fmla="*/ 496772 w 537050"/>
                <a:gd name="connsiteY85" fmla="*/ 287109 h 461902"/>
                <a:gd name="connsiteX86" fmla="*/ 513870 w 537050"/>
                <a:gd name="connsiteY86" fmla="*/ 264478 h 461902"/>
                <a:gd name="connsiteX87" fmla="*/ 488089 w 537050"/>
                <a:gd name="connsiteY87" fmla="*/ 238704 h 461902"/>
                <a:gd name="connsiteX88" fmla="*/ 465585 w 537050"/>
                <a:gd name="connsiteY88" fmla="*/ 255711 h 461902"/>
                <a:gd name="connsiteX89" fmla="*/ 459009 w 537050"/>
                <a:gd name="connsiteY89" fmla="*/ 256260 h 461902"/>
                <a:gd name="connsiteX90" fmla="*/ 449847 w 537050"/>
                <a:gd name="connsiteY90" fmla="*/ 251848 h 461902"/>
                <a:gd name="connsiteX91" fmla="*/ 280846 w 537050"/>
                <a:gd name="connsiteY91" fmla="*/ 27945 h 461902"/>
                <a:gd name="connsiteX92" fmla="*/ 213328 w 537050"/>
                <a:gd name="connsiteY92" fmla="*/ 0 h 461902"/>
                <a:gd name="connsiteX93" fmla="*/ 145992 w 537050"/>
                <a:gd name="connsiteY93" fmla="*/ 27797 h 461902"/>
                <a:gd name="connsiteX94" fmla="*/ 117879 w 537050"/>
                <a:gd name="connsiteY94" fmla="*/ 95463 h 461902"/>
                <a:gd name="connsiteX95" fmla="*/ 145837 w 537050"/>
                <a:gd name="connsiteY95" fmla="*/ 162961 h 461902"/>
                <a:gd name="connsiteX96" fmla="*/ 213328 w 537050"/>
                <a:gd name="connsiteY96" fmla="*/ 190927 h 461902"/>
                <a:gd name="connsiteX97" fmla="*/ 280832 w 537050"/>
                <a:gd name="connsiteY97" fmla="*/ 162961 h 461902"/>
                <a:gd name="connsiteX98" fmla="*/ 308791 w 537050"/>
                <a:gd name="connsiteY98" fmla="*/ 95463 h 461902"/>
                <a:gd name="connsiteX99" fmla="*/ 280846 w 537050"/>
                <a:gd name="connsiteY99" fmla="*/ 27945 h 4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37050" h="461902">
                  <a:moveTo>
                    <a:pt x="413854" y="278870"/>
                  </a:moveTo>
                  <a:cubicBezTo>
                    <a:pt x="430360" y="278870"/>
                    <a:pt x="445315" y="285579"/>
                    <a:pt x="456148" y="296398"/>
                  </a:cubicBezTo>
                  <a:cubicBezTo>
                    <a:pt x="466994" y="307216"/>
                    <a:pt x="473704" y="322186"/>
                    <a:pt x="473704" y="338706"/>
                  </a:cubicBezTo>
                  <a:cubicBezTo>
                    <a:pt x="473704" y="355212"/>
                    <a:pt x="466994" y="370168"/>
                    <a:pt x="456176" y="381000"/>
                  </a:cubicBezTo>
                  <a:cubicBezTo>
                    <a:pt x="445315" y="391847"/>
                    <a:pt x="430360" y="398557"/>
                    <a:pt x="413854" y="398557"/>
                  </a:cubicBezTo>
                  <a:cubicBezTo>
                    <a:pt x="397333" y="398557"/>
                    <a:pt x="382364" y="391847"/>
                    <a:pt x="371369" y="380831"/>
                  </a:cubicBezTo>
                  <a:cubicBezTo>
                    <a:pt x="360579" y="369837"/>
                    <a:pt x="354017" y="355029"/>
                    <a:pt x="354017" y="338706"/>
                  </a:cubicBezTo>
                  <a:cubicBezTo>
                    <a:pt x="354017" y="322186"/>
                    <a:pt x="360727" y="307216"/>
                    <a:pt x="371545" y="296398"/>
                  </a:cubicBezTo>
                  <a:cubicBezTo>
                    <a:pt x="382364" y="285579"/>
                    <a:pt x="397333" y="278870"/>
                    <a:pt x="413854" y="278870"/>
                  </a:cubicBezTo>
                  <a:close/>
                  <a:moveTo>
                    <a:pt x="317051" y="433000"/>
                  </a:moveTo>
                  <a:lnTo>
                    <a:pt x="301757" y="417706"/>
                  </a:lnTo>
                  <a:cubicBezTo>
                    <a:pt x="299537" y="415486"/>
                    <a:pt x="299439" y="411934"/>
                    <a:pt x="301454" y="409587"/>
                  </a:cubicBezTo>
                  <a:lnTo>
                    <a:pt x="319166" y="386145"/>
                  </a:lnTo>
                  <a:cubicBezTo>
                    <a:pt x="318038" y="383897"/>
                    <a:pt x="316981" y="381585"/>
                    <a:pt x="316001" y="379231"/>
                  </a:cubicBezTo>
                  <a:cubicBezTo>
                    <a:pt x="315050" y="376934"/>
                    <a:pt x="314169" y="374559"/>
                    <a:pt x="313358" y="372127"/>
                  </a:cubicBezTo>
                  <a:lnTo>
                    <a:pt x="283877" y="368032"/>
                  </a:lnTo>
                  <a:cubicBezTo>
                    <a:pt x="280896" y="367617"/>
                    <a:pt x="278739" y="365058"/>
                    <a:pt x="278739" y="362133"/>
                  </a:cubicBezTo>
                  <a:lnTo>
                    <a:pt x="278725" y="315293"/>
                  </a:lnTo>
                  <a:cubicBezTo>
                    <a:pt x="278725" y="312143"/>
                    <a:pt x="281178" y="309556"/>
                    <a:pt x="284279" y="309338"/>
                  </a:cubicBezTo>
                  <a:lnTo>
                    <a:pt x="313358" y="305292"/>
                  </a:lnTo>
                  <a:cubicBezTo>
                    <a:pt x="314169" y="302861"/>
                    <a:pt x="315057" y="300479"/>
                    <a:pt x="316072" y="298033"/>
                  </a:cubicBezTo>
                  <a:cubicBezTo>
                    <a:pt x="317086" y="295623"/>
                    <a:pt x="318094" y="293410"/>
                    <a:pt x="319166" y="291274"/>
                  </a:cubicBezTo>
                  <a:lnTo>
                    <a:pt x="301229" y="267523"/>
                  </a:lnTo>
                  <a:cubicBezTo>
                    <a:pt x="299417" y="265127"/>
                    <a:pt x="299706" y="261793"/>
                    <a:pt x="301771" y="259721"/>
                  </a:cubicBezTo>
                  <a:lnTo>
                    <a:pt x="322549" y="238937"/>
                  </a:lnTo>
                  <a:cubicBezTo>
                    <a:pt x="307149" y="230514"/>
                    <a:pt x="290699" y="223805"/>
                    <a:pt x="273467" y="219104"/>
                  </a:cubicBezTo>
                  <a:cubicBezTo>
                    <a:pt x="254382" y="213903"/>
                    <a:pt x="234218" y="211112"/>
                    <a:pt x="213328" y="211112"/>
                  </a:cubicBezTo>
                  <a:cubicBezTo>
                    <a:pt x="167954" y="211112"/>
                    <a:pt x="125673" y="224369"/>
                    <a:pt x="90188" y="247197"/>
                  </a:cubicBezTo>
                  <a:cubicBezTo>
                    <a:pt x="53532" y="270786"/>
                    <a:pt x="24072" y="304602"/>
                    <a:pt x="5853" y="344591"/>
                  </a:cubicBezTo>
                  <a:cubicBezTo>
                    <a:pt x="1314" y="354557"/>
                    <a:pt x="-575" y="364896"/>
                    <a:pt x="151" y="375024"/>
                  </a:cubicBezTo>
                  <a:cubicBezTo>
                    <a:pt x="877" y="385131"/>
                    <a:pt x="4239" y="395096"/>
                    <a:pt x="10173" y="404329"/>
                  </a:cubicBezTo>
                  <a:cubicBezTo>
                    <a:pt x="16114" y="413562"/>
                    <a:pt x="23790" y="420757"/>
                    <a:pt x="32670" y="425599"/>
                  </a:cubicBezTo>
                  <a:cubicBezTo>
                    <a:pt x="41536" y="430434"/>
                    <a:pt x="51734" y="433000"/>
                    <a:pt x="62750" y="433000"/>
                  </a:cubicBezTo>
                  <a:lnTo>
                    <a:pt x="317051" y="433000"/>
                  </a:lnTo>
                  <a:close/>
                  <a:moveTo>
                    <a:pt x="449847" y="251848"/>
                  </a:moveTo>
                  <a:cubicBezTo>
                    <a:pt x="446830" y="250601"/>
                    <a:pt x="443729" y="249494"/>
                    <a:pt x="440586" y="248564"/>
                  </a:cubicBezTo>
                  <a:cubicBezTo>
                    <a:pt x="438239" y="248035"/>
                    <a:pt x="436350" y="246097"/>
                    <a:pt x="435998" y="243574"/>
                  </a:cubicBezTo>
                  <a:lnTo>
                    <a:pt x="432100" y="215517"/>
                  </a:lnTo>
                  <a:lnTo>
                    <a:pt x="395635" y="215517"/>
                  </a:lnTo>
                  <a:lnTo>
                    <a:pt x="391730" y="243574"/>
                  </a:lnTo>
                  <a:cubicBezTo>
                    <a:pt x="391406" y="245822"/>
                    <a:pt x="389806" y="247796"/>
                    <a:pt x="387487" y="248465"/>
                  </a:cubicBezTo>
                  <a:cubicBezTo>
                    <a:pt x="384316" y="249389"/>
                    <a:pt x="381187" y="250495"/>
                    <a:pt x="378001" y="251799"/>
                  </a:cubicBezTo>
                  <a:cubicBezTo>
                    <a:pt x="374766" y="253152"/>
                    <a:pt x="371693" y="254625"/>
                    <a:pt x="368712" y="256260"/>
                  </a:cubicBezTo>
                  <a:cubicBezTo>
                    <a:pt x="366717" y="257353"/>
                    <a:pt x="364187" y="257254"/>
                    <a:pt x="362256" y="255795"/>
                  </a:cubicBezTo>
                  <a:lnTo>
                    <a:pt x="339647" y="238718"/>
                  </a:lnTo>
                  <a:lnTo>
                    <a:pt x="313873" y="264492"/>
                  </a:lnTo>
                  <a:lnTo>
                    <a:pt x="330865" y="286996"/>
                  </a:lnTo>
                  <a:cubicBezTo>
                    <a:pt x="332303" y="288814"/>
                    <a:pt x="332599" y="291401"/>
                    <a:pt x="331415" y="293565"/>
                  </a:cubicBezTo>
                  <a:cubicBezTo>
                    <a:pt x="329801" y="296511"/>
                    <a:pt x="328349" y="299492"/>
                    <a:pt x="327059" y="302600"/>
                  </a:cubicBezTo>
                  <a:cubicBezTo>
                    <a:pt x="325748" y="305786"/>
                    <a:pt x="324635" y="308880"/>
                    <a:pt x="323725" y="311974"/>
                  </a:cubicBezTo>
                  <a:cubicBezTo>
                    <a:pt x="323197" y="314328"/>
                    <a:pt x="321259" y="316217"/>
                    <a:pt x="318729" y="316569"/>
                  </a:cubicBezTo>
                  <a:lnTo>
                    <a:pt x="290664" y="320473"/>
                  </a:lnTo>
                  <a:lnTo>
                    <a:pt x="290664" y="356953"/>
                  </a:lnTo>
                  <a:lnTo>
                    <a:pt x="318729" y="360851"/>
                  </a:lnTo>
                  <a:cubicBezTo>
                    <a:pt x="320977" y="361175"/>
                    <a:pt x="322950" y="362775"/>
                    <a:pt x="323620" y="365093"/>
                  </a:cubicBezTo>
                  <a:cubicBezTo>
                    <a:pt x="324550" y="368307"/>
                    <a:pt x="325692" y="371514"/>
                    <a:pt x="326996" y="374664"/>
                  </a:cubicBezTo>
                  <a:cubicBezTo>
                    <a:pt x="328285" y="377780"/>
                    <a:pt x="329773" y="380860"/>
                    <a:pt x="331415" y="383855"/>
                  </a:cubicBezTo>
                  <a:cubicBezTo>
                    <a:pt x="332507" y="385849"/>
                    <a:pt x="332408" y="388380"/>
                    <a:pt x="330950" y="390311"/>
                  </a:cubicBezTo>
                  <a:lnTo>
                    <a:pt x="313866" y="412927"/>
                  </a:lnTo>
                  <a:lnTo>
                    <a:pt x="339647" y="438715"/>
                  </a:lnTo>
                  <a:lnTo>
                    <a:pt x="362136" y="421716"/>
                  </a:lnTo>
                  <a:cubicBezTo>
                    <a:pt x="363962" y="420271"/>
                    <a:pt x="366548" y="419975"/>
                    <a:pt x="368712" y="421159"/>
                  </a:cubicBezTo>
                  <a:cubicBezTo>
                    <a:pt x="371665" y="422773"/>
                    <a:pt x="374646" y="424225"/>
                    <a:pt x="377768" y="425522"/>
                  </a:cubicBezTo>
                  <a:cubicBezTo>
                    <a:pt x="380947" y="426833"/>
                    <a:pt x="384041" y="427946"/>
                    <a:pt x="387135" y="428855"/>
                  </a:cubicBezTo>
                  <a:cubicBezTo>
                    <a:pt x="389489" y="429384"/>
                    <a:pt x="391378" y="431322"/>
                    <a:pt x="391730" y="433852"/>
                  </a:cubicBezTo>
                  <a:lnTo>
                    <a:pt x="395635" y="461903"/>
                  </a:lnTo>
                  <a:lnTo>
                    <a:pt x="432100" y="461903"/>
                  </a:lnTo>
                  <a:lnTo>
                    <a:pt x="436005" y="433838"/>
                  </a:lnTo>
                  <a:cubicBezTo>
                    <a:pt x="436329" y="431590"/>
                    <a:pt x="437929" y="429617"/>
                    <a:pt x="440248" y="428947"/>
                  </a:cubicBezTo>
                  <a:cubicBezTo>
                    <a:pt x="443497" y="428010"/>
                    <a:pt x="446711" y="426868"/>
                    <a:pt x="449819" y="425585"/>
                  </a:cubicBezTo>
                  <a:cubicBezTo>
                    <a:pt x="452885" y="424324"/>
                    <a:pt x="455965" y="422822"/>
                    <a:pt x="459009" y="421159"/>
                  </a:cubicBezTo>
                  <a:cubicBezTo>
                    <a:pt x="461004" y="420067"/>
                    <a:pt x="463534" y="420165"/>
                    <a:pt x="465465" y="421624"/>
                  </a:cubicBezTo>
                  <a:lnTo>
                    <a:pt x="488089" y="438715"/>
                  </a:lnTo>
                  <a:lnTo>
                    <a:pt x="513870" y="412927"/>
                  </a:lnTo>
                  <a:lnTo>
                    <a:pt x="496870" y="390431"/>
                  </a:lnTo>
                  <a:cubicBezTo>
                    <a:pt x="495426" y="388605"/>
                    <a:pt x="495130" y="386019"/>
                    <a:pt x="496314" y="383855"/>
                  </a:cubicBezTo>
                  <a:cubicBezTo>
                    <a:pt x="497956" y="380860"/>
                    <a:pt x="499443" y="377780"/>
                    <a:pt x="500740" y="374650"/>
                  </a:cubicBezTo>
                  <a:cubicBezTo>
                    <a:pt x="501980" y="371662"/>
                    <a:pt x="503087" y="368575"/>
                    <a:pt x="504003" y="365453"/>
                  </a:cubicBezTo>
                  <a:cubicBezTo>
                    <a:pt x="504531" y="363099"/>
                    <a:pt x="506470" y="361203"/>
                    <a:pt x="509000" y="360851"/>
                  </a:cubicBezTo>
                  <a:lnTo>
                    <a:pt x="537050" y="356953"/>
                  </a:lnTo>
                  <a:lnTo>
                    <a:pt x="537050" y="320473"/>
                  </a:lnTo>
                  <a:lnTo>
                    <a:pt x="509000" y="316576"/>
                  </a:lnTo>
                  <a:cubicBezTo>
                    <a:pt x="506751" y="316252"/>
                    <a:pt x="504778" y="314652"/>
                    <a:pt x="504108" y="312333"/>
                  </a:cubicBezTo>
                  <a:cubicBezTo>
                    <a:pt x="503178" y="309126"/>
                    <a:pt x="502043" y="305927"/>
                    <a:pt x="500740" y="302776"/>
                  </a:cubicBezTo>
                  <a:cubicBezTo>
                    <a:pt x="499443" y="299654"/>
                    <a:pt x="497949" y="296567"/>
                    <a:pt x="496306" y="293565"/>
                  </a:cubicBezTo>
                  <a:cubicBezTo>
                    <a:pt x="495214" y="291570"/>
                    <a:pt x="495313" y="289040"/>
                    <a:pt x="496772" y="287109"/>
                  </a:cubicBezTo>
                  <a:lnTo>
                    <a:pt x="513870" y="264478"/>
                  </a:lnTo>
                  <a:lnTo>
                    <a:pt x="488089" y="238704"/>
                  </a:lnTo>
                  <a:lnTo>
                    <a:pt x="465585" y="255711"/>
                  </a:lnTo>
                  <a:cubicBezTo>
                    <a:pt x="463759" y="257148"/>
                    <a:pt x="461173" y="257444"/>
                    <a:pt x="459009" y="256260"/>
                  </a:cubicBezTo>
                  <a:cubicBezTo>
                    <a:pt x="456028" y="254625"/>
                    <a:pt x="452948" y="253145"/>
                    <a:pt x="449847" y="251848"/>
                  </a:cubicBezTo>
                  <a:close/>
                  <a:moveTo>
                    <a:pt x="280846" y="27945"/>
                  </a:moveTo>
                  <a:cubicBezTo>
                    <a:pt x="263572" y="10685"/>
                    <a:pt x="239694" y="0"/>
                    <a:pt x="213328" y="0"/>
                  </a:cubicBezTo>
                  <a:cubicBezTo>
                    <a:pt x="187117" y="0"/>
                    <a:pt x="163380" y="10551"/>
                    <a:pt x="145992" y="27797"/>
                  </a:cubicBezTo>
                  <a:cubicBezTo>
                    <a:pt x="128570" y="45233"/>
                    <a:pt x="117879" y="69104"/>
                    <a:pt x="117879" y="95463"/>
                  </a:cubicBezTo>
                  <a:cubicBezTo>
                    <a:pt x="117879" y="121822"/>
                    <a:pt x="128570" y="145693"/>
                    <a:pt x="145837" y="162961"/>
                  </a:cubicBezTo>
                  <a:cubicBezTo>
                    <a:pt x="163091" y="180249"/>
                    <a:pt x="186962" y="190927"/>
                    <a:pt x="213328" y="190927"/>
                  </a:cubicBezTo>
                  <a:cubicBezTo>
                    <a:pt x="239687" y="190927"/>
                    <a:pt x="263558" y="180235"/>
                    <a:pt x="280832" y="162961"/>
                  </a:cubicBezTo>
                  <a:cubicBezTo>
                    <a:pt x="298099" y="145693"/>
                    <a:pt x="308791" y="121822"/>
                    <a:pt x="308791" y="95463"/>
                  </a:cubicBezTo>
                  <a:cubicBezTo>
                    <a:pt x="308791" y="69097"/>
                    <a:pt x="298107" y="45219"/>
                    <a:pt x="280846" y="27945"/>
                  </a:cubicBezTo>
                  <a:close/>
                </a:path>
              </a:pathLst>
            </a:custGeom>
            <a:gradFill>
              <a:gsLst>
                <a:gs pos="0">
                  <a:schemeClr val="accent4"/>
                </a:gs>
                <a:gs pos="100000">
                  <a:schemeClr val="accent1"/>
                </a:gs>
              </a:gsLst>
              <a:lin ang="2700000" scaled="0"/>
            </a:gradFill>
            <a:ln w="189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427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C5C-A075-48E9-BF22-285252BB0D3C}"/>
              </a:ext>
            </a:extLst>
          </p:cNvPr>
          <p:cNvSpPr>
            <a:spLocks noGrp="1"/>
          </p:cNvSpPr>
          <p:nvPr>
            <p:ph type="title"/>
          </p:nvPr>
        </p:nvSpPr>
        <p:spPr/>
        <p:txBody>
          <a:bodyPr/>
          <a:lstStyle/>
          <a:p>
            <a:r>
              <a:rPr lang="en-US"/>
              <a:t>Controls for users and use cases </a:t>
            </a:r>
          </a:p>
        </p:txBody>
      </p:sp>
      <p:sp>
        <p:nvSpPr>
          <p:cNvPr id="15" name="TextBox 14">
            <a:extLst>
              <a:ext uri="{FF2B5EF4-FFF2-40B4-BE49-F238E27FC236}">
                <a16:creationId xmlns:a16="http://schemas.microsoft.com/office/drawing/2014/main" id="{74660524-7BCA-2F3F-B9DD-1A2E1B6D446A}"/>
              </a:ext>
            </a:extLst>
          </p:cNvPr>
          <p:cNvSpPr txBox="1"/>
          <p:nvPr/>
        </p:nvSpPr>
        <p:spPr>
          <a:xfrm>
            <a:off x="588963" y="1123910"/>
            <a:ext cx="9400193" cy="307777"/>
          </a:xfrm>
          <a:prstGeom prst="rect">
            <a:avLst/>
          </a:prstGeom>
          <a:noFill/>
        </p:spPr>
        <p:txBody>
          <a:bodyPr wrap="square" lIns="0" tIns="0" rIns="0" bIns="0">
            <a:noAutofit/>
          </a:bodyPr>
          <a:lstStyle/>
          <a:p>
            <a:r>
              <a:rPr lang="en-US" sz="2000">
                <a:solidFill>
                  <a:schemeClr val="accent1">
                    <a:lumMod val="75000"/>
                  </a:schemeClr>
                </a:solidFill>
              </a:rPr>
              <a:t>Policies are applied by the company. Some </a:t>
            </a:r>
            <a:r>
              <a:rPr lang="en-US" sz="2000" i="1">
                <a:solidFill>
                  <a:schemeClr val="accent1">
                    <a:lumMod val="75000"/>
                  </a:schemeClr>
                </a:solidFill>
              </a:rPr>
              <a:t>examples, </a:t>
            </a:r>
            <a:r>
              <a:rPr lang="en-US" sz="2000">
                <a:solidFill>
                  <a:schemeClr val="accent1">
                    <a:lumMod val="75000"/>
                  </a:schemeClr>
                </a:solidFill>
              </a:rPr>
              <a:t>below.</a:t>
            </a:r>
          </a:p>
        </p:txBody>
      </p:sp>
      <p:sp>
        <p:nvSpPr>
          <p:cNvPr id="5" name="TextBox 4">
            <a:extLst>
              <a:ext uri="{FF2B5EF4-FFF2-40B4-BE49-F238E27FC236}">
                <a16:creationId xmlns:a16="http://schemas.microsoft.com/office/drawing/2014/main" id="{ADFAF16B-AA91-FB18-87BF-9B7A7C7FC11E}"/>
              </a:ext>
            </a:extLst>
          </p:cNvPr>
          <p:cNvSpPr txBox="1"/>
          <p:nvPr/>
        </p:nvSpPr>
        <p:spPr>
          <a:xfrm>
            <a:off x="588263" y="1944477"/>
            <a:ext cx="6843315" cy="3943772"/>
          </a:xfrm>
          <a:prstGeom prst="rect">
            <a:avLst/>
          </a:prstGeom>
          <a:noFill/>
        </p:spPr>
        <p:txBody>
          <a:bodyPr wrap="square" lIns="0" tIns="0" rIns="0" bIns="0" rtlCol="0">
            <a:spAutoFit/>
          </a:bodyPr>
          <a:lstStyle/>
          <a:p>
            <a:pPr marL="285750" indent="-285750">
              <a:lnSpc>
                <a:spcPct val="110000"/>
              </a:lnSpc>
              <a:spcBef>
                <a:spcPts val="1200"/>
              </a:spcBef>
              <a:buFont typeface="Arial" panose="020B0604020202020204" pitchFamily="34" charset="0"/>
              <a:buChar char="•"/>
            </a:pPr>
            <a:r>
              <a:rPr lang="en-US" sz="2000"/>
              <a:t>Data must be used in employee friendly use cases</a:t>
            </a:r>
          </a:p>
          <a:p>
            <a:pPr marL="285750" indent="-285750">
              <a:lnSpc>
                <a:spcPct val="110000"/>
              </a:lnSpc>
              <a:spcBef>
                <a:spcPts val="1200"/>
              </a:spcBef>
              <a:buFont typeface="Arial" panose="020B0604020202020204" pitchFamily="34" charset="0"/>
              <a:buChar char="•"/>
            </a:pPr>
            <a:r>
              <a:rPr lang="en-US" sz="2000"/>
              <a:t>Data is not used for legal investigations, compliance, employment purposes</a:t>
            </a:r>
          </a:p>
          <a:p>
            <a:pPr marL="285750" indent="-285750">
              <a:lnSpc>
                <a:spcPct val="110000"/>
              </a:lnSpc>
              <a:spcBef>
                <a:spcPts val="1200"/>
              </a:spcBef>
              <a:buFont typeface="Arial" panose="020B0604020202020204" pitchFamily="34" charset="0"/>
              <a:buChar char="•"/>
            </a:pPr>
            <a:r>
              <a:rPr lang="en-US" sz="2000"/>
              <a:t>Use cases must be pre-approved by a senior leader</a:t>
            </a:r>
          </a:p>
          <a:p>
            <a:pPr marL="285750" indent="-285750">
              <a:lnSpc>
                <a:spcPct val="110000"/>
              </a:lnSpc>
              <a:spcBef>
                <a:spcPts val="1200"/>
              </a:spcBef>
              <a:buFont typeface="Arial" panose="020B0604020202020204" pitchFamily="34" charset="0"/>
              <a:buChar char="•"/>
            </a:pPr>
            <a:r>
              <a:rPr lang="en-US" sz="2000"/>
              <a:t>Data always remains deidentified </a:t>
            </a:r>
          </a:p>
          <a:p>
            <a:pPr marL="285750" indent="-285750">
              <a:lnSpc>
                <a:spcPct val="110000"/>
              </a:lnSpc>
              <a:spcBef>
                <a:spcPts val="1200"/>
              </a:spcBef>
              <a:buFont typeface="Arial" panose="020B0604020202020204" pitchFamily="34" charset="0"/>
              <a:buChar char="•"/>
            </a:pPr>
            <a:r>
              <a:rPr lang="en-US" sz="2000"/>
              <a:t>Access is granted for defined use cases and for a specific duration</a:t>
            </a:r>
          </a:p>
          <a:p>
            <a:pPr marL="285750" indent="-285750">
              <a:lnSpc>
                <a:spcPct val="110000"/>
              </a:lnSpc>
              <a:spcBef>
                <a:spcPts val="1200"/>
              </a:spcBef>
              <a:buFont typeface="Arial" panose="020B0604020202020204" pitchFamily="34" charset="0"/>
              <a:buChar char="•"/>
            </a:pPr>
            <a:r>
              <a:rPr lang="en-US" sz="2000"/>
              <a:t>Data is not shared / uploaded into 3P sites</a:t>
            </a:r>
          </a:p>
          <a:p>
            <a:pPr marL="285750" indent="-285750">
              <a:lnSpc>
                <a:spcPct val="110000"/>
              </a:lnSpc>
              <a:spcBef>
                <a:spcPts val="1200"/>
              </a:spcBef>
              <a:buFont typeface="Arial" panose="020B0604020202020204" pitchFamily="34" charset="0"/>
              <a:buChar char="•"/>
            </a:pPr>
            <a:r>
              <a:rPr lang="en-US" sz="2000"/>
              <a:t>Data is presented in aggregates only</a:t>
            </a:r>
          </a:p>
        </p:txBody>
      </p:sp>
      <p:sp>
        <p:nvSpPr>
          <p:cNvPr id="16" name="Rectangle: Rounded Corners 15">
            <a:extLst>
              <a:ext uri="{FF2B5EF4-FFF2-40B4-BE49-F238E27FC236}">
                <a16:creationId xmlns:a16="http://schemas.microsoft.com/office/drawing/2014/main" id="{228A2D10-6078-8451-5660-D073CDE7FFE1}"/>
              </a:ext>
            </a:extLst>
          </p:cNvPr>
          <p:cNvSpPr/>
          <p:nvPr/>
        </p:nvSpPr>
        <p:spPr bwMode="auto">
          <a:xfrm>
            <a:off x="8396944" y="3333318"/>
            <a:ext cx="3184424" cy="1166090"/>
          </a:xfrm>
          <a:prstGeom prst="roundRect">
            <a:avLst>
              <a:gd name="adj" fmla="val 10251"/>
            </a:avLst>
          </a:prstGeom>
          <a:gradFill>
            <a:gsLst>
              <a:gs pos="0">
                <a:schemeClr val="accent4"/>
              </a:gs>
              <a:gs pos="100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000">
                <a:gradFill>
                  <a:gsLst>
                    <a:gs pos="0">
                      <a:srgbClr val="FFFFFF"/>
                    </a:gs>
                    <a:gs pos="100000">
                      <a:srgbClr val="FFFFFF"/>
                    </a:gs>
                  </a:gsLst>
                  <a:lin ang="5400000" scaled="0"/>
                </a:gradFill>
                <a:latin typeface="+mj-lt"/>
                <a:ea typeface="Segoe UI" pitchFamily="34" charset="0"/>
                <a:cs typeface="Segoe UI" pitchFamily="34" charset="0"/>
              </a:rPr>
              <a:t>These are examples </a:t>
            </a:r>
            <a:br>
              <a:rPr lang="en-US" sz="2000">
                <a:gradFill>
                  <a:gsLst>
                    <a:gs pos="0">
                      <a:srgbClr val="FFFFFF"/>
                    </a:gs>
                    <a:gs pos="100000">
                      <a:srgbClr val="FFFFFF"/>
                    </a:gs>
                  </a:gsLst>
                  <a:lin ang="5400000" scaled="0"/>
                </a:gradFill>
                <a:latin typeface="+mj-lt"/>
                <a:ea typeface="Segoe UI" pitchFamily="34" charset="0"/>
                <a:cs typeface="Segoe UI" pitchFamily="34" charset="0"/>
              </a:rPr>
            </a:br>
            <a:r>
              <a:rPr lang="en-US" sz="2000">
                <a:gradFill>
                  <a:gsLst>
                    <a:gs pos="0">
                      <a:srgbClr val="FFFFFF"/>
                    </a:gs>
                    <a:gs pos="100000">
                      <a:srgbClr val="FFFFFF"/>
                    </a:gs>
                  </a:gsLst>
                  <a:lin ang="5400000" scaled="0"/>
                </a:gradFill>
                <a:latin typeface="+mj-lt"/>
                <a:ea typeface="Segoe UI" pitchFamily="34" charset="0"/>
                <a:cs typeface="Segoe UI" pitchFamily="34" charset="0"/>
              </a:rPr>
              <a:t>of policies that the customers may apply</a:t>
            </a:r>
          </a:p>
        </p:txBody>
      </p:sp>
    </p:spTree>
    <p:extLst>
      <p:ext uri="{BB962C8B-B14F-4D97-AF65-F5344CB8AC3E}">
        <p14:creationId xmlns:p14="http://schemas.microsoft.com/office/powerpoint/2010/main" val="4294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p:nvPr>
        </p:nvSpPr>
        <p:spPr/>
        <p:txBody>
          <a:bodyPr/>
          <a:lstStyle/>
          <a:p>
            <a:r>
              <a:rPr lang="en-US"/>
              <a:t>End user opt out</a:t>
            </a:r>
          </a:p>
        </p:txBody>
      </p:sp>
      <p:sp>
        <p:nvSpPr>
          <p:cNvPr id="3" name="TextBox 2">
            <a:extLst>
              <a:ext uri="{FF2B5EF4-FFF2-40B4-BE49-F238E27FC236}">
                <a16:creationId xmlns:a16="http://schemas.microsoft.com/office/drawing/2014/main" id="{810819D9-298F-3A03-C726-6BC931A05880}"/>
              </a:ext>
            </a:extLst>
          </p:cNvPr>
          <p:cNvSpPr txBox="1"/>
          <p:nvPr/>
        </p:nvSpPr>
        <p:spPr>
          <a:xfrm>
            <a:off x="588963" y="1123910"/>
            <a:ext cx="9400193" cy="307777"/>
          </a:xfrm>
          <a:prstGeom prst="rect">
            <a:avLst/>
          </a:prstGeom>
          <a:noFill/>
        </p:spPr>
        <p:txBody>
          <a:bodyPr wrap="square" lIns="0" tIns="0" rIns="0" bIns="0">
            <a:noAutofit/>
          </a:bodyPr>
          <a:lstStyle/>
          <a:p>
            <a:r>
              <a:rPr lang="en-US" sz="2000">
                <a:solidFill>
                  <a:schemeClr val="accent1">
                    <a:lumMod val="75000"/>
                  </a:schemeClr>
                </a:solidFill>
              </a:rPr>
              <a:t>Opt-out can be used to limit data from being part of certain experiences</a:t>
            </a:r>
          </a:p>
        </p:txBody>
      </p:sp>
      <p:sp>
        <p:nvSpPr>
          <p:cNvPr id="7" name="TextBox 6">
            <a:extLst>
              <a:ext uri="{FF2B5EF4-FFF2-40B4-BE49-F238E27FC236}">
                <a16:creationId xmlns:a16="http://schemas.microsoft.com/office/drawing/2014/main" id="{E2529734-CED4-4FEB-1BD1-518E959561F6}"/>
              </a:ext>
            </a:extLst>
          </p:cNvPr>
          <p:cNvSpPr txBox="1"/>
          <p:nvPr/>
        </p:nvSpPr>
        <p:spPr>
          <a:xfrm>
            <a:off x="584200" y="1684896"/>
            <a:ext cx="5217319"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dirty="0"/>
              <a:t>Viva Insights admin</a:t>
            </a:r>
          </a:p>
        </p:txBody>
      </p:sp>
      <p:sp>
        <p:nvSpPr>
          <p:cNvPr id="15" name="TextBox 14">
            <a:extLst>
              <a:ext uri="{FF2B5EF4-FFF2-40B4-BE49-F238E27FC236}">
                <a16:creationId xmlns:a16="http://schemas.microsoft.com/office/drawing/2014/main" id="{8B0445A5-CE88-9C4C-8D47-619EB10C4868}"/>
              </a:ext>
            </a:extLst>
          </p:cNvPr>
          <p:cNvSpPr txBox="1"/>
          <p:nvPr/>
        </p:nvSpPr>
        <p:spPr>
          <a:xfrm>
            <a:off x="590551" y="2000879"/>
            <a:ext cx="5221224" cy="1006301"/>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pPr marL="0" indent="0">
              <a:spcBef>
                <a:spcPts val="600"/>
              </a:spcBef>
              <a:buNone/>
            </a:pPr>
            <a:r>
              <a:rPr lang="en-US" dirty="0"/>
              <a:t>Allows employees the choice to exclude their data from being part of advanced insights</a:t>
            </a:r>
          </a:p>
          <a:p>
            <a:pPr marL="0" indent="0">
              <a:spcBef>
                <a:spcPts val="600"/>
              </a:spcBef>
              <a:buNone/>
            </a:pPr>
            <a:r>
              <a:rPr lang="en-US" dirty="0">
                <a:solidFill>
                  <a:schemeClr val="accent1">
                    <a:lumMod val="75000"/>
                  </a:schemeClr>
                </a:solidFill>
              </a:rPr>
              <a:t>Allows individual to opt out of being </a:t>
            </a:r>
            <a:br>
              <a:rPr lang="en-US" dirty="0">
                <a:solidFill>
                  <a:schemeClr val="accent1">
                    <a:lumMod val="75000"/>
                  </a:schemeClr>
                </a:solidFill>
              </a:rPr>
            </a:br>
            <a:r>
              <a:rPr lang="en-US" dirty="0">
                <a:solidFill>
                  <a:schemeClr val="accent1">
                    <a:lumMod val="75000"/>
                  </a:schemeClr>
                </a:solidFill>
              </a:rPr>
              <a:t>included in advanced insights</a:t>
            </a:r>
          </a:p>
        </p:txBody>
      </p:sp>
      <p:pic>
        <p:nvPicPr>
          <p:cNvPr id="26" name="Picture 25" descr="Screen shot for privacy settings">
            <a:extLst>
              <a:ext uri="{FF2B5EF4-FFF2-40B4-BE49-F238E27FC236}">
                <a16:creationId xmlns:a16="http://schemas.microsoft.com/office/drawing/2014/main" id="{D5125FD6-00B5-FD5B-533B-D1A24AFB3850}"/>
              </a:ext>
            </a:extLst>
          </p:cNvPr>
          <p:cNvPicPr>
            <a:picLocks noChangeAspect="1"/>
          </p:cNvPicPr>
          <p:nvPr/>
        </p:nvPicPr>
        <p:blipFill>
          <a:blip r:embed="rId3"/>
          <a:stretch>
            <a:fillRect/>
          </a:stretch>
        </p:blipFill>
        <p:spPr>
          <a:xfrm>
            <a:off x="740453" y="3229602"/>
            <a:ext cx="4953274" cy="2932994"/>
          </a:xfrm>
          <a:prstGeom prst="rect">
            <a:avLst/>
          </a:prstGeom>
          <a:ln w="3175">
            <a:solidFill>
              <a:schemeClr val="accent1"/>
            </a:solidFill>
          </a:ln>
        </p:spPr>
      </p:pic>
      <p:sp>
        <p:nvSpPr>
          <p:cNvPr id="12" name="TextBox 11">
            <a:extLst>
              <a:ext uri="{FF2B5EF4-FFF2-40B4-BE49-F238E27FC236}">
                <a16:creationId xmlns:a16="http://schemas.microsoft.com/office/drawing/2014/main" id="{7FE7C384-FA46-8264-39DA-DBF8D6B6B4F0}"/>
              </a:ext>
            </a:extLst>
          </p:cNvPr>
          <p:cNvSpPr txBox="1"/>
          <p:nvPr/>
        </p:nvSpPr>
        <p:spPr>
          <a:xfrm>
            <a:off x="6419637" y="1669984"/>
            <a:ext cx="5221224" cy="249299"/>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dirty="0"/>
              <a:t>Individual user</a:t>
            </a:r>
          </a:p>
        </p:txBody>
      </p:sp>
      <p:sp>
        <p:nvSpPr>
          <p:cNvPr id="14" name="TextBox 13">
            <a:extLst>
              <a:ext uri="{FF2B5EF4-FFF2-40B4-BE49-F238E27FC236}">
                <a16:creationId xmlns:a16="http://schemas.microsoft.com/office/drawing/2014/main" id="{F887910E-060D-6537-DF6D-3ECC24F56499}"/>
              </a:ext>
            </a:extLst>
          </p:cNvPr>
          <p:cNvSpPr txBox="1"/>
          <p:nvPr/>
        </p:nvSpPr>
        <p:spPr>
          <a:xfrm>
            <a:off x="6380226" y="2000879"/>
            <a:ext cx="5221224" cy="769313"/>
          </a:xfrm>
          <a:prstGeom prst="rect">
            <a:avLst/>
          </a:prstGeom>
          <a:noFill/>
        </p:spPr>
        <p:txBody>
          <a:bodyPr wrap="square" lIns="0" tIns="0" rIns="0" bIns="0" rtlCol="0" anchor="t">
            <a:spAutoFit/>
          </a:bodyPr>
          <a:lstStyle>
            <a:defPPr>
              <a:defRPr lang="en-US"/>
            </a:defPPr>
            <a:lvl1pPr marL="169863" indent="-169863">
              <a:lnSpc>
                <a:spcPct val="110000"/>
              </a:lnSpc>
              <a:spcBef>
                <a:spcPts val="0"/>
              </a:spcBef>
              <a:buFont typeface="Arial" panose="020B0604020202020204" pitchFamily="34" charset="0"/>
              <a:buChar char="•"/>
              <a:defRPr sz="1400">
                <a:gradFill>
                  <a:gsLst>
                    <a:gs pos="2917">
                      <a:schemeClr val="tx1"/>
                    </a:gs>
                    <a:gs pos="30000">
                      <a:schemeClr val="tx1"/>
                    </a:gs>
                  </a:gsLst>
                  <a:lin ang="5400000" scaled="0"/>
                </a:gradFill>
              </a:defRPr>
            </a:lvl1pPr>
          </a:lstStyle>
          <a:p>
            <a:pPr marL="0" indent="0">
              <a:spcBef>
                <a:spcPts val="600"/>
              </a:spcBef>
              <a:buNone/>
            </a:pPr>
            <a:r>
              <a:rPr lang="en-US"/>
              <a:t>Opt-out of personal insights</a:t>
            </a:r>
          </a:p>
          <a:p>
            <a:pPr marL="0" indent="0">
              <a:spcBef>
                <a:spcPts val="600"/>
              </a:spcBef>
              <a:buNone/>
            </a:pPr>
            <a:r>
              <a:rPr lang="en-US">
                <a:solidFill>
                  <a:schemeClr val="accent1">
                    <a:lumMod val="75000"/>
                  </a:schemeClr>
                </a:solidFill>
              </a:rPr>
              <a:t>Allows individual to opt out of </a:t>
            </a:r>
            <a:br>
              <a:rPr lang="en-US">
                <a:solidFill>
                  <a:schemeClr val="accent1">
                    <a:lumMod val="75000"/>
                  </a:schemeClr>
                </a:solidFill>
              </a:rPr>
            </a:br>
            <a:r>
              <a:rPr lang="en-US">
                <a:solidFill>
                  <a:schemeClr val="accent1">
                    <a:lumMod val="75000"/>
                  </a:schemeClr>
                </a:solidFill>
              </a:rPr>
              <a:t>personal insights experiences</a:t>
            </a:r>
          </a:p>
        </p:txBody>
      </p:sp>
      <p:pic>
        <p:nvPicPr>
          <p:cNvPr id="27" name="Picture 26" descr="Screen shot for individual user privacy settings">
            <a:extLst>
              <a:ext uri="{FF2B5EF4-FFF2-40B4-BE49-F238E27FC236}">
                <a16:creationId xmlns:a16="http://schemas.microsoft.com/office/drawing/2014/main" id="{CD2735DB-025A-CEA6-A231-1604E470918A}"/>
              </a:ext>
            </a:extLst>
          </p:cNvPr>
          <p:cNvPicPr>
            <a:picLocks noChangeAspect="1"/>
          </p:cNvPicPr>
          <p:nvPr/>
        </p:nvPicPr>
        <p:blipFill>
          <a:blip r:embed="rId4"/>
          <a:stretch>
            <a:fillRect/>
          </a:stretch>
        </p:blipFill>
        <p:spPr>
          <a:xfrm>
            <a:off x="6552018" y="3229603"/>
            <a:ext cx="4563109" cy="2932994"/>
          </a:xfrm>
          <a:prstGeom prst="rect">
            <a:avLst/>
          </a:prstGeom>
          <a:ln w="3175">
            <a:solidFill>
              <a:schemeClr val="accent1"/>
            </a:solidFill>
          </a:ln>
        </p:spPr>
      </p:pic>
      <p:sp>
        <p:nvSpPr>
          <p:cNvPr id="4" name="TextBox 3">
            <a:extLst>
              <a:ext uri="{FF2B5EF4-FFF2-40B4-BE49-F238E27FC236}">
                <a16:creationId xmlns:a16="http://schemas.microsoft.com/office/drawing/2014/main" id="{3F4E5FCA-BF4A-7644-51B1-DD343644924C}"/>
              </a:ext>
            </a:extLst>
          </p:cNvPr>
          <p:cNvSpPr txBox="1"/>
          <p:nvPr/>
        </p:nvSpPr>
        <p:spPr>
          <a:xfrm>
            <a:off x="782594" y="6586152"/>
            <a:ext cx="2231380" cy="153888"/>
          </a:xfrm>
          <a:prstGeom prst="rect">
            <a:avLst/>
          </a:prstGeom>
          <a:noFill/>
        </p:spPr>
        <p:txBody>
          <a:bodyPr wrap="none" lIns="0" tIns="0" rIns="0" bIns="0" rtlCol="0">
            <a:spAutoFit/>
          </a:bodyPr>
          <a:lstStyle/>
          <a:p>
            <a:pPr algn="l"/>
            <a:r>
              <a:rPr lang="en-US" sz="1000" dirty="0">
                <a:effectLst/>
                <a:latin typeface="Segoe UI" panose="020B0502040204020203" pitchFamily="34" charset="0"/>
                <a:hlinkClick r:id="rId5"/>
              </a:rPr>
              <a:t>Manage opt-out settings in PowerShell</a:t>
            </a:r>
            <a:endParaRPr lang="en-US" sz="1000" dirty="0"/>
          </a:p>
        </p:txBody>
      </p:sp>
    </p:spTree>
    <p:extLst>
      <p:ext uri="{BB962C8B-B14F-4D97-AF65-F5344CB8AC3E}">
        <p14:creationId xmlns:p14="http://schemas.microsoft.com/office/powerpoint/2010/main" val="171767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C5C-A075-48E9-BF22-285252BB0D3C}"/>
              </a:ext>
            </a:extLst>
          </p:cNvPr>
          <p:cNvSpPr>
            <a:spLocks noGrp="1"/>
          </p:cNvSpPr>
          <p:nvPr>
            <p:ph type="title"/>
          </p:nvPr>
        </p:nvSpPr>
        <p:spPr/>
        <p:txBody>
          <a:bodyPr/>
          <a:lstStyle/>
          <a:p>
            <a:r>
              <a:rPr lang="en-US" dirty="0"/>
              <a:t>What happens when a user opts out</a:t>
            </a:r>
          </a:p>
        </p:txBody>
      </p:sp>
      <p:sp>
        <p:nvSpPr>
          <p:cNvPr id="3" name="TextBox 2">
            <a:extLst>
              <a:ext uri="{FF2B5EF4-FFF2-40B4-BE49-F238E27FC236}">
                <a16:creationId xmlns:a16="http://schemas.microsoft.com/office/drawing/2014/main" id="{67F9E0FA-34D4-B36D-8BE6-09E2AE251578}"/>
              </a:ext>
            </a:extLst>
          </p:cNvPr>
          <p:cNvSpPr txBox="1"/>
          <p:nvPr/>
        </p:nvSpPr>
        <p:spPr>
          <a:xfrm>
            <a:off x="573100" y="1395690"/>
            <a:ext cx="3511296" cy="274320"/>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sz="2200"/>
              <a:t>Excluded</a:t>
            </a:r>
          </a:p>
        </p:txBody>
      </p:sp>
      <p:sp>
        <p:nvSpPr>
          <p:cNvPr id="5" name="TextBox 4">
            <a:extLst>
              <a:ext uri="{FF2B5EF4-FFF2-40B4-BE49-F238E27FC236}">
                <a16:creationId xmlns:a16="http://schemas.microsoft.com/office/drawing/2014/main" id="{798A7692-CFF6-0EAE-7CF7-C1B4FA6F3CD9}"/>
              </a:ext>
            </a:extLst>
          </p:cNvPr>
          <p:cNvSpPr txBox="1"/>
          <p:nvPr/>
        </p:nvSpPr>
        <p:spPr>
          <a:xfrm>
            <a:off x="573100" y="1779000"/>
            <a:ext cx="3511296" cy="221599"/>
          </a:xfrm>
          <a:prstGeom prst="rect">
            <a:avLst/>
          </a:prstGeom>
          <a:noFill/>
        </p:spPr>
        <p:txBody>
          <a:bodyPr wrap="square" lIns="0" tIns="0" rIns="0" bIns="0" rtlCol="0">
            <a:spAutoFit/>
          </a:bodyPr>
          <a:lstStyle/>
          <a:p>
            <a:pPr>
              <a:lnSpc>
                <a:spcPct val="90000"/>
              </a:lnSpc>
              <a:spcAft>
                <a:spcPts val="600"/>
              </a:spcAft>
            </a:pPr>
            <a:r>
              <a:rPr lang="en-US" sz="1600" dirty="0">
                <a:gradFill>
                  <a:gsLst>
                    <a:gs pos="2917">
                      <a:schemeClr val="tx1"/>
                    </a:gs>
                    <a:gs pos="30000">
                      <a:schemeClr val="tx1"/>
                    </a:gs>
                  </a:gsLst>
                  <a:lin ang="5400000" scaled="0"/>
                </a:gradFill>
              </a:rPr>
              <a:t>Personal Insights – features</a:t>
            </a:r>
          </a:p>
        </p:txBody>
      </p:sp>
      <p:pic>
        <p:nvPicPr>
          <p:cNvPr id="11" name="Picture 10" descr="Screenshot of schedule emails for later and focus plan undre personal insights features">
            <a:extLst>
              <a:ext uri="{FF2B5EF4-FFF2-40B4-BE49-F238E27FC236}">
                <a16:creationId xmlns:a16="http://schemas.microsoft.com/office/drawing/2014/main" id="{A2EB02BC-C342-A61C-337A-B444649BA66F}"/>
              </a:ext>
            </a:extLst>
          </p:cNvPr>
          <p:cNvPicPr>
            <a:picLocks noChangeAspect="1"/>
          </p:cNvPicPr>
          <p:nvPr/>
        </p:nvPicPr>
        <p:blipFill>
          <a:blip r:embed="rId3"/>
          <a:stretch>
            <a:fillRect/>
          </a:stretch>
        </p:blipFill>
        <p:spPr>
          <a:xfrm>
            <a:off x="588963" y="2279986"/>
            <a:ext cx="3492412" cy="1310863"/>
          </a:xfrm>
          <a:prstGeom prst="rect">
            <a:avLst/>
          </a:prstGeom>
          <a:ln w="3175">
            <a:solidFill>
              <a:schemeClr val="accent1"/>
            </a:solidFill>
          </a:ln>
        </p:spPr>
      </p:pic>
      <p:sp>
        <p:nvSpPr>
          <p:cNvPr id="9" name="TextBox 8">
            <a:extLst>
              <a:ext uri="{FF2B5EF4-FFF2-40B4-BE49-F238E27FC236}">
                <a16:creationId xmlns:a16="http://schemas.microsoft.com/office/drawing/2014/main" id="{70F18AB0-818A-CD9E-7F42-768DF7E5CF12}"/>
              </a:ext>
            </a:extLst>
          </p:cNvPr>
          <p:cNvSpPr txBox="1"/>
          <p:nvPr/>
        </p:nvSpPr>
        <p:spPr>
          <a:xfrm>
            <a:off x="573100" y="4021804"/>
            <a:ext cx="3511296" cy="443198"/>
          </a:xfrm>
          <a:prstGeom prst="rect">
            <a:avLst/>
          </a:prstGeom>
          <a:noFill/>
        </p:spPr>
        <p:txBody>
          <a:bodyPr wrap="square" lIns="0" tIns="0" rIns="0" bIns="0" rtlCol="0">
            <a:spAutoFit/>
          </a:bodyPr>
          <a:lstStyle/>
          <a:p>
            <a:pPr>
              <a:lnSpc>
                <a:spcPct val="90000"/>
              </a:lnSpc>
              <a:spcAft>
                <a:spcPts val="600"/>
              </a:spcAft>
            </a:pPr>
            <a:r>
              <a:rPr lang="en-US" sz="1600" dirty="0">
                <a:gradFill>
                  <a:gsLst>
                    <a:gs pos="2917">
                      <a:schemeClr val="tx1"/>
                    </a:gs>
                    <a:gs pos="30000">
                      <a:schemeClr val="tx1"/>
                    </a:gs>
                  </a:gsLst>
                  <a:lin ang="5400000" scaled="0"/>
                </a:gradFill>
              </a:rPr>
              <a:t>Data in CSV outputs and </a:t>
            </a:r>
            <a:r>
              <a:rPr lang="en-US" sz="1600" dirty="0" err="1">
                <a:gradFill>
                  <a:gsLst>
                    <a:gs pos="2917">
                      <a:schemeClr val="tx1"/>
                    </a:gs>
                    <a:gs pos="30000">
                      <a:schemeClr val="tx1"/>
                    </a:gs>
                  </a:gsLst>
                  <a:lin ang="5400000" scaled="0"/>
                </a:gradFill>
              </a:rPr>
              <a:t>PowerBI</a:t>
            </a:r>
            <a:r>
              <a:rPr lang="en-US" sz="1600" dirty="0">
                <a:gradFill>
                  <a:gsLst>
                    <a:gs pos="2917">
                      <a:schemeClr val="tx1"/>
                    </a:gs>
                    <a:gs pos="30000">
                      <a:schemeClr val="tx1"/>
                    </a:gs>
                  </a:gsLst>
                  <a:lin ang="5400000" scaled="0"/>
                </a:gradFill>
              </a:rPr>
              <a:t> reports (Advanced Insights)</a:t>
            </a:r>
          </a:p>
        </p:txBody>
      </p:sp>
      <p:graphicFrame>
        <p:nvGraphicFramePr>
          <p:cNvPr id="10" name="Table 9">
            <a:extLst>
              <a:ext uri="{FF2B5EF4-FFF2-40B4-BE49-F238E27FC236}">
                <a16:creationId xmlns:a16="http://schemas.microsoft.com/office/drawing/2014/main" id="{45346245-F7DF-4657-FFD4-CB1EBB5F4682}"/>
              </a:ext>
            </a:extLst>
          </p:cNvPr>
          <p:cNvGraphicFramePr>
            <a:graphicFrameLocks noGrp="1"/>
          </p:cNvGraphicFramePr>
          <p:nvPr>
            <p:extLst>
              <p:ext uri="{D42A27DB-BD31-4B8C-83A1-F6EECF244321}">
                <p14:modId xmlns:p14="http://schemas.microsoft.com/office/powerpoint/2010/main" val="4264514846"/>
              </p:ext>
            </p:extLst>
          </p:nvPr>
        </p:nvGraphicFramePr>
        <p:xfrm>
          <a:off x="573100" y="4714402"/>
          <a:ext cx="3628151" cy="1600342"/>
        </p:xfrm>
        <a:graphic>
          <a:graphicData uri="http://schemas.openxmlformats.org/drawingml/2006/table">
            <a:tbl>
              <a:tblPr firstRow="1">
                <a:tableStyleId>{5C22544A-7EE6-4342-B048-85BDC9FD1C3A}</a:tableStyleId>
              </a:tblPr>
              <a:tblGrid>
                <a:gridCol w="838987">
                  <a:extLst>
                    <a:ext uri="{9D8B030D-6E8A-4147-A177-3AD203B41FA5}">
                      <a16:colId xmlns:a16="http://schemas.microsoft.com/office/drawing/2014/main" val="1038169237"/>
                    </a:ext>
                  </a:extLst>
                </a:gridCol>
                <a:gridCol w="715935">
                  <a:extLst>
                    <a:ext uri="{9D8B030D-6E8A-4147-A177-3AD203B41FA5}">
                      <a16:colId xmlns:a16="http://schemas.microsoft.com/office/drawing/2014/main" val="1923712757"/>
                    </a:ext>
                  </a:extLst>
                </a:gridCol>
                <a:gridCol w="1044072">
                  <a:extLst>
                    <a:ext uri="{9D8B030D-6E8A-4147-A177-3AD203B41FA5}">
                      <a16:colId xmlns:a16="http://schemas.microsoft.com/office/drawing/2014/main" val="1489647233"/>
                    </a:ext>
                  </a:extLst>
                </a:gridCol>
                <a:gridCol w="1029157">
                  <a:extLst>
                    <a:ext uri="{9D8B030D-6E8A-4147-A177-3AD203B41FA5}">
                      <a16:colId xmlns:a16="http://schemas.microsoft.com/office/drawing/2014/main" val="3894432004"/>
                    </a:ext>
                  </a:extLst>
                </a:gridCol>
              </a:tblGrid>
              <a:tr h="348518">
                <a:tc>
                  <a:txBody>
                    <a:bodyPr/>
                    <a:lstStyle/>
                    <a:p>
                      <a:pPr algn="ctr" fontAlgn="b"/>
                      <a:r>
                        <a:rPr lang="en-US" sz="1050" b="1" u="none" strike="noStrike" err="1">
                          <a:solidFill>
                            <a:schemeClr val="tx1">
                              <a:lumMod val="75000"/>
                              <a:lumOff val="25000"/>
                            </a:schemeClr>
                          </a:solidFill>
                          <a:effectLst/>
                        </a:rPr>
                        <a:t>PersonId</a:t>
                      </a:r>
                      <a:endParaRPr lang="en-US" sz="1050" b="1" i="0" u="none" strike="noStrike">
                        <a:solidFill>
                          <a:schemeClr val="tx1">
                            <a:lumMod val="75000"/>
                            <a:lumOff val="25000"/>
                          </a:schemeClr>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r>
                        <a:rPr lang="en-US" sz="1050" b="1" u="none" strike="noStrike">
                          <a:solidFill>
                            <a:schemeClr val="tx1">
                              <a:lumMod val="75000"/>
                              <a:lumOff val="25000"/>
                            </a:schemeClr>
                          </a:solidFill>
                          <a:effectLst/>
                        </a:rPr>
                        <a:t>Date</a:t>
                      </a:r>
                      <a:endParaRPr lang="en-US" sz="1050" b="1" i="0" u="none" strike="noStrike">
                        <a:solidFill>
                          <a:schemeClr val="tx1">
                            <a:lumMod val="75000"/>
                            <a:lumOff val="25000"/>
                          </a:schemeClr>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r>
                        <a:rPr lang="en-US" sz="1050" b="1" u="none" strike="noStrike" dirty="0">
                          <a:solidFill>
                            <a:schemeClr val="tx1">
                              <a:lumMod val="75000"/>
                              <a:lumOff val="25000"/>
                            </a:schemeClr>
                          </a:solidFill>
                          <a:effectLst/>
                        </a:rPr>
                        <a:t>Copilot actions taken</a:t>
                      </a:r>
                      <a:endParaRPr lang="en-US" sz="1050" b="1" i="0" u="none" strike="noStrike" dirty="0">
                        <a:solidFill>
                          <a:schemeClr val="tx1">
                            <a:lumMod val="75000"/>
                            <a:lumOff val="25000"/>
                          </a:schemeClr>
                        </a:solidFill>
                        <a:effectLst/>
                        <a:latin typeface="Aptos Narrow" panose="020B0004020202020204" pitchFamily="34" charset="0"/>
                      </a:endParaRPr>
                    </a:p>
                  </a:txBody>
                  <a:tcPr marL="8625" marR="8625" marT="8625" marB="0" anchor="b">
                    <a:solidFill>
                      <a:schemeClr val="bg1">
                        <a:lumMod val="95000"/>
                      </a:schemeClr>
                    </a:solidFill>
                  </a:tcPr>
                </a:tc>
                <a:tc>
                  <a:txBody>
                    <a:bodyPr/>
                    <a:lstStyle/>
                    <a:p>
                      <a:pPr algn="ctr" fontAlgn="b"/>
                      <a:r>
                        <a:rPr lang="en-US" sz="1050" b="1" u="none" strike="noStrike">
                          <a:solidFill>
                            <a:schemeClr val="tx1">
                              <a:lumMod val="75000"/>
                              <a:lumOff val="25000"/>
                            </a:schemeClr>
                          </a:solidFill>
                          <a:effectLst/>
                        </a:rPr>
                        <a:t>Department</a:t>
                      </a:r>
                      <a:endParaRPr lang="en-US" sz="1050" b="1" i="0" u="none" strike="noStrike">
                        <a:solidFill>
                          <a:schemeClr val="tx1">
                            <a:lumMod val="75000"/>
                            <a:lumOff val="25000"/>
                          </a:schemeClr>
                        </a:solidFill>
                        <a:effectLst/>
                        <a:latin typeface="Aptos Narrow" panose="020B0004020202020204" pitchFamily="34" charset="0"/>
                      </a:endParaRPr>
                    </a:p>
                  </a:txBody>
                  <a:tcPr marL="8625" marR="8625" marT="8625" marB="0" anchor="b">
                    <a:solidFill>
                      <a:schemeClr val="bg1">
                        <a:lumMod val="95000"/>
                      </a:schemeClr>
                    </a:solidFill>
                  </a:tcPr>
                </a:tc>
                <a:extLst>
                  <a:ext uri="{0D108BD9-81ED-4DB2-BD59-A6C34878D82A}">
                    <a16:rowId xmlns:a16="http://schemas.microsoft.com/office/drawing/2014/main" val="2420067781"/>
                  </a:ext>
                </a:extLst>
              </a:tr>
              <a:tr h="178832">
                <a:tc>
                  <a:txBody>
                    <a:bodyPr/>
                    <a:lstStyle/>
                    <a:p>
                      <a:pPr algn="ctr" fontAlgn="b"/>
                      <a:r>
                        <a:rPr lang="en-US" sz="1050" u="none" strike="noStrike">
                          <a:effectLst/>
                        </a:rPr>
                        <a:t>46625094</a:t>
                      </a:r>
                      <a:endParaRPr lang="en-US" sz="1050" b="0" i="0" u="none" strike="noStrike">
                        <a:solidFill>
                          <a:srgbClr val="000000"/>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7/7/2024</a:t>
                      </a:r>
                      <a:endParaRPr lang="en-US" sz="1050" b="0" i="0" u="none" strike="noStrike">
                        <a:solidFill>
                          <a:srgbClr val="000000"/>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4</a:t>
                      </a:r>
                      <a:endParaRPr lang="en-US" sz="1050" b="0" i="0" u="none" strike="noStrike">
                        <a:solidFill>
                          <a:srgbClr val="000000"/>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HR</a:t>
                      </a:r>
                      <a:endParaRPr lang="en-US" sz="1050" b="0" i="0" u="none" strike="noStrike">
                        <a:solidFill>
                          <a:srgbClr val="000000"/>
                        </a:solidFill>
                        <a:effectLst/>
                        <a:latin typeface="Aptos Narrow" panose="020B0004020202020204" pitchFamily="34" charset="0"/>
                      </a:endParaRPr>
                    </a:p>
                  </a:txBody>
                  <a:tcPr marL="8625" marR="8625" marT="8625" marB="0" anchor="b">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75156578"/>
                  </a:ext>
                </a:extLst>
              </a:tr>
              <a:tr h="178832">
                <a:tc>
                  <a:txBody>
                    <a:bodyPr/>
                    <a:lstStyle/>
                    <a:p>
                      <a:pPr algn="ctr" fontAlgn="b"/>
                      <a:r>
                        <a:rPr lang="en-US" sz="1050" u="none" strike="noStrike">
                          <a:effectLst/>
                        </a:rPr>
                        <a:t>9b54a243</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7/7/2024</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7</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HR</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2423025"/>
                  </a:ext>
                </a:extLst>
              </a:tr>
              <a:tr h="178832">
                <a:tc>
                  <a:txBody>
                    <a:bodyPr/>
                    <a:lstStyle/>
                    <a:p>
                      <a:pPr algn="ctr" fontAlgn="b"/>
                      <a:r>
                        <a:rPr lang="en-US" sz="1050" u="none" strike="noStrike">
                          <a:effectLst/>
                        </a:rPr>
                        <a:t>cacd6727</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7/7/2024</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dirty="0">
                          <a:effectLst/>
                        </a:rPr>
                        <a:t>14</a:t>
                      </a:r>
                      <a:endParaRPr lang="en-US" sz="1050" b="0" i="0" u="none" strike="noStrike" dirty="0">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Finance</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2174934"/>
                  </a:ext>
                </a:extLst>
              </a:tr>
              <a:tr h="178832">
                <a:tc>
                  <a:txBody>
                    <a:bodyPr/>
                    <a:lstStyle/>
                    <a:p>
                      <a:pPr algn="ctr" fontAlgn="b"/>
                      <a:r>
                        <a:rPr lang="en-US" sz="1050" u="none" strike="noStrike">
                          <a:effectLst/>
                        </a:rPr>
                        <a:t>ecaee5b2</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7/7/2024</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0</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IT</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3520153"/>
                  </a:ext>
                </a:extLst>
              </a:tr>
              <a:tr h="178832">
                <a:tc>
                  <a:txBody>
                    <a:bodyPr/>
                    <a:lstStyle/>
                    <a:p>
                      <a:pPr algn="ctr" fontAlgn="b"/>
                      <a:r>
                        <a:rPr lang="en-US" sz="1050" u="none" strike="noStrike">
                          <a:effectLst/>
                        </a:rPr>
                        <a:t>1909eda2</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7/7/2024</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8</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Finance</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1288188"/>
                  </a:ext>
                </a:extLst>
              </a:tr>
              <a:tr h="178832">
                <a:tc>
                  <a:txBody>
                    <a:bodyPr/>
                    <a:lstStyle/>
                    <a:p>
                      <a:pPr algn="ctr" fontAlgn="b"/>
                      <a:r>
                        <a:rPr lang="en-US" sz="1050" u="none" strike="noStrike">
                          <a:effectLst/>
                        </a:rPr>
                        <a:t>b7c75fa2</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7/7/2024</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22</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1050" u="none" strike="noStrike">
                          <a:effectLst/>
                        </a:rPr>
                        <a:t>Sales</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8882063"/>
                  </a:ext>
                </a:extLst>
              </a:tr>
              <a:tr h="178832">
                <a:tc>
                  <a:txBody>
                    <a:bodyPr/>
                    <a:lstStyle/>
                    <a:p>
                      <a:pPr algn="ctr" fontAlgn="b"/>
                      <a:r>
                        <a:rPr lang="en-US" sz="1050" u="none" strike="noStrike">
                          <a:effectLst/>
                        </a:rPr>
                        <a:t>dd9ef68c</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algn="ctr" fontAlgn="b"/>
                      <a:r>
                        <a:rPr lang="en-US" sz="1050" u="none" strike="noStrike">
                          <a:effectLst/>
                        </a:rPr>
                        <a:t>7/7/2024</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algn="ctr" fontAlgn="b"/>
                      <a:r>
                        <a:rPr lang="en-US" sz="1050" u="none" strike="noStrike">
                          <a:effectLst/>
                        </a:rPr>
                        <a:t>10</a:t>
                      </a:r>
                      <a:endParaRPr lang="en-US" sz="1050" b="0" i="0" u="none" strike="noStrike">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algn="ctr" fontAlgn="b"/>
                      <a:r>
                        <a:rPr lang="en-US" sz="1050" u="none" strike="noStrike" dirty="0">
                          <a:effectLst/>
                        </a:rPr>
                        <a:t>HR</a:t>
                      </a:r>
                      <a:endParaRPr lang="en-US" sz="1050" b="0" i="0" u="none" strike="noStrike" dirty="0">
                        <a:solidFill>
                          <a:srgbClr val="000000"/>
                        </a:solidFill>
                        <a:effectLst/>
                        <a:latin typeface="Aptos Narrow" panose="020B0004020202020204" pitchFamily="34" charset="0"/>
                      </a:endParaRPr>
                    </a:p>
                  </a:txBody>
                  <a:tcPr marL="8625" marR="8625" marT="8625" marB="0" anchor="b">
                    <a:lnT w="6350" cap="flat" cmpd="sng" algn="ctr">
                      <a:solidFill>
                        <a:schemeClr val="bg1">
                          <a:lumMod val="8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963470391"/>
                  </a:ext>
                </a:extLst>
              </a:tr>
            </a:tbl>
          </a:graphicData>
        </a:graphic>
      </p:graphicFrame>
      <p:sp>
        <p:nvSpPr>
          <p:cNvPr id="4" name="TextBox 3">
            <a:extLst>
              <a:ext uri="{FF2B5EF4-FFF2-40B4-BE49-F238E27FC236}">
                <a16:creationId xmlns:a16="http://schemas.microsoft.com/office/drawing/2014/main" id="{EEA4321B-A181-D847-6737-2024CBA50E83}"/>
              </a:ext>
            </a:extLst>
          </p:cNvPr>
          <p:cNvSpPr txBox="1"/>
          <p:nvPr/>
        </p:nvSpPr>
        <p:spPr>
          <a:xfrm>
            <a:off x="4340352" y="1395690"/>
            <a:ext cx="3511296" cy="274320"/>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sz="2200"/>
              <a:t>Remains included in</a:t>
            </a:r>
          </a:p>
        </p:txBody>
      </p:sp>
      <p:sp>
        <p:nvSpPr>
          <p:cNvPr id="7" name="TextBox 6">
            <a:extLst>
              <a:ext uri="{FF2B5EF4-FFF2-40B4-BE49-F238E27FC236}">
                <a16:creationId xmlns:a16="http://schemas.microsoft.com/office/drawing/2014/main" id="{B85E7416-625A-ACDF-2FC6-A3C7DB435987}"/>
              </a:ext>
            </a:extLst>
          </p:cNvPr>
          <p:cNvSpPr txBox="1"/>
          <p:nvPr/>
        </p:nvSpPr>
        <p:spPr>
          <a:xfrm>
            <a:off x="4340352" y="1779000"/>
            <a:ext cx="3511296" cy="221599"/>
          </a:xfrm>
          <a:prstGeom prst="rect">
            <a:avLst/>
          </a:prstGeom>
          <a:noFill/>
        </p:spPr>
        <p:txBody>
          <a:bodyPr wrap="square" lIns="0" tIns="0" rIns="0" bIns="0" rtlCol="0">
            <a:spAutoFit/>
          </a:bodyPr>
          <a:lstStyle/>
          <a:p>
            <a:pPr>
              <a:lnSpc>
                <a:spcPct val="90000"/>
              </a:lnSpc>
              <a:spcAft>
                <a:spcPts val="600"/>
              </a:spcAft>
            </a:pPr>
            <a:r>
              <a:rPr lang="en-US" sz="1600" dirty="0">
                <a:gradFill>
                  <a:gsLst>
                    <a:gs pos="2917">
                      <a:schemeClr val="tx1"/>
                    </a:gs>
                    <a:gs pos="30000">
                      <a:schemeClr val="tx1"/>
                    </a:gs>
                  </a:gsLst>
                  <a:lin ang="5400000" scaled="0"/>
                </a:gradFill>
              </a:rPr>
              <a:t>Copilot Dashboard</a:t>
            </a:r>
          </a:p>
        </p:txBody>
      </p:sp>
      <p:pic>
        <p:nvPicPr>
          <p:cNvPr id="12" name="Picture 11" descr="Screen shot under remains included in. Screenshot illustrates how copilot can transform your work.">
            <a:extLst>
              <a:ext uri="{FF2B5EF4-FFF2-40B4-BE49-F238E27FC236}">
                <a16:creationId xmlns:a16="http://schemas.microsoft.com/office/drawing/2014/main" id="{EE1E144A-2424-0DB1-F08A-227E96E61D3C}"/>
              </a:ext>
            </a:extLst>
          </p:cNvPr>
          <p:cNvPicPr>
            <a:picLocks noChangeAspect="1"/>
          </p:cNvPicPr>
          <p:nvPr/>
        </p:nvPicPr>
        <p:blipFill>
          <a:blip r:embed="rId4">
            <a:extLst>
              <a:ext uri="{28A0092B-C50C-407E-A947-70E740481C1C}">
                <a14:useLocalDpi xmlns:a14="http://schemas.microsoft.com/office/drawing/2010/main" val="0"/>
              </a:ext>
            </a:extLst>
          </a:blip>
          <a:srcRect t="47533" r="32519" b="28502"/>
          <a:stretch/>
        </p:blipFill>
        <p:spPr>
          <a:xfrm>
            <a:off x="4340352" y="2314154"/>
            <a:ext cx="3236812" cy="1297161"/>
          </a:xfrm>
          <a:prstGeom prst="rect">
            <a:avLst/>
          </a:prstGeom>
          <a:ln w="76200">
            <a:solidFill>
              <a:schemeClr val="bg1"/>
            </a:solidFill>
          </a:ln>
          <a:effectLst>
            <a:outerShdw blurRad="292100" dist="38100" dir="2700000" algn="tl" rotWithShape="0">
              <a:srgbClr val="333333">
                <a:alpha val="30000"/>
              </a:srgbClr>
            </a:outerShdw>
          </a:effectLst>
        </p:spPr>
      </p:pic>
      <p:sp>
        <p:nvSpPr>
          <p:cNvPr id="16" name="TextBox 15">
            <a:extLst>
              <a:ext uri="{FF2B5EF4-FFF2-40B4-BE49-F238E27FC236}">
                <a16:creationId xmlns:a16="http://schemas.microsoft.com/office/drawing/2014/main" id="{38634418-77CE-560D-2DDF-A011D2581B05}"/>
              </a:ext>
            </a:extLst>
          </p:cNvPr>
          <p:cNvSpPr txBox="1"/>
          <p:nvPr/>
        </p:nvSpPr>
        <p:spPr>
          <a:xfrm>
            <a:off x="4365125" y="4021804"/>
            <a:ext cx="3471183" cy="443198"/>
          </a:xfrm>
          <a:prstGeom prst="rect">
            <a:avLst/>
          </a:prstGeom>
          <a:noFill/>
        </p:spPr>
        <p:txBody>
          <a:bodyPr wrap="square" lIns="0" tIns="0" rIns="0" bIns="0" rtlCol="0">
            <a:spAutoFit/>
          </a:bodyPr>
          <a:lstStyle/>
          <a:p>
            <a:pPr>
              <a:lnSpc>
                <a:spcPct val="90000"/>
              </a:lnSpc>
              <a:spcAft>
                <a:spcPts val="600"/>
              </a:spcAft>
            </a:pPr>
            <a:r>
              <a:rPr lang="en-US" sz="1600">
                <a:gradFill>
                  <a:gsLst>
                    <a:gs pos="2917">
                      <a:schemeClr val="tx1"/>
                    </a:gs>
                    <a:gs pos="30000">
                      <a:schemeClr val="tx1"/>
                    </a:gs>
                  </a:gsLst>
                  <a:lin ang="5400000" scaled="0"/>
                </a:gradFill>
              </a:rPr>
              <a:t>We make it mathematically impossible </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to determine individual values</a:t>
            </a:r>
          </a:p>
        </p:txBody>
      </p:sp>
      <p:sp>
        <p:nvSpPr>
          <p:cNvPr id="20" name="TextBox 19">
            <a:extLst>
              <a:ext uri="{FF2B5EF4-FFF2-40B4-BE49-F238E27FC236}">
                <a16:creationId xmlns:a16="http://schemas.microsoft.com/office/drawing/2014/main" id="{35E2AD76-0832-FC37-A372-F16891DE3ECE}"/>
              </a:ext>
            </a:extLst>
          </p:cNvPr>
          <p:cNvSpPr txBox="1"/>
          <p:nvPr/>
        </p:nvSpPr>
        <p:spPr>
          <a:xfrm>
            <a:off x="8107604" y="1395690"/>
            <a:ext cx="3511296" cy="609398"/>
          </a:xfrm>
          <a:prstGeom prst="rect">
            <a:avLst/>
          </a:prstGeom>
          <a:noFill/>
        </p:spPr>
        <p:txBody>
          <a:bodyPr wrap="square" lIns="0" tIns="0" rIns="0" bIns="0" rtlCol="0">
            <a:spAutoFit/>
          </a:bodyPr>
          <a:lstStyle>
            <a:defPPr>
              <a:defRPr lang="en-US"/>
            </a:defPPr>
            <a:lvl1pPr>
              <a:lnSpc>
                <a:spcPct val="90000"/>
              </a:lnSpc>
              <a:spcAft>
                <a:spcPts val="600"/>
              </a:spcAft>
              <a:defRPr>
                <a:solidFill>
                  <a:schemeClr val="accent1">
                    <a:lumMod val="75000"/>
                  </a:schemeClr>
                </a:solidFill>
                <a:latin typeface="+mj-lt"/>
              </a:defRPr>
            </a:lvl1pPr>
          </a:lstStyle>
          <a:p>
            <a:r>
              <a:rPr lang="en-US" sz="2200" dirty="0"/>
              <a:t>Enabling blanket </a:t>
            </a:r>
            <a:br>
              <a:rPr lang="en-US" sz="2200" dirty="0"/>
            </a:br>
            <a:r>
              <a:rPr lang="en-US" sz="2200" dirty="0"/>
              <a:t>opt-out</a:t>
            </a:r>
          </a:p>
        </p:txBody>
      </p:sp>
      <p:sp>
        <p:nvSpPr>
          <p:cNvPr id="31" name="Rectangle: Rounded Corners 30">
            <a:extLst>
              <a:ext uri="{FF2B5EF4-FFF2-40B4-BE49-F238E27FC236}">
                <a16:creationId xmlns:a16="http://schemas.microsoft.com/office/drawing/2014/main" id="{F69DA8B5-2E25-3E16-FFE4-B94644EFBF70}"/>
              </a:ext>
            </a:extLst>
          </p:cNvPr>
          <p:cNvSpPr/>
          <p:nvPr/>
        </p:nvSpPr>
        <p:spPr bwMode="auto">
          <a:xfrm>
            <a:off x="8120291" y="2354217"/>
            <a:ext cx="3498609" cy="1162399"/>
          </a:xfrm>
          <a:prstGeom prst="roundRect">
            <a:avLst>
              <a:gd name="adj" fmla="val 10251"/>
            </a:avLst>
          </a:prstGeom>
          <a:solidFill>
            <a:srgbClr val="1C62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600">
                <a:solidFill>
                  <a:schemeClr val="bg1"/>
                </a:solidFill>
                <a:ea typeface="Segoe UI" pitchFamily="34" charset="0"/>
                <a:cs typeface="Segoe UI" pitchFamily="34" charset="0"/>
              </a:rPr>
              <a:t>If you want to </a:t>
            </a:r>
            <a:r>
              <a:rPr lang="en-US" sz="1600" b="1">
                <a:solidFill>
                  <a:schemeClr val="bg1"/>
                </a:solidFill>
                <a:ea typeface="Segoe UI" pitchFamily="34" charset="0"/>
                <a:cs typeface="Segoe UI" pitchFamily="34" charset="0"/>
              </a:rPr>
              <a:t>exclude user data from Copilot Analytics</a:t>
            </a:r>
            <a:r>
              <a:rPr lang="en-US" sz="1600">
                <a:solidFill>
                  <a:schemeClr val="bg1"/>
                </a:solidFill>
                <a:ea typeface="Segoe UI" pitchFamily="34" charset="0"/>
                <a:cs typeface="Segoe UI" pitchFamily="34" charset="0"/>
              </a:rPr>
              <a:t>, the best way to do so would be by removing them from the Viva Insights service plan in the SKU. </a:t>
            </a:r>
          </a:p>
        </p:txBody>
      </p:sp>
    </p:spTree>
    <p:extLst>
      <p:ext uri="{BB962C8B-B14F-4D97-AF65-F5344CB8AC3E}">
        <p14:creationId xmlns:p14="http://schemas.microsoft.com/office/powerpoint/2010/main" val="328836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16B18-FD7E-061F-3D24-E54A15B14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5B5ED-D78A-E709-E0FC-7535708A1981}"/>
              </a:ext>
            </a:extLst>
          </p:cNvPr>
          <p:cNvSpPr>
            <a:spLocks noGrp="1"/>
          </p:cNvSpPr>
          <p:nvPr>
            <p:ph type="title"/>
          </p:nvPr>
        </p:nvSpPr>
        <p:spPr/>
        <p:txBody>
          <a:bodyPr/>
          <a:lstStyle/>
          <a:p>
            <a:r>
              <a:rPr lang="en-US"/>
              <a:t>How to safely deploy Copilot Analytics</a:t>
            </a:r>
          </a:p>
        </p:txBody>
      </p:sp>
      <p:sp>
        <p:nvSpPr>
          <p:cNvPr id="19" name="TextBox 18" descr="Business sponsor/CIO leads the analysis for the complany">
            <a:extLst>
              <a:ext uri="{FF2B5EF4-FFF2-40B4-BE49-F238E27FC236}">
                <a16:creationId xmlns:a16="http://schemas.microsoft.com/office/drawing/2014/main" id="{D5D2D281-1115-596B-D89F-3EFC091D8E2C}"/>
              </a:ext>
              <a:ext uri="{C183D7F6-B498-43B3-948B-1728B52AA6E4}">
                <adec:decorative xmlns:adec="http://schemas.microsoft.com/office/drawing/2017/decorative" val="0"/>
              </a:ext>
            </a:extLst>
          </p:cNvPr>
          <p:cNvSpPr txBox="1"/>
          <p:nvPr/>
        </p:nvSpPr>
        <p:spPr>
          <a:xfrm>
            <a:off x="631825" y="1436688"/>
            <a:ext cx="3490595" cy="2122951"/>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20" name="Rectangle: Rounded Corners 19">
            <a:extLst>
              <a:ext uri="{FF2B5EF4-FFF2-40B4-BE49-F238E27FC236}">
                <a16:creationId xmlns:a16="http://schemas.microsoft.com/office/drawing/2014/main" id="{7DAF349C-06D4-1EF9-B43A-59194787E30F}"/>
              </a:ext>
              <a:ext uri="{C183D7F6-B498-43B3-948B-1728B52AA6E4}">
                <adec:decorative xmlns:adec="http://schemas.microsoft.com/office/drawing/2017/decorative" val="0"/>
              </a:ext>
            </a:extLst>
          </p:cNvPr>
          <p:cNvSpPr/>
          <p:nvPr/>
        </p:nvSpPr>
        <p:spPr bwMode="auto">
          <a:xfrm>
            <a:off x="750534" y="1611762"/>
            <a:ext cx="3198407" cy="873021"/>
          </a:xfrm>
          <a:prstGeom prst="roundRect">
            <a:avLst>
              <a:gd name="adj" fmla="val 5375"/>
            </a:avLst>
          </a:prstGeom>
          <a:solidFill>
            <a:srgbClr val="F5BEA0"/>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latin typeface="+mj-lt"/>
                <a:cs typeface="Segoe UI" pitchFamily="34" charset="0"/>
              </a:rPr>
              <a:t>Business sponsor / CIO</a:t>
            </a:r>
          </a:p>
        </p:txBody>
      </p:sp>
      <p:sp>
        <p:nvSpPr>
          <p:cNvPr id="27" name="Rectangle: Rounded Corners 26">
            <a:extLst>
              <a:ext uri="{FF2B5EF4-FFF2-40B4-BE49-F238E27FC236}">
                <a16:creationId xmlns:a16="http://schemas.microsoft.com/office/drawing/2014/main" id="{E9C029A9-97B3-B7CD-712C-A9BF6B796F3C}"/>
              </a:ext>
            </a:extLst>
          </p:cNvPr>
          <p:cNvSpPr/>
          <p:nvPr/>
        </p:nvSpPr>
        <p:spPr bwMode="auto">
          <a:xfrm>
            <a:off x="750534" y="2519441"/>
            <a:ext cx="3198407" cy="873021"/>
          </a:xfrm>
          <a:prstGeom prst="roundRect">
            <a:avLst>
              <a:gd name="adj" fmla="val 5375"/>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cs typeface="Segoe UI" pitchFamily="34" charset="0"/>
              </a:rPr>
              <a:t>Leads the analysis </a:t>
            </a:r>
            <a:br>
              <a:rPr lang="en-US">
                <a:solidFill>
                  <a:schemeClr val="tx1"/>
                </a:solidFill>
                <a:cs typeface="Segoe UI" pitchFamily="34" charset="0"/>
              </a:rPr>
            </a:br>
            <a:r>
              <a:rPr lang="en-US">
                <a:solidFill>
                  <a:schemeClr val="tx1"/>
                </a:solidFill>
                <a:cs typeface="Segoe UI" pitchFamily="34" charset="0"/>
              </a:rPr>
              <a:t>for the company</a:t>
            </a:r>
          </a:p>
        </p:txBody>
      </p:sp>
      <p:sp>
        <p:nvSpPr>
          <p:cNvPr id="30" name="TextBox 29" descr="HR/HRIT supports admin activities such as org data upload">
            <a:extLst>
              <a:ext uri="{FF2B5EF4-FFF2-40B4-BE49-F238E27FC236}">
                <a16:creationId xmlns:a16="http://schemas.microsoft.com/office/drawing/2014/main" id="{0B804C39-F540-B46D-C53E-0FBADEF6307D}"/>
              </a:ext>
              <a:ext uri="{C183D7F6-B498-43B3-948B-1728B52AA6E4}">
                <adec:decorative xmlns:adec="http://schemas.microsoft.com/office/drawing/2017/decorative" val="0"/>
              </a:ext>
            </a:extLst>
          </p:cNvPr>
          <p:cNvSpPr txBox="1"/>
          <p:nvPr/>
        </p:nvSpPr>
        <p:spPr>
          <a:xfrm>
            <a:off x="4350703" y="1436688"/>
            <a:ext cx="3490595" cy="2122951"/>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31" name="Rectangle: Rounded Corners 30">
            <a:extLst>
              <a:ext uri="{FF2B5EF4-FFF2-40B4-BE49-F238E27FC236}">
                <a16:creationId xmlns:a16="http://schemas.microsoft.com/office/drawing/2014/main" id="{342242B3-EACD-A23D-48FD-43A065B2755E}"/>
              </a:ext>
            </a:extLst>
          </p:cNvPr>
          <p:cNvSpPr/>
          <p:nvPr/>
        </p:nvSpPr>
        <p:spPr bwMode="auto">
          <a:xfrm>
            <a:off x="4469412" y="1611762"/>
            <a:ext cx="3198407" cy="873021"/>
          </a:xfrm>
          <a:prstGeom prst="roundRect">
            <a:avLst>
              <a:gd name="adj" fmla="val 5375"/>
            </a:avLst>
          </a:prstGeom>
          <a:solidFill>
            <a:srgbClr val="F5BEA0"/>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latin typeface="+mj-lt"/>
                <a:cs typeface="Segoe UI" pitchFamily="34" charset="0"/>
              </a:rPr>
              <a:t>HR/HRIT</a:t>
            </a:r>
          </a:p>
        </p:txBody>
      </p:sp>
      <p:sp>
        <p:nvSpPr>
          <p:cNvPr id="32" name="Rectangle: Rounded Corners 31">
            <a:extLst>
              <a:ext uri="{FF2B5EF4-FFF2-40B4-BE49-F238E27FC236}">
                <a16:creationId xmlns:a16="http://schemas.microsoft.com/office/drawing/2014/main" id="{D43D8DEC-5EFF-EA44-860A-CF7919FCF688}"/>
              </a:ext>
            </a:extLst>
          </p:cNvPr>
          <p:cNvSpPr/>
          <p:nvPr/>
        </p:nvSpPr>
        <p:spPr bwMode="auto">
          <a:xfrm>
            <a:off x="4469412" y="2519441"/>
            <a:ext cx="3198407" cy="873021"/>
          </a:xfrm>
          <a:prstGeom prst="roundRect">
            <a:avLst>
              <a:gd name="adj" fmla="val 5375"/>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cs typeface="Segoe UI" pitchFamily="34" charset="0"/>
              </a:rPr>
              <a:t>Supports admin activities such as org data upload</a:t>
            </a:r>
          </a:p>
        </p:txBody>
      </p:sp>
      <p:sp>
        <p:nvSpPr>
          <p:cNvPr id="34" name="TextBox 33" descr="Info sec/house security safe and compliant rollout of new tech">
            <a:extLst>
              <a:ext uri="{FF2B5EF4-FFF2-40B4-BE49-F238E27FC236}">
                <a16:creationId xmlns:a16="http://schemas.microsoft.com/office/drawing/2014/main" id="{FEA78A0D-A9F1-112E-FAEC-0EBEBC7E004F}"/>
              </a:ext>
              <a:ext uri="{C183D7F6-B498-43B3-948B-1728B52AA6E4}">
                <adec:decorative xmlns:adec="http://schemas.microsoft.com/office/drawing/2017/decorative" val="0"/>
              </a:ext>
            </a:extLst>
          </p:cNvPr>
          <p:cNvSpPr txBox="1"/>
          <p:nvPr/>
        </p:nvSpPr>
        <p:spPr>
          <a:xfrm>
            <a:off x="8112443" y="1436688"/>
            <a:ext cx="3490595" cy="2122951"/>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35" name="Rectangle: Rounded Corners 34">
            <a:extLst>
              <a:ext uri="{FF2B5EF4-FFF2-40B4-BE49-F238E27FC236}">
                <a16:creationId xmlns:a16="http://schemas.microsoft.com/office/drawing/2014/main" id="{59A70949-9B34-0AD2-BAA0-D9C31CC21D3A}"/>
              </a:ext>
            </a:extLst>
          </p:cNvPr>
          <p:cNvSpPr/>
          <p:nvPr/>
        </p:nvSpPr>
        <p:spPr bwMode="auto">
          <a:xfrm>
            <a:off x="8231152" y="1611762"/>
            <a:ext cx="3198407" cy="873021"/>
          </a:xfrm>
          <a:prstGeom prst="roundRect">
            <a:avLst>
              <a:gd name="adj" fmla="val 5375"/>
            </a:avLst>
          </a:prstGeom>
          <a:solidFill>
            <a:srgbClr val="F5BEA0"/>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latin typeface="+mj-lt"/>
                <a:cs typeface="Segoe UI" pitchFamily="34" charset="0"/>
              </a:rPr>
              <a:t>Info sec/house security</a:t>
            </a:r>
          </a:p>
        </p:txBody>
      </p:sp>
      <p:sp>
        <p:nvSpPr>
          <p:cNvPr id="36" name="Rectangle: Rounded Corners 35">
            <a:extLst>
              <a:ext uri="{FF2B5EF4-FFF2-40B4-BE49-F238E27FC236}">
                <a16:creationId xmlns:a16="http://schemas.microsoft.com/office/drawing/2014/main" id="{34F6DDF9-3A1D-4DCA-E907-97C896FB8E66}"/>
              </a:ext>
            </a:extLst>
          </p:cNvPr>
          <p:cNvSpPr/>
          <p:nvPr/>
        </p:nvSpPr>
        <p:spPr bwMode="auto">
          <a:xfrm>
            <a:off x="8231152" y="2519441"/>
            <a:ext cx="3198407" cy="873021"/>
          </a:xfrm>
          <a:prstGeom prst="roundRect">
            <a:avLst>
              <a:gd name="adj" fmla="val 5375"/>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cs typeface="Segoe UI" pitchFamily="34" charset="0"/>
              </a:rPr>
              <a:t>Safe and compliant </a:t>
            </a:r>
            <a:br>
              <a:rPr lang="en-US">
                <a:solidFill>
                  <a:schemeClr val="tx1"/>
                </a:solidFill>
                <a:cs typeface="Segoe UI" pitchFamily="34" charset="0"/>
              </a:rPr>
            </a:br>
            <a:r>
              <a:rPr lang="en-US">
                <a:solidFill>
                  <a:schemeClr val="tx1"/>
                </a:solidFill>
                <a:cs typeface="Segoe UI" pitchFamily="34" charset="0"/>
              </a:rPr>
              <a:t>rollout of new tech</a:t>
            </a:r>
          </a:p>
        </p:txBody>
      </p:sp>
      <p:sp>
        <p:nvSpPr>
          <p:cNvPr id="38" name="TextBox 37" descr="Privacy Office: Protection of employee privacy and confidentiality">
            <a:extLst>
              <a:ext uri="{FF2B5EF4-FFF2-40B4-BE49-F238E27FC236}">
                <a16:creationId xmlns:a16="http://schemas.microsoft.com/office/drawing/2014/main" id="{AA6358F6-61C8-A943-4E0A-FCCBB4E7D00B}"/>
              </a:ext>
              <a:ext uri="{C183D7F6-B498-43B3-948B-1728B52AA6E4}">
                <adec:decorative xmlns:adec="http://schemas.microsoft.com/office/drawing/2017/decorative" val="0"/>
              </a:ext>
            </a:extLst>
          </p:cNvPr>
          <p:cNvSpPr txBox="1"/>
          <p:nvPr/>
        </p:nvSpPr>
        <p:spPr>
          <a:xfrm>
            <a:off x="576990" y="3734713"/>
            <a:ext cx="3490595" cy="2122951"/>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39" name="Rectangle: Rounded Corners 38">
            <a:extLst>
              <a:ext uri="{FF2B5EF4-FFF2-40B4-BE49-F238E27FC236}">
                <a16:creationId xmlns:a16="http://schemas.microsoft.com/office/drawing/2014/main" id="{ED67AF6C-6E87-3C00-A7D7-35CAC8F5A4F4}"/>
              </a:ext>
            </a:extLst>
          </p:cNvPr>
          <p:cNvSpPr/>
          <p:nvPr/>
        </p:nvSpPr>
        <p:spPr bwMode="auto">
          <a:xfrm>
            <a:off x="695699" y="3909787"/>
            <a:ext cx="3198407" cy="873021"/>
          </a:xfrm>
          <a:prstGeom prst="roundRect">
            <a:avLst>
              <a:gd name="adj" fmla="val 5375"/>
            </a:avLst>
          </a:prstGeom>
          <a:solidFill>
            <a:srgbClr val="F5BEA0"/>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latin typeface="+mj-lt"/>
                <a:cs typeface="Segoe UI" pitchFamily="34" charset="0"/>
              </a:rPr>
              <a:t>Privacy office</a:t>
            </a:r>
          </a:p>
        </p:txBody>
      </p:sp>
      <p:sp>
        <p:nvSpPr>
          <p:cNvPr id="40" name="Rectangle: Rounded Corners 39">
            <a:extLst>
              <a:ext uri="{FF2B5EF4-FFF2-40B4-BE49-F238E27FC236}">
                <a16:creationId xmlns:a16="http://schemas.microsoft.com/office/drawing/2014/main" id="{64F6766F-D6EB-410B-1324-3AE5E7D9C70F}"/>
              </a:ext>
            </a:extLst>
          </p:cNvPr>
          <p:cNvSpPr/>
          <p:nvPr/>
        </p:nvSpPr>
        <p:spPr bwMode="auto">
          <a:xfrm>
            <a:off x="695699" y="4817466"/>
            <a:ext cx="3198407" cy="873021"/>
          </a:xfrm>
          <a:prstGeom prst="roundRect">
            <a:avLst>
              <a:gd name="adj" fmla="val 5375"/>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cs typeface="Segoe UI" pitchFamily="34" charset="0"/>
              </a:rPr>
              <a:t>Protection of employee privacy and confidentiality</a:t>
            </a:r>
          </a:p>
        </p:txBody>
      </p:sp>
      <p:sp>
        <p:nvSpPr>
          <p:cNvPr id="42" name="TextBox 41" descr="Legal/Employment law project does not break employment policies">
            <a:extLst>
              <a:ext uri="{FF2B5EF4-FFF2-40B4-BE49-F238E27FC236}">
                <a16:creationId xmlns:a16="http://schemas.microsoft.com/office/drawing/2014/main" id="{35B01A35-8581-8193-8D4D-5DAA7EF864D8}"/>
              </a:ext>
              <a:ext uri="{C183D7F6-B498-43B3-948B-1728B52AA6E4}">
                <adec:decorative xmlns:adec="http://schemas.microsoft.com/office/drawing/2017/decorative" val="0"/>
              </a:ext>
            </a:extLst>
          </p:cNvPr>
          <p:cNvSpPr txBox="1"/>
          <p:nvPr/>
        </p:nvSpPr>
        <p:spPr>
          <a:xfrm>
            <a:off x="4338731" y="3734713"/>
            <a:ext cx="3490595" cy="2122951"/>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43" name="Rectangle: Rounded Corners 42">
            <a:extLst>
              <a:ext uri="{FF2B5EF4-FFF2-40B4-BE49-F238E27FC236}">
                <a16:creationId xmlns:a16="http://schemas.microsoft.com/office/drawing/2014/main" id="{E5733E7C-24C4-BC3A-44B8-13F6F0F6E84A}"/>
              </a:ext>
            </a:extLst>
          </p:cNvPr>
          <p:cNvSpPr/>
          <p:nvPr/>
        </p:nvSpPr>
        <p:spPr bwMode="auto">
          <a:xfrm>
            <a:off x="4457440" y="3909787"/>
            <a:ext cx="3198407" cy="873021"/>
          </a:xfrm>
          <a:prstGeom prst="roundRect">
            <a:avLst>
              <a:gd name="adj" fmla="val 5375"/>
            </a:avLst>
          </a:prstGeom>
          <a:solidFill>
            <a:srgbClr val="F5BEA0"/>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latin typeface="+mj-lt"/>
                <a:cs typeface="Segoe UI" pitchFamily="34" charset="0"/>
              </a:rPr>
              <a:t>Legal/employment law</a:t>
            </a:r>
          </a:p>
        </p:txBody>
      </p:sp>
      <p:sp>
        <p:nvSpPr>
          <p:cNvPr id="44" name="Rectangle: Rounded Corners 43">
            <a:extLst>
              <a:ext uri="{FF2B5EF4-FFF2-40B4-BE49-F238E27FC236}">
                <a16:creationId xmlns:a16="http://schemas.microsoft.com/office/drawing/2014/main" id="{5733414F-2445-3C7E-D743-2A4D0C2211E0}"/>
              </a:ext>
            </a:extLst>
          </p:cNvPr>
          <p:cNvSpPr/>
          <p:nvPr/>
        </p:nvSpPr>
        <p:spPr bwMode="auto">
          <a:xfrm>
            <a:off x="4457440" y="4817466"/>
            <a:ext cx="3198407" cy="873021"/>
          </a:xfrm>
          <a:prstGeom prst="roundRect">
            <a:avLst>
              <a:gd name="adj" fmla="val 5375"/>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cs typeface="Segoe UI" pitchFamily="34" charset="0"/>
              </a:rPr>
              <a:t>Project does not break employment policies</a:t>
            </a:r>
          </a:p>
        </p:txBody>
      </p:sp>
      <p:sp>
        <p:nvSpPr>
          <p:cNvPr id="46" name="TextBox 45" descr="Works council/employee relations board understanding collection and use employee data">
            <a:extLst>
              <a:ext uri="{FF2B5EF4-FFF2-40B4-BE49-F238E27FC236}">
                <a16:creationId xmlns:a16="http://schemas.microsoft.com/office/drawing/2014/main" id="{BBAA50B8-0329-5981-5419-796D5D547F73}"/>
              </a:ext>
              <a:ext uri="{C183D7F6-B498-43B3-948B-1728B52AA6E4}">
                <adec:decorative xmlns:adec="http://schemas.microsoft.com/office/drawing/2017/decorative" val="0"/>
              </a:ext>
            </a:extLst>
          </p:cNvPr>
          <p:cNvSpPr txBox="1"/>
          <p:nvPr/>
        </p:nvSpPr>
        <p:spPr>
          <a:xfrm>
            <a:off x="8100471" y="3734713"/>
            <a:ext cx="3490595" cy="2122951"/>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sp>
        <p:nvSpPr>
          <p:cNvPr id="47" name="Rectangle: Rounded Corners 46">
            <a:extLst>
              <a:ext uri="{FF2B5EF4-FFF2-40B4-BE49-F238E27FC236}">
                <a16:creationId xmlns:a16="http://schemas.microsoft.com/office/drawing/2014/main" id="{726E1CD2-FF16-B641-15B3-E320077CA188}"/>
              </a:ext>
            </a:extLst>
          </p:cNvPr>
          <p:cNvSpPr/>
          <p:nvPr/>
        </p:nvSpPr>
        <p:spPr bwMode="auto">
          <a:xfrm>
            <a:off x="8219180" y="3909787"/>
            <a:ext cx="3198407" cy="873021"/>
          </a:xfrm>
          <a:prstGeom prst="roundRect">
            <a:avLst>
              <a:gd name="adj" fmla="val 5375"/>
            </a:avLst>
          </a:prstGeom>
          <a:solidFill>
            <a:srgbClr val="F5BEA0"/>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latin typeface="+mj-lt"/>
                <a:cs typeface="Segoe UI" pitchFamily="34" charset="0"/>
              </a:rPr>
              <a:t>Works council/employee relations board</a:t>
            </a:r>
          </a:p>
        </p:txBody>
      </p:sp>
      <p:sp>
        <p:nvSpPr>
          <p:cNvPr id="48" name="Rectangle: Rounded Corners 47">
            <a:extLst>
              <a:ext uri="{FF2B5EF4-FFF2-40B4-BE49-F238E27FC236}">
                <a16:creationId xmlns:a16="http://schemas.microsoft.com/office/drawing/2014/main" id="{CF5B2222-04C0-D13F-DA81-3F4BDB3E926C}"/>
              </a:ext>
            </a:extLst>
          </p:cNvPr>
          <p:cNvSpPr/>
          <p:nvPr/>
        </p:nvSpPr>
        <p:spPr bwMode="auto">
          <a:xfrm>
            <a:off x="8219180" y="4817466"/>
            <a:ext cx="3198407" cy="873021"/>
          </a:xfrm>
          <a:prstGeom prst="roundRect">
            <a:avLst>
              <a:gd name="adj" fmla="val 5375"/>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a:solidFill>
                  <a:schemeClr val="tx1"/>
                </a:solidFill>
                <a:cs typeface="Segoe UI" pitchFamily="34" charset="0"/>
              </a:rPr>
              <a:t>Understanding collection and use of employee data</a:t>
            </a:r>
          </a:p>
        </p:txBody>
      </p:sp>
      <p:sp>
        <p:nvSpPr>
          <p:cNvPr id="15" name="TextBox 14">
            <a:extLst>
              <a:ext uri="{FF2B5EF4-FFF2-40B4-BE49-F238E27FC236}">
                <a16:creationId xmlns:a16="http://schemas.microsoft.com/office/drawing/2014/main" id="{0A9A0B35-2F1E-4E7C-73C9-4F9BB0A7CAB4}"/>
              </a:ext>
            </a:extLst>
          </p:cNvPr>
          <p:cNvSpPr txBox="1"/>
          <p:nvPr/>
        </p:nvSpPr>
        <p:spPr>
          <a:xfrm>
            <a:off x="592436" y="5807773"/>
            <a:ext cx="9277276" cy="489365"/>
          </a:xfrm>
          <a:prstGeom prst="rect">
            <a:avLst/>
          </a:prstGeom>
          <a:noFill/>
        </p:spPr>
        <p:txBody>
          <a:bodyPr wrap="square" lIns="0" tIns="0" rIns="0" bIns="0" rtlCol="0" anchor="b">
            <a:noAutofit/>
          </a:bodyPr>
          <a:lstStyle/>
          <a:p>
            <a:pPr>
              <a:lnSpc>
                <a:spcPct val="90000"/>
              </a:lnSpc>
              <a:spcAft>
                <a:spcPts val="600"/>
              </a:spcAft>
            </a:pPr>
            <a:r>
              <a:rPr lang="en-US" sz="1400">
                <a:gradFill>
                  <a:gsLst>
                    <a:gs pos="2917">
                      <a:schemeClr val="tx1"/>
                    </a:gs>
                    <a:gs pos="30000">
                      <a:schemeClr val="tx1"/>
                    </a:gs>
                  </a:gsLst>
                  <a:lin ang="5400000" scaled="0"/>
                </a:gradFill>
              </a:rPr>
              <a:t>Note that you will also engage with Microsoft 365 admin to roll out the features</a:t>
            </a:r>
          </a:p>
        </p:txBody>
      </p:sp>
    </p:spTree>
    <p:extLst>
      <p:ext uri="{BB962C8B-B14F-4D97-AF65-F5344CB8AC3E}">
        <p14:creationId xmlns:p14="http://schemas.microsoft.com/office/powerpoint/2010/main" val="174143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B292-A4F0-7FA7-2AB9-E14C4A8E9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E9B35-841F-B98C-291B-2774267AB3AA}"/>
              </a:ext>
            </a:extLst>
          </p:cNvPr>
          <p:cNvSpPr>
            <a:spLocks noGrp="1"/>
          </p:cNvSpPr>
          <p:nvPr>
            <p:ph type="title"/>
          </p:nvPr>
        </p:nvSpPr>
        <p:spPr/>
        <p:txBody>
          <a:bodyPr/>
          <a:lstStyle/>
          <a:p>
            <a:r>
              <a:rPr lang="en-US">
                <a:cs typeface="Segoe Sans Display"/>
              </a:rPr>
              <a:t>Works council</a:t>
            </a:r>
            <a:endParaRPr lang="en-US"/>
          </a:p>
        </p:txBody>
      </p:sp>
      <p:sp>
        <p:nvSpPr>
          <p:cNvPr id="3" name="TextBox 2" descr="Text reads: Works council">
            <a:extLst>
              <a:ext uri="{FF2B5EF4-FFF2-40B4-BE49-F238E27FC236}">
                <a16:creationId xmlns:a16="http://schemas.microsoft.com/office/drawing/2014/main" id="{D3A41F09-17AB-28CF-F27D-FA67D61DC0DA}"/>
              </a:ext>
            </a:extLst>
          </p:cNvPr>
          <p:cNvSpPr txBox="1"/>
          <p:nvPr/>
        </p:nvSpPr>
        <p:spPr>
          <a:xfrm>
            <a:off x="489857" y="1065445"/>
            <a:ext cx="4677456" cy="472710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10000"/>
              </a:lnSpc>
              <a:spcBef>
                <a:spcPts val="1800"/>
              </a:spcBef>
              <a:spcAft>
                <a:spcPts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287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4DF4-8F4D-408C-BAA3-1541B9D6586C}"/>
              </a:ext>
            </a:extLst>
          </p:cNvPr>
          <p:cNvSpPr>
            <a:spLocks noGrp="1"/>
          </p:cNvSpPr>
          <p:nvPr>
            <p:ph type="title" idx="4294967295"/>
          </p:nvPr>
        </p:nvSpPr>
        <p:spPr>
          <a:xfrm>
            <a:off x="1174750" y="457200"/>
            <a:ext cx="11017250" cy="553998"/>
          </a:xfrm>
        </p:spPr>
        <p:txBody>
          <a:bodyPr/>
          <a:lstStyle/>
          <a:p>
            <a:r>
              <a:rPr lang="en-US"/>
              <a:t>Purpose</a:t>
            </a:r>
          </a:p>
        </p:txBody>
      </p:sp>
      <p:sp>
        <p:nvSpPr>
          <p:cNvPr id="5" name="TextBox 4">
            <a:extLst>
              <a:ext uri="{FF2B5EF4-FFF2-40B4-BE49-F238E27FC236}">
                <a16:creationId xmlns:a16="http://schemas.microsoft.com/office/drawing/2014/main" id="{A151B167-4BFA-154D-3C71-F0B69041C30E}"/>
              </a:ext>
            </a:extLst>
          </p:cNvPr>
          <p:cNvSpPr txBox="1"/>
          <p:nvPr/>
        </p:nvSpPr>
        <p:spPr>
          <a:xfrm>
            <a:off x="1062962" y="3082463"/>
            <a:ext cx="2784707" cy="2093976"/>
          </a:xfrm>
          <a:prstGeom prst="rect">
            <a:avLst/>
          </a:prstGeom>
          <a:noFill/>
        </p:spPr>
        <p:txBody>
          <a:bodyPr wrap="square" lIns="0" tIns="0" rIns="0" bIns="0" rtlCol="0" anchor="t">
            <a:noAutofit/>
          </a:bodyPr>
          <a:lstStyle/>
          <a:p>
            <a:pPr>
              <a:lnSpc>
                <a:spcPct val="110000"/>
              </a:lnSpc>
              <a:spcBef>
                <a:spcPts val="600"/>
              </a:spcBef>
              <a:spcAft>
                <a:spcPts val="600"/>
              </a:spcAft>
            </a:pPr>
            <a:r>
              <a:rPr lang="en-US"/>
              <a:t>The purpose of this section is to provide users with a template that can help with Works Council discussion. </a:t>
            </a:r>
          </a:p>
        </p:txBody>
      </p:sp>
      <p:sp>
        <p:nvSpPr>
          <p:cNvPr id="6" name="TextBox 5">
            <a:extLst>
              <a:ext uri="{FF2B5EF4-FFF2-40B4-BE49-F238E27FC236}">
                <a16:creationId xmlns:a16="http://schemas.microsoft.com/office/drawing/2014/main" id="{43D286FA-B7B6-1CAA-90AD-FE789767AA17}"/>
              </a:ext>
            </a:extLst>
          </p:cNvPr>
          <p:cNvSpPr txBox="1"/>
          <p:nvPr/>
        </p:nvSpPr>
        <p:spPr>
          <a:xfrm>
            <a:off x="4484011" y="3082463"/>
            <a:ext cx="2832819" cy="2093976"/>
          </a:xfrm>
          <a:prstGeom prst="rect">
            <a:avLst/>
          </a:prstGeom>
          <a:noFill/>
        </p:spPr>
        <p:txBody>
          <a:bodyPr wrap="square" lIns="0" tIns="0" rIns="0" bIns="0" rtlCol="0" anchor="t">
            <a:noAutofit/>
          </a:bodyPr>
          <a:lstStyle/>
          <a:p>
            <a:pPr>
              <a:lnSpc>
                <a:spcPct val="110000"/>
              </a:lnSpc>
              <a:spcBef>
                <a:spcPts val="600"/>
              </a:spcBef>
              <a:spcAft>
                <a:spcPts val="600"/>
              </a:spcAft>
            </a:pPr>
            <a:r>
              <a:rPr lang="en-US" dirty="0"/>
              <a:t>For purposes of illustration, </a:t>
            </a:r>
            <a:br>
              <a:rPr lang="en-US" dirty="0"/>
            </a:br>
            <a:r>
              <a:rPr lang="en-US" dirty="0"/>
              <a:t>we have provided an </a:t>
            </a:r>
            <a:r>
              <a:rPr lang="en-US" b="1" dirty="0"/>
              <a:t>example template</a:t>
            </a:r>
            <a:r>
              <a:rPr lang="en-US" dirty="0"/>
              <a:t> that explains the scope of the analysis, stakeholders, risks, benefits with sample responses. </a:t>
            </a:r>
          </a:p>
        </p:txBody>
      </p:sp>
      <p:sp>
        <p:nvSpPr>
          <p:cNvPr id="7" name="TextBox 6">
            <a:extLst>
              <a:ext uri="{FF2B5EF4-FFF2-40B4-BE49-F238E27FC236}">
                <a16:creationId xmlns:a16="http://schemas.microsoft.com/office/drawing/2014/main" id="{4C32B5E3-3149-619F-7F5B-63C405E84BF4}"/>
              </a:ext>
            </a:extLst>
          </p:cNvPr>
          <p:cNvSpPr txBox="1"/>
          <p:nvPr/>
        </p:nvSpPr>
        <p:spPr>
          <a:xfrm>
            <a:off x="7953172" y="3082463"/>
            <a:ext cx="2784707" cy="2093976"/>
          </a:xfrm>
          <a:prstGeom prst="rect">
            <a:avLst/>
          </a:prstGeom>
          <a:noFill/>
        </p:spPr>
        <p:txBody>
          <a:bodyPr wrap="square" lIns="0" tIns="0" rIns="0" bIns="0" rtlCol="0" anchor="t">
            <a:noAutofit/>
          </a:bodyPr>
          <a:lstStyle/>
          <a:p>
            <a:pPr>
              <a:lnSpc>
                <a:spcPct val="110000"/>
              </a:lnSpc>
              <a:spcBef>
                <a:spcPts val="1200"/>
              </a:spcBef>
            </a:pPr>
            <a:r>
              <a:rPr lang="en-US"/>
              <a:t>Customers are advised to author their own responses that best meets the needs and scope of their use of Viva Insights.</a:t>
            </a:r>
          </a:p>
        </p:txBody>
      </p:sp>
    </p:spTree>
    <p:extLst>
      <p:ext uri="{BB962C8B-B14F-4D97-AF65-F5344CB8AC3E}">
        <p14:creationId xmlns:p14="http://schemas.microsoft.com/office/powerpoint/2010/main" val="206226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C5C-A075-48E9-BF22-285252BB0D3C}"/>
              </a:ext>
            </a:extLst>
          </p:cNvPr>
          <p:cNvSpPr>
            <a:spLocks noGrp="1"/>
          </p:cNvSpPr>
          <p:nvPr>
            <p:ph type="title" idx="4294967295"/>
          </p:nvPr>
        </p:nvSpPr>
        <p:spPr>
          <a:xfrm>
            <a:off x="548640" y="457200"/>
            <a:ext cx="11643360" cy="492125"/>
          </a:xfrm>
        </p:spPr>
        <p:txBody>
          <a:bodyPr/>
          <a:lstStyle/>
          <a:p>
            <a:r>
              <a:rPr lang="en-US" dirty="0"/>
              <a:t>Creating transparency with data use impact assessment </a:t>
            </a:r>
          </a:p>
        </p:txBody>
      </p:sp>
      <p:grpSp>
        <p:nvGrpSpPr>
          <p:cNvPr id="8" name="Graphic 18" descr="Target outline">
            <a:extLst>
              <a:ext uri="{FF2B5EF4-FFF2-40B4-BE49-F238E27FC236}">
                <a16:creationId xmlns:a16="http://schemas.microsoft.com/office/drawing/2014/main" id="{A32C7986-FE20-91D1-CB54-77D59AEAFE46}"/>
              </a:ext>
            </a:extLst>
          </p:cNvPr>
          <p:cNvGrpSpPr/>
          <p:nvPr/>
        </p:nvGrpSpPr>
        <p:grpSpPr>
          <a:xfrm>
            <a:off x="733652" y="2041661"/>
            <a:ext cx="781050" cy="781050"/>
            <a:chOff x="1755871" y="1618619"/>
            <a:chExt cx="781050" cy="781050"/>
          </a:xfrm>
          <a:gradFill>
            <a:gsLst>
              <a:gs pos="0">
                <a:schemeClr val="accent4"/>
              </a:gs>
              <a:gs pos="100000">
                <a:schemeClr val="accent1"/>
              </a:gs>
            </a:gsLst>
            <a:lin ang="2700000" scaled="0"/>
          </a:gradFill>
        </p:grpSpPr>
        <p:sp>
          <p:nvSpPr>
            <p:cNvPr id="9" name="Freeform: Shape 8">
              <a:extLst>
                <a:ext uri="{FF2B5EF4-FFF2-40B4-BE49-F238E27FC236}">
                  <a16:creationId xmlns:a16="http://schemas.microsoft.com/office/drawing/2014/main" id="{487709DD-1D5D-2E32-E7F0-6C1198059ADA}"/>
                </a:ext>
              </a:extLst>
            </p:cNvPr>
            <p:cNvSpPr/>
            <p:nvPr/>
          </p:nvSpPr>
          <p:spPr>
            <a:xfrm>
              <a:off x="2070196" y="193294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52" y="34136"/>
                    <a:pt x="118264" y="48"/>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19" y="107750"/>
                    <a:pt x="107750" y="133319"/>
                    <a:pt x="76200" y="133350"/>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2E60EE0-9CDA-808B-7C00-D025F2CD9A7D}"/>
                </a:ext>
              </a:extLst>
            </p:cNvPr>
            <p:cNvSpPr/>
            <p:nvPr/>
          </p:nvSpPr>
          <p:spPr>
            <a:xfrm>
              <a:off x="1755871" y="1618619"/>
              <a:ext cx="781050" cy="781050"/>
            </a:xfrm>
            <a:custGeom>
              <a:avLst/>
              <a:gdLst>
                <a:gd name="connsiteX0" fmla="*/ 781050 w 781050"/>
                <a:gd name="connsiteY0" fmla="*/ 381000 h 781050"/>
                <a:gd name="connsiteX1" fmla="*/ 714137 w 781050"/>
                <a:gd name="connsiteY1" fmla="*/ 381000 h 781050"/>
                <a:gd name="connsiteX2" fmla="*/ 400050 w 781050"/>
                <a:gd name="connsiteY2" fmla="*/ 66913 h 781050"/>
                <a:gd name="connsiteX3" fmla="*/ 400050 w 781050"/>
                <a:gd name="connsiteY3" fmla="*/ 0 h 781050"/>
                <a:gd name="connsiteX4" fmla="*/ 381000 w 781050"/>
                <a:gd name="connsiteY4" fmla="*/ 0 h 781050"/>
                <a:gd name="connsiteX5" fmla="*/ 381000 w 781050"/>
                <a:gd name="connsiteY5" fmla="*/ 66913 h 781050"/>
                <a:gd name="connsiteX6" fmla="*/ 66913 w 781050"/>
                <a:gd name="connsiteY6" fmla="*/ 381000 h 781050"/>
                <a:gd name="connsiteX7" fmla="*/ 0 w 781050"/>
                <a:gd name="connsiteY7" fmla="*/ 381000 h 781050"/>
                <a:gd name="connsiteX8" fmla="*/ 0 w 781050"/>
                <a:gd name="connsiteY8" fmla="*/ 400050 h 781050"/>
                <a:gd name="connsiteX9" fmla="*/ 66913 w 781050"/>
                <a:gd name="connsiteY9" fmla="*/ 400050 h 781050"/>
                <a:gd name="connsiteX10" fmla="*/ 381000 w 781050"/>
                <a:gd name="connsiteY10" fmla="*/ 714137 h 781050"/>
                <a:gd name="connsiteX11" fmla="*/ 381000 w 781050"/>
                <a:gd name="connsiteY11" fmla="*/ 781050 h 781050"/>
                <a:gd name="connsiteX12" fmla="*/ 400050 w 781050"/>
                <a:gd name="connsiteY12" fmla="*/ 781050 h 781050"/>
                <a:gd name="connsiteX13" fmla="*/ 400050 w 781050"/>
                <a:gd name="connsiteY13" fmla="*/ 714137 h 781050"/>
                <a:gd name="connsiteX14" fmla="*/ 714137 w 781050"/>
                <a:gd name="connsiteY14" fmla="*/ 400050 h 781050"/>
                <a:gd name="connsiteX15" fmla="*/ 781050 w 781050"/>
                <a:gd name="connsiteY15" fmla="*/ 400050 h 781050"/>
                <a:gd name="connsiteX16" fmla="*/ 695087 w 781050"/>
                <a:gd name="connsiteY16" fmla="*/ 381000 h 781050"/>
                <a:gd name="connsiteX17" fmla="*/ 618887 w 781050"/>
                <a:gd name="connsiteY17" fmla="*/ 381000 h 781050"/>
                <a:gd name="connsiteX18" fmla="*/ 400050 w 781050"/>
                <a:gd name="connsiteY18" fmla="*/ 162163 h 781050"/>
                <a:gd name="connsiteX19" fmla="*/ 400050 w 781050"/>
                <a:gd name="connsiteY19" fmla="*/ 85963 h 781050"/>
                <a:gd name="connsiteX20" fmla="*/ 695087 w 781050"/>
                <a:gd name="connsiteY20" fmla="*/ 381000 h 781050"/>
                <a:gd name="connsiteX21" fmla="*/ 599837 w 781050"/>
                <a:gd name="connsiteY21" fmla="*/ 400050 h 781050"/>
                <a:gd name="connsiteX22" fmla="*/ 400050 w 781050"/>
                <a:gd name="connsiteY22" fmla="*/ 599837 h 781050"/>
                <a:gd name="connsiteX23" fmla="*/ 400050 w 781050"/>
                <a:gd name="connsiteY23" fmla="*/ 504825 h 781050"/>
                <a:gd name="connsiteX24" fmla="*/ 381000 w 781050"/>
                <a:gd name="connsiteY24" fmla="*/ 504825 h 781050"/>
                <a:gd name="connsiteX25" fmla="*/ 381000 w 781050"/>
                <a:gd name="connsiteY25" fmla="*/ 599837 h 781050"/>
                <a:gd name="connsiteX26" fmla="*/ 181213 w 781050"/>
                <a:gd name="connsiteY26" fmla="*/ 400050 h 781050"/>
                <a:gd name="connsiteX27" fmla="*/ 276225 w 781050"/>
                <a:gd name="connsiteY27" fmla="*/ 400050 h 781050"/>
                <a:gd name="connsiteX28" fmla="*/ 276225 w 781050"/>
                <a:gd name="connsiteY28" fmla="*/ 381000 h 781050"/>
                <a:gd name="connsiteX29" fmla="*/ 181213 w 781050"/>
                <a:gd name="connsiteY29" fmla="*/ 381000 h 781050"/>
                <a:gd name="connsiteX30" fmla="*/ 381000 w 781050"/>
                <a:gd name="connsiteY30" fmla="*/ 181213 h 781050"/>
                <a:gd name="connsiteX31" fmla="*/ 381000 w 781050"/>
                <a:gd name="connsiteY31" fmla="*/ 276225 h 781050"/>
                <a:gd name="connsiteX32" fmla="*/ 400050 w 781050"/>
                <a:gd name="connsiteY32" fmla="*/ 276225 h 781050"/>
                <a:gd name="connsiteX33" fmla="*/ 400050 w 781050"/>
                <a:gd name="connsiteY33" fmla="*/ 181213 h 781050"/>
                <a:gd name="connsiteX34" fmla="*/ 599837 w 781050"/>
                <a:gd name="connsiteY34" fmla="*/ 381000 h 781050"/>
                <a:gd name="connsiteX35" fmla="*/ 504825 w 781050"/>
                <a:gd name="connsiteY35" fmla="*/ 381000 h 781050"/>
                <a:gd name="connsiteX36" fmla="*/ 504825 w 781050"/>
                <a:gd name="connsiteY36" fmla="*/ 400050 h 781050"/>
                <a:gd name="connsiteX37" fmla="*/ 381000 w 781050"/>
                <a:gd name="connsiteY37" fmla="*/ 85963 h 781050"/>
                <a:gd name="connsiteX38" fmla="*/ 381000 w 781050"/>
                <a:gd name="connsiteY38" fmla="*/ 162163 h 781050"/>
                <a:gd name="connsiteX39" fmla="*/ 162163 w 781050"/>
                <a:gd name="connsiteY39" fmla="*/ 381000 h 781050"/>
                <a:gd name="connsiteX40" fmla="*/ 85963 w 781050"/>
                <a:gd name="connsiteY40" fmla="*/ 381000 h 781050"/>
                <a:gd name="connsiteX41" fmla="*/ 381000 w 781050"/>
                <a:gd name="connsiteY41" fmla="*/ 85963 h 781050"/>
                <a:gd name="connsiteX42" fmla="*/ 85963 w 781050"/>
                <a:gd name="connsiteY42" fmla="*/ 400050 h 781050"/>
                <a:gd name="connsiteX43" fmla="*/ 162163 w 781050"/>
                <a:gd name="connsiteY43" fmla="*/ 400050 h 781050"/>
                <a:gd name="connsiteX44" fmla="*/ 381000 w 781050"/>
                <a:gd name="connsiteY44" fmla="*/ 618887 h 781050"/>
                <a:gd name="connsiteX45" fmla="*/ 381000 w 781050"/>
                <a:gd name="connsiteY45" fmla="*/ 695087 h 781050"/>
                <a:gd name="connsiteX46" fmla="*/ 85963 w 781050"/>
                <a:gd name="connsiteY46" fmla="*/ 400050 h 781050"/>
                <a:gd name="connsiteX47" fmla="*/ 400050 w 781050"/>
                <a:gd name="connsiteY47" fmla="*/ 695087 h 781050"/>
                <a:gd name="connsiteX48" fmla="*/ 400050 w 781050"/>
                <a:gd name="connsiteY48" fmla="*/ 618887 h 781050"/>
                <a:gd name="connsiteX49" fmla="*/ 618887 w 781050"/>
                <a:gd name="connsiteY49" fmla="*/ 400050 h 781050"/>
                <a:gd name="connsiteX50" fmla="*/ 695087 w 781050"/>
                <a:gd name="connsiteY50" fmla="*/ 400050 h 781050"/>
                <a:gd name="connsiteX51" fmla="*/ 400050 w 781050"/>
                <a:gd name="connsiteY51" fmla="*/ 695087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1050" h="781050">
                  <a:moveTo>
                    <a:pt x="781050" y="381000"/>
                  </a:moveTo>
                  <a:lnTo>
                    <a:pt x="714137" y="381000"/>
                  </a:lnTo>
                  <a:cubicBezTo>
                    <a:pt x="708905" y="209748"/>
                    <a:pt x="571302" y="72145"/>
                    <a:pt x="400050" y="66913"/>
                  </a:cubicBezTo>
                  <a:lnTo>
                    <a:pt x="400050" y="0"/>
                  </a:lnTo>
                  <a:lnTo>
                    <a:pt x="381000" y="0"/>
                  </a:lnTo>
                  <a:lnTo>
                    <a:pt x="381000" y="66913"/>
                  </a:lnTo>
                  <a:cubicBezTo>
                    <a:pt x="209748" y="72145"/>
                    <a:pt x="72145" y="209748"/>
                    <a:pt x="66913" y="381000"/>
                  </a:cubicBezTo>
                  <a:lnTo>
                    <a:pt x="0" y="381000"/>
                  </a:lnTo>
                  <a:lnTo>
                    <a:pt x="0" y="400050"/>
                  </a:lnTo>
                  <a:lnTo>
                    <a:pt x="66913" y="400050"/>
                  </a:lnTo>
                  <a:cubicBezTo>
                    <a:pt x="72145" y="571302"/>
                    <a:pt x="209748" y="708905"/>
                    <a:pt x="381000" y="714137"/>
                  </a:cubicBezTo>
                  <a:lnTo>
                    <a:pt x="381000" y="781050"/>
                  </a:lnTo>
                  <a:lnTo>
                    <a:pt x="400050" y="781050"/>
                  </a:lnTo>
                  <a:lnTo>
                    <a:pt x="400050" y="714137"/>
                  </a:lnTo>
                  <a:cubicBezTo>
                    <a:pt x="571302" y="708905"/>
                    <a:pt x="708905" y="571302"/>
                    <a:pt x="714137" y="400050"/>
                  </a:cubicBezTo>
                  <a:lnTo>
                    <a:pt x="781050" y="400050"/>
                  </a:lnTo>
                  <a:close/>
                  <a:moveTo>
                    <a:pt x="695087" y="381000"/>
                  </a:moveTo>
                  <a:lnTo>
                    <a:pt x="618887" y="381000"/>
                  </a:lnTo>
                  <a:cubicBezTo>
                    <a:pt x="613795" y="262313"/>
                    <a:pt x="518737" y="167255"/>
                    <a:pt x="400050" y="162163"/>
                  </a:cubicBezTo>
                  <a:lnTo>
                    <a:pt x="400050" y="85963"/>
                  </a:lnTo>
                  <a:cubicBezTo>
                    <a:pt x="560790" y="91167"/>
                    <a:pt x="689883" y="220260"/>
                    <a:pt x="695087" y="381000"/>
                  </a:cubicBezTo>
                  <a:close/>
                  <a:moveTo>
                    <a:pt x="599837" y="400050"/>
                  </a:moveTo>
                  <a:cubicBezTo>
                    <a:pt x="594787" y="508228"/>
                    <a:pt x="508228" y="594787"/>
                    <a:pt x="400050" y="599837"/>
                  </a:cubicBezTo>
                  <a:lnTo>
                    <a:pt x="400050" y="504825"/>
                  </a:lnTo>
                  <a:lnTo>
                    <a:pt x="381000" y="504825"/>
                  </a:lnTo>
                  <a:lnTo>
                    <a:pt x="381000" y="599837"/>
                  </a:lnTo>
                  <a:cubicBezTo>
                    <a:pt x="272822" y="594787"/>
                    <a:pt x="186263" y="508228"/>
                    <a:pt x="181213" y="400050"/>
                  </a:cubicBezTo>
                  <a:lnTo>
                    <a:pt x="276225" y="400050"/>
                  </a:lnTo>
                  <a:lnTo>
                    <a:pt x="276225" y="381000"/>
                  </a:lnTo>
                  <a:lnTo>
                    <a:pt x="181213" y="381000"/>
                  </a:lnTo>
                  <a:cubicBezTo>
                    <a:pt x="186263" y="272822"/>
                    <a:pt x="272822" y="186263"/>
                    <a:pt x="381000" y="181213"/>
                  </a:cubicBezTo>
                  <a:lnTo>
                    <a:pt x="381000" y="276225"/>
                  </a:lnTo>
                  <a:lnTo>
                    <a:pt x="400050" y="276225"/>
                  </a:lnTo>
                  <a:lnTo>
                    <a:pt x="400050" y="181213"/>
                  </a:lnTo>
                  <a:cubicBezTo>
                    <a:pt x="508228" y="186263"/>
                    <a:pt x="594787" y="272822"/>
                    <a:pt x="599837" y="381000"/>
                  </a:cubicBezTo>
                  <a:lnTo>
                    <a:pt x="504825" y="381000"/>
                  </a:lnTo>
                  <a:lnTo>
                    <a:pt x="504825" y="400050"/>
                  </a:lnTo>
                  <a:close/>
                  <a:moveTo>
                    <a:pt x="381000" y="85963"/>
                  </a:moveTo>
                  <a:lnTo>
                    <a:pt x="381000" y="162163"/>
                  </a:lnTo>
                  <a:cubicBezTo>
                    <a:pt x="262313" y="167255"/>
                    <a:pt x="167255" y="262313"/>
                    <a:pt x="162163" y="381000"/>
                  </a:cubicBezTo>
                  <a:lnTo>
                    <a:pt x="85963" y="381000"/>
                  </a:lnTo>
                  <a:cubicBezTo>
                    <a:pt x="91167" y="220260"/>
                    <a:pt x="220260" y="91167"/>
                    <a:pt x="381000" y="85963"/>
                  </a:cubicBezTo>
                  <a:close/>
                  <a:moveTo>
                    <a:pt x="85963" y="400050"/>
                  </a:moveTo>
                  <a:lnTo>
                    <a:pt x="162163" y="400050"/>
                  </a:lnTo>
                  <a:cubicBezTo>
                    <a:pt x="167255" y="518737"/>
                    <a:pt x="262313" y="613795"/>
                    <a:pt x="381000" y="618887"/>
                  </a:cubicBezTo>
                  <a:lnTo>
                    <a:pt x="381000" y="695087"/>
                  </a:lnTo>
                  <a:cubicBezTo>
                    <a:pt x="220260" y="689883"/>
                    <a:pt x="91167" y="560790"/>
                    <a:pt x="85963" y="400050"/>
                  </a:cubicBezTo>
                  <a:close/>
                  <a:moveTo>
                    <a:pt x="400050" y="695087"/>
                  </a:moveTo>
                  <a:lnTo>
                    <a:pt x="400050" y="618887"/>
                  </a:lnTo>
                  <a:cubicBezTo>
                    <a:pt x="518737" y="613795"/>
                    <a:pt x="613795" y="518737"/>
                    <a:pt x="618887" y="400050"/>
                  </a:cubicBezTo>
                  <a:lnTo>
                    <a:pt x="695087" y="400050"/>
                  </a:lnTo>
                  <a:cubicBezTo>
                    <a:pt x="689883" y="560790"/>
                    <a:pt x="560790" y="689883"/>
                    <a:pt x="400050" y="695087"/>
                  </a:cubicBezTo>
                  <a:close/>
                </a:path>
              </a:pathLst>
            </a:custGeom>
            <a:grpFill/>
            <a:ln w="9525" cap="flat">
              <a:noFill/>
              <a:prstDash val="solid"/>
              <a:miter/>
            </a:ln>
          </p:spPr>
          <p:txBody>
            <a:bodyPr rtlCol="0" anchor="ctr"/>
            <a:lstStyle/>
            <a:p>
              <a:endParaRPr lang="en-US"/>
            </a:p>
          </p:txBody>
        </p:sp>
      </p:grpSp>
      <p:sp>
        <p:nvSpPr>
          <p:cNvPr id="3" name="Rectangle 2">
            <a:extLst>
              <a:ext uri="{FF2B5EF4-FFF2-40B4-BE49-F238E27FC236}">
                <a16:creationId xmlns:a16="http://schemas.microsoft.com/office/drawing/2014/main" id="{6BEBBDC2-1467-E266-E5F5-86BE439A1B23}"/>
              </a:ext>
            </a:extLst>
          </p:cNvPr>
          <p:cNvSpPr/>
          <p:nvPr/>
        </p:nvSpPr>
        <p:spPr bwMode="auto">
          <a:xfrm>
            <a:off x="733652" y="2983180"/>
            <a:ext cx="3282696" cy="332399"/>
          </a:xfrm>
          <a:prstGeom prst="rect">
            <a:avLst/>
          </a:prstGeom>
          <a:noFill/>
        </p:spPr>
        <p:txBody>
          <a:bodyPr wrap="square" lIns="0" tIns="0" rIns="0" bIns="0" rtlCol="0">
            <a:spAutoFit/>
          </a:bodyPr>
          <a:lstStyle/>
          <a:p>
            <a:pPr>
              <a:lnSpc>
                <a:spcPct val="90000"/>
              </a:lnSpc>
              <a:spcAft>
                <a:spcPts val="600"/>
              </a:spcAft>
            </a:pPr>
            <a:r>
              <a:rPr lang="en-US" sz="2400">
                <a:solidFill>
                  <a:schemeClr val="accent1">
                    <a:lumMod val="75000"/>
                  </a:schemeClr>
                </a:solidFill>
                <a:latin typeface="+mj-lt"/>
              </a:rPr>
              <a:t>Purpose</a:t>
            </a:r>
          </a:p>
        </p:txBody>
      </p:sp>
      <p:sp>
        <p:nvSpPr>
          <p:cNvPr id="13" name="TextBox 12">
            <a:extLst>
              <a:ext uri="{FF2B5EF4-FFF2-40B4-BE49-F238E27FC236}">
                <a16:creationId xmlns:a16="http://schemas.microsoft.com/office/drawing/2014/main" id="{D2CA9571-E354-4287-A2A3-757698C9A401}"/>
              </a:ext>
            </a:extLst>
          </p:cNvPr>
          <p:cNvSpPr txBox="1"/>
          <p:nvPr/>
        </p:nvSpPr>
        <p:spPr>
          <a:xfrm>
            <a:off x="733652" y="3527327"/>
            <a:ext cx="3282696" cy="650563"/>
          </a:xfrm>
          <a:prstGeom prst="rect">
            <a:avLst/>
          </a:prstGeom>
          <a:noFill/>
        </p:spPr>
        <p:txBody>
          <a:bodyPr wrap="square" lIns="0" tIns="0" rIns="0" bIns="0" rtlCol="0">
            <a:spAutoFit/>
          </a:bodyPr>
          <a:lstStyle/>
          <a:p>
            <a:pPr>
              <a:lnSpc>
                <a:spcPct val="110000"/>
              </a:lnSpc>
              <a:spcBef>
                <a:spcPts val="1200"/>
              </a:spcBef>
              <a:spcAft>
                <a:spcPts val="600"/>
              </a:spcAft>
            </a:pPr>
            <a:r>
              <a:rPr lang="en-US" sz="2000">
                <a:gradFill>
                  <a:gsLst>
                    <a:gs pos="2917">
                      <a:schemeClr val="tx1"/>
                    </a:gs>
                    <a:gs pos="30000">
                      <a:schemeClr val="tx1"/>
                    </a:gs>
                  </a:gsLst>
                  <a:lin ang="5400000" scaled="0"/>
                </a:gradFill>
              </a:rPr>
              <a:t>What are we trying </a:t>
            </a:r>
            <a:br>
              <a:rPr lang="en-US" sz="2000">
                <a:gradFill>
                  <a:gsLst>
                    <a:gs pos="2917">
                      <a:schemeClr val="tx1"/>
                    </a:gs>
                    <a:gs pos="30000">
                      <a:schemeClr val="tx1"/>
                    </a:gs>
                  </a:gsLst>
                  <a:lin ang="5400000" scaled="0"/>
                </a:gradFill>
              </a:rPr>
            </a:br>
            <a:r>
              <a:rPr lang="en-US" sz="2000">
                <a:gradFill>
                  <a:gsLst>
                    <a:gs pos="2917">
                      <a:schemeClr val="tx1"/>
                    </a:gs>
                    <a:gs pos="30000">
                      <a:schemeClr val="tx1"/>
                    </a:gs>
                  </a:gsLst>
                  <a:lin ang="5400000" scaled="0"/>
                </a:gradFill>
              </a:rPr>
              <a:t>to achieve?</a:t>
            </a:r>
          </a:p>
        </p:txBody>
      </p:sp>
      <p:grpSp>
        <p:nvGrpSpPr>
          <p:cNvPr id="16" name="Graphic 16" descr="Presentation with checklist outline">
            <a:extLst>
              <a:ext uri="{FF2B5EF4-FFF2-40B4-BE49-F238E27FC236}">
                <a16:creationId xmlns:a16="http://schemas.microsoft.com/office/drawing/2014/main" id="{03DAD54B-B892-9194-348A-F81D72A07AF3}"/>
              </a:ext>
            </a:extLst>
          </p:cNvPr>
          <p:cNvGrpSpPr/>
          <p:nvPr/>
        </p:nvGrpSpPr>
        <p:grpSpPr>
          <a:xfrm>
            <a:off x="4456512" y="2181981"/>
            <a:ext cx="704850" cy="695325"/>
            <a:chOff x="5715654" y="1666244"/>
            <a:chExt cx="704850" cy="695325"/>
          </a:xfrm>
          <a:gradFill>
            <a:gsLst>
              <a:gs pos="0">
                <a:schemeClr val="accent4"/>
              </a:gs>
              <a:gs pos="100000">
                <a:schemeClr val="accent1"/>
              </a:gs>
            </a:gsLst>
            <a:lin ang="2700000" scaled="0"/>
          </a:gradFill>
        </p:grpSpPr>
        <p:sp>
          <p:nvSpPr>
            <p:cNvPr id="18" name="Freeform: Shape 17">
              <a:extLst>
                <a:ext uri="{FF2B5EF4-FFF2-40B4-BE49-F238E27FC236}">
                  <a16:creationId xmlns:a16="http://schemas.microsoft.com/office/drawing/2014/main" id="{6F01E870-4E13-892F-4EE6-A5D1EE87FDCA}"/>
                </a:ext>
              </a:extLst>
            </p:cNvPr>
            <p:cNvSpPr/>
            <p:nvPr/>
          </p:nvSpPr>
          <p:spPr>
            <a:xfrm>
              <a:off x="5715654" y="1666244"/>
              <a:ext cx="704850" cy="695325"/>
            </a:xfrm>
            <a:custGeom>
              <a:avLst/>
              <a:gdLst>
                <a:gd name="connsiteX0" fmla="*/ 695325 w 704850"/>
                <a:gd name="connsiteY0" fmla="*/ 66675 h 695325"/>
                <a:gd name="connsiteX1" fmla="*/ 704850 w 704850"/>
                <a:gd name="connsiteY1" fmla="*/ 57150 h 695325"/>
                <a:gd name="connsiteX2" fmla="*/ 695325 w 704850"/>
                <a:gd name="connsiteY2" fmla="*/ 47625 h 695325"/>
                <a:gd name="connsiteX3" fmla="*/ 361950 w 704850"/>
                <a:gd name="connsiteY3" fmla="*/ 47625 h 695325"/>
                <a:gd name="connsiteX4" fmla="*/ 361950 w 704850"/>
                <a:gd name="connsiteY4" fmla="*/ 9525 h 695325"/>
                <a:gd name="connsiteX5" fmla="*/ 352425 w 704850"/>
                <a:gd name="connsiteY5" fmla="*/ 0 h 695325"/>
                <a:gd name="connsiteX6" fmla="*/ 342900 w 704850"/>
                <a:gd name="connsiteY6" fmla="*/ 9525 h 695325"/>
                <a:gd name="connsiteX7" fmla="*/ 342900 w 704850"/>
                <a:gd name="connsiteY7" fmla="*/ 47625 h 695325"/>
                <a:gd name="connsiteX8" fmla="*/ 9525 w 704850"/>
                <a:gd name="connsiteY8" fmla="*/ 47625 h 695325"/>
                <a:gd name="connsiteX9" fmla="*/ 0 w 704850"/>
                <a:gd name="connsiteY9" fmla="*/ 57150 h 695325"/>
                <a:gd name="connsiteX10" fmla="*/ 9525 w 704850"/>
                <a:gd name="connsiteY10" fmla="*/ 66675 h 695325"/>
                <a:gd name="connsiteX11" fmla="*/ 47625 w 704850"/>
                <a:gd name="connsiteY11" fmla="*/ 66675 h 695325"/>
                <a:gd name="connsiteX12" fmla="*/ 47625 w 704850"/>
                <a:gd name="connsiteY12" fmla="*/ 457200 h 695325"/>
                <a:gd name="connsiteX13" fmla="*/ 9525 w 704850"/>
                <a:gd name="connsiteY13" fmla="*/ 457200 h 695325"/>
                <a:gd name="connsiteX14" fmla="*/ 0 w 704850"/>
                <a:gd name="connsiteY14" fmla="*/ 466725 h 695325"/>
                <a:gd name="connsiteX15" fmla="*/ 9525 w 704850"/>
                <a:gd name="connsiteY15" fmla="*/ 476250 h 695325"/>
                <a:gd name="connsiteX16" fmla="*/ 329432 w 704850"/>
                <a:gd name="connsiteY16" fmla="*/ 476250 h 695325"/>
                <a:gd name="connsiteX17" fmla="*/ 159953 w 704850"/>
                <a:gd name="connsiteY17" fmla="*/ 645728 h 695325"/>
                <a:gd name="connsiteX18" fmla="*/ 160188 w 704850"/>
                <a:gd name="connsiteY18" fmla="*/ 659197 h 695325"/>
                <a:gd name="connsiteX19" fmla="*/ 173422 w 704850"/>
                <a:gd name="connsiteY19" fmla="*/ 659197 h 695325"/>
                <a:gd name="connsiteX20" fmla="*/ 342738 w 704850"/>
                <a:gd name="connsiteY20" fmla="*/ 489880 h 695325"/>
                <a:gd name="connsiteX21" fmla="*/ 342872 w 704850"/>
                <a:gd name="connsiteY21" fmla="*/ 489881 h 695325"/>
                <a:gd name="connsiteX22" fmla="*/ 342900 w 704850"/>
                <a:gd name="connsiteY22" fmla="*/ 489947 h 695325"/>
                <a:gd name="connsiteX23" fmla="*/ 342900 w 704850"/>
                <a:gd name="connsiteY23" fmla="*/ 685800 h 695325"/>
                <a:gd name="connsiteX24" fmla="*/ 352425 w 704850"/>
                <a:gd name="connsiteY24" fmla="*/ 695325 h 695325"/>
                <a:gd name="connsiteX25" fmla="*/ 361950 w 704850"/>
                <a:gd name="connsiteY25" fmla="*/ 685800 h 695325"/>
                <a:gd name="connsiteX26" fmla="*/ 361950 w 704850"/>
                <a:gd name="connsiteY26" fmla="*/ 489947 h 695325"/>
                <a:gd name="connsiteX27" fmla="*/ 362046 w 704850"/>
                <a:gd name="connsiteY27" fmla="*/ 489853 h 695325"/>
                <a:gd name="connsiteX28" fmla="*/ 362112 w 704850"/>
                <a:gd name="connsiteY28" fmla="*/ 489880 h 695325"/>
                <a:gd name="connsiteX29" fmla="*/ 531428 w 704850"/>
                <a:gd name="connsiteY29" fmla="*/ 659197 h 695325"/>
                <a:gd name="connsiteX30" fmla="*/ 544897 w 704850"/>
                <a:gd name="connsiteY30" fmla="*/ 658962 h 695325"/>
                <a:gd name="connsiteX31" fmla="*/ 544897 w 704850"/>
                <a:gd name="connsiteY31" fmla="*/ 645728 h 695325"/>
                <a:gd name="connsiteX32" fmla="*/ 375418 w 704850"/>
                <a:gd name="connsiteY32" fmla="*/ 476250 h 695325"/>
                <a:gd name="connsiteX33" fmla="*/ 695325 w 704850"/>
                <a:gd name="connsiteY33" fmla="*/ 476250 h 695325"/>
                <a:gd name="connsiteX34" fmla="*/ 704850 w 704850"/>
                <a:gd name="connsiteY34" fmla="*/ 466725 h 695325"/>
                <a:gd name="connsiteX35" fmla="*/ 695325 w 704850"/>
                <a:gd name="connsiteY35" fmla="*/ 457200 h 695325"/>
                <a:gd name="connsiteX36" fmla="*/ 657225 w 704850"/>
                <a:gd name="connsiteY36" fmla="*/ 457200 h 695325"/>
                <a:gd name="connsiteX37" fmla="*/ 657225 w 704850"/>
                <a:gd name="connsiteY37" fmla="*/ 66675 h 695325"/>
                <a:gd name="connsiteX38" fmla="*/ 638175 w 704850"/>
                <a:gd name="connsiteY38" fmla="*/ 457200 h 695325"/>
                <a:gd name="connsiteX39" fmla="*/ 66675 w 704850"/>
                <a:gd name="connsiteY39" fmla="*/ 457200 h 695325"/>
                <a:gd name="connsiteX40" fmla="*/ 66675 w 704850"/>
                <a:gd name="connsiteY40" fmla="*/ 66675 h 695325"/>
                <a:gd name="connsiteX41" fmla="*/ 638175 w 704850"/>
                <a:gd name="connsiteY41" fmla="*/ 66675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4850" h="695325">
                  <a:moveTo>
                    <a:pt x="695325" y="66675"/>
                  </a:moveTo>
                  <a:cubicBezTo>
                    <a:pt x="700586" y="66675"/>
                    <a:pt x="704850" y="62411"/>
                    <a:pt x="704850" y="57150"/>
                  </a:cubicBezTo>
                  <a:cubicBezTo>
                    <a:pt x="704850" y="51889"/>
                    <a:pt x="700586" y="47625"/>
                    <a:pt x="695325" y="47625"/>
                  </a:cubicBezTo>
                  <a:lnTo>
                    <a:pt x="361950" y="47625"/>
                  </a:lnTo>
                  <a:lnTo>
                    <a:pt x="361950" y="9525"/>
                  </a:lnTo>
                  <a:cubicBezTo>
                    <a:pt x="361950" y="4264"/>
                    <a:pt x="357686" y="0"/>
                    <a:pt x="352425" y="0"/>
                  </a:cubicBezTo>
                  <a:cubicBezTo>
                    <a:pt x="347164" y="0"/>
                    <a:pt x="342900" y="4264"/>
                    <a:pt x="342900" y="9525"/>
                  </a:cubicBezTo>
                  <a:lnTo>
                    <a:pt x="342900" y="47625"/>
                  </a:lnTo>
                  <a:lnTo>
                    <a:pt x="9525" y="47625"/>
                  </a:lnTo>
                  <a:cubicBezTo>
                    <a:pt x="4264" y="47625"/>
                    <a:pt x="0" y="51889"/>
                    <a:pt x="0" y="57150"/>
                  </a:cubicBezTo>
                  <a:cubicBezTo>
                    <a:pt x="0" y="62411"/>
                    <a:pt x="4264" y="66675"/>
                    <a:pt x="9525" y="66675"/>
                  </a:cubicBezTo>
                  <a:lnTo>
                    <a:pt x="47625" y="66675"/>
                  </a:lnTo>
                  <a:lnTo>
                    <a:pt x="47625" y="457200"/>
                  </a:lnTo>
                  <a:lnTo>
                    <a:pt x="9525" y="457200"/>
                  </a:lnTo>
                  <a:cubicBezTo>
                    <a:pt x="4264" y="457200"/>
                    <a:pt x="0" y="461464"/>
                    <a:pt x="0" y="466725"/>
                  </a:cubicBezTo>
                  <a:cubicBezTo>
                    <a:pt x="0" y="471986"/>
                    <a:pt x="4264" y="476250"/>
                    <a:pt x="9525" y="476250"/>
                  </a:cubicBezTo>
                  <a:lnTo>
                    <a:pt x="329432" y="476250"/>
                  </a:lnTo>
                  <a:lnTo>
                    <a:pt x="159953" y="645728"/>
                  </a:lnTo>
                  <a:cubicBezTo>
                    <a:pt x="156299" y="649513"/>
                    <a:pt x="156403" y="655542"/>
                    <a:pt x="160188" y="659197"/>
                  </a:cubicBezTo>
                  <a:cubicBezTo>
                    <a:pt x="163879" y="662762"/>
                    <a:pt x="169731" y="662762"/>
                    <a:pt x="173422" y="659197"/>
                  </a:cubicBezTo>
                  <a:lnTo>
                    <a:pt x="342738" y="489880"/>
                  </a:lnTo>
                  <a:cubicBezTo>
                    <a:pt x="342775" y="489843"/>
                    <a:pt x="342836" y="489844"/>
                    <a:pt x="342872" y="489881"/>
                  </a:cubicBezTo>
                  <a:cubicBezTo>
                    <a:pt x="342890" y="489899"/>
                    <a:pt x="342900" y="489922"/>
                    <a:pt x="342900" y="489947"/>
                  </a:cubicBezTo>
                  <a:lnTo>
                    <a:pt x="342900" y="685800"/>
                  </a:lnTo>
                  <a:cubicBezTo>
                    <a:pt x="342900" y="691061"/>
                    <a:pt x="347164" y="695325"/>
                    <a:pt x="352425" y="695325"/>
                  </a:cubicBezTo>
                  <a:cubicBezTo>
                    <a:pt x="357686" y="695325"/>
                    <a:pt x="361950" y="691061"/>
                    <a:pt x="361950" y="685800"/>
                  </a:cubicBezTo>
                  <a:lnTo>
                    <a:pt x="361950" y="489947"/>
                  </a:lnTo>
                  <a:cubicBezTo>
                    <a:pt x="361951" y="489895"/>
                    <a:pt x="361994" y="489853"/>
                    <a:pt x="362046" y="489853"/>
                  </a:cubicBezTo>
                  <a:cubicBezTo>
                    <a:pt x="362071" y="489854"/>
                    <a:pt x="362095" y="489863"/>
                    <a:pt x="362112" y="489880"/>
                  </a:cubicBezTo>
                  <a:lnTo>
                    <a:pt x="531428" y="659197"/>
                  </a:lnTo>
                  <a:cubicBezTo>
                    <a:pt x="535213" y="662851"/>
                    <a:pt x="541242" y="662747"/>
                    <a:pt x="544897" y="658962"/>
                  </a:cubicBezTo>
                  <a:cubicBezTo>
                    <a:pt x="548462" y="655271"/>
                    <a:pt x="548462" y="649419"/>
                    <a:pt x="544897" y="645728"/>
                  </a:cubicBezTo>
                  <a:lnTo>
                    <a:pt x="375418" y="476250"/>
                  </a:lnTo>
                  <a:lnTo>
                    <a:pt x="695325" y="476250"/>
                  </a:lnTo>
                  <a:cubicBezTo>
                    <a:pt x="700586" y="476250"/>
                    <a:pt x="704850" y="471986"/>
                    <a:pt x="704850" y="466725"/>
                  </a:cubicBezTo>
                  <a:cubicBezTo>
                    <a:pt x="704850" y="461464"/>
                    <a:pt x="700586" y="457200"/>
                    <a:pt x="695325" y="457200"/>
                  </a:cubicBezTo>
                  <a:lnTo>
                    <a:pt x="657225" y="457200"/>
                  </a:lnTo>
                  <a:lnTo>
                    <a:pt x="657225" y="66675"/>
                  </a:lnTo>
                  <a:close/>
                  <a:moveTo>
                    <a:pt x="638175" y="457200"/>
                  </a:moveTo>
                  <a:lnTo>
                    <a:pt x="66675" y="457200"/>
                  </a:lnTo>
                  <a:lnTo>
                    <a:pt x="66675" y="66675"/>
                  </a:lnTo>
                  <a:lnTo>
                    <a:pt x="638175" y="66675"/>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33C2E78-7F4C-2096-C03E-EFBAF1586021}"/>
                </a:ext>
              </a:extLst>
            </p:cNvPr>
            <p:cNvSpPr/>
            <p:nvPr/>
          </p:nvSpPr>
          <p:spPr>
            <a:xfrm>
              <a:off x="6077604" y="1856744"/>
              <a:ext cx="161925" cy="19050"/>
            </a:xfrm>
            <a:custGeom>
              <a:avLst/>
              <a:gdLst>
                <a:gd name="connsiteX0" fmla="*/ 0 w 161925"/>
                <a:gd name="connsiteY0" fmla="*/ 0 h 19050"/>
                <a:gd name="connsiteX1" fmla="*/ 161925 w 161925"/>
                <a:gd name="connsiteY1" fmla="*/ 0 h 19050"/>
                <a:gd name="connsiteX2" fmla="*/ 161925 w 161925"/>
                <a:gd name="connsiteY2" fmla="*/ 19050 h 19050"/>
                <a:gd name="connsiteX3" fmla="*/ 0 w 1619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61925" h="19050">
                  <a:moveTo>
                    <a:pt x="0" y="0"/>
                  </a:moveTo>
                  <a:lnTo>
                    <a:pt x="161925" y="0"/>
                  </a:lnTo>
                  <a:lnTo>
                    <a:pt x="161925" y="19050"/>
                  </a:lnTo>
                  <a:lnTo>
                    <a:pt x="0" y="1905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D23BB32-413E-D23E-094B-9FCDE04FBF5B}"/>
                </a:ext>
              </a:extLst>
            </p:cNvPr>
            <p:cNvSpPr/>
            <p:nvPr/>
          </p:nvSpPr>
          <p:spPr>
            <a:xfrm>
              <a:off x="6077604" y="1980569"/>
              <a:ext cx="161925" cy="19050"/>
            </a:xfrm>
            <a:custGeom>
              <a:avLst/>
              <a:gdLst>
                <a:gd name="connsiteX0" fmla="*/ 0 w 161925"/>
                <a:gd name="connsiteY0" fmla="*/ 0 h 19050"/>
                <a:gd name="connsiteX1" fmla="*/ 161925 w 161925"/>
                <a:gd name="connsiteY1" fmla="*/ 0 h 19050"/>
                <a:gd name="connsiteX2" fmla="*/ 161925 w 161925"/>
                <a:gd name="connsiteY2" fmla="*/ 19050 h 19050"/>
                <a:gd name="connsiteX3" fmla="*/ 0 w 1619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61925" h="19050">
                  <a:moveTo>
                    <a:pt x="0" y="0"/>
                  </a:moveTo>
                  <a:lnTo>
                    <a:pt x="161925" y="0"/>
                  </a:lnTo>
                  <a:lnTo>
                    <a:pt x="161925" y="19050"/>
                  </a:lnTo>
                  <a:lnTo>
                    <a:pt x="0" y="1905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9AF6058-3396-47EB-9D49-D09F5BEB893A}"/>
                </a:ext>
              </a:extLst>
            </p:cNvPr>
            <p:cNvSpPr/>
            <p:nvPr/>
          </p:nvSpPr>
          <p:spPr>
            <a:xfrm>
              <a:off x="5889894" y="1821434"/>
              <a:ext cx="127768" cy="96402"/>
            </a:xfrm>
            <a:custGeom>
              <a:avLst/>
              <a:gdLst>
                <a:gd name="connsiteX0" fmla="*/ 44834 w 127768"/>
                <a:gd name="connsiteY0" fmla="*/ 69466 h 96402"/>
                <a:gd name="connsiteX1" fmla="*/ 13468 w 127768"/>
                <a:gd name="connsiteY1" fmla="*/ 38100 h 96402"/>
                <a:gd name="connsiteX2" fmla="*/ 0 w 127768"/>
                <a:gd name="connsiteY2" fmla="*/ 51568 h 96402"/>
                <a:gd name="connsiteX3" fmla="*/ 44834 w 127768"/>
                <a:gd name="connsiteY3" fmla="*/ 96403 h 96402"/>
                <a:gd name="connsiteX4" fmla="*/ 127768 w 127768"/>
                <a:gd name="connsiteY4" fmla="*/ 13468 h 96402"/>
                <a:gd name="connsiteX5" fmla="*/ 114300 w 127768"/>
                <a:gd name="connsiteY5" fmla="*/ 0 h 96402"/>
                <a:gd name="connsiteX6" fmla="*/ 44834 w 127768"/>
                <a:gd name="connsiteY6" fmla="*/ 69466 h 9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68" h="96402">
                  <a:moveTo>
                    <a:pt x="44834" y="69466"/>
                  </a:moveTo>
                  <a:lnTo>
                    <a:pt x="13468" y="38100"/>
                  </a:lnTo>
                  <a:lnTo>
                    <a:pt x="0" y="51568"/>
                  </a:lnTo>
                  <a:lnTo>
                    <a:pt x="44834" y="96403"/>
                  </a:lnTo>
                  <a:lnTo>
                    <a:pt x="127768" y="13468"/>
                  </a:lnTo>
                  <a:lnTo>
                    <a:pt x="114300" y="0"/>
                  </a:lnTo>
                  <a:lnTo>
                    <a:pt x="44834" y="69466"/>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83DD0CE-5036-8CD5-6776-D5A1CF865E21}"/>
                </a:ext>
              </a:extLst>
            </p:cNvPr>
            <p:cNvSpPr/>
            <p:nvPr/>
          </p:nvSpPr>
          <p:spPr>
            <a:xfrm>
              <a:off x="5889894" y="1945259"/>
              <a:ext cx="127768" cy="96402"/>
            </a:xfrm>
            <a:custGeom>
              <a:avLst/>
              <a:gdLst>
                <a:gd name="connsiteX0" fmla="*/ 44834 w 127768"/>
                <a:gd name="connsiteY0" fmla="*/ 69466 h 96402"/>
                <a:gd name="connsiteX1" fmla="*/ 13468 w 127768"/>
                <a:gd name="connsiteY1" fmla="*/ 38100 h 96402"/>
                <a:gd name="connsiteX2" fmla="*/ 0 w 127768"/>
                <a:gd name="connsiteY2" fmla="*/ 51568 h 96402"/>
                <a:gd name="connsiteX3" fmla="*/ 44834 w 127768"/>
                <a:gd name="connsiteY3" fmla="*/ 96403 h 96402"/>
                <a:gd name="connsiteX4" fmla="*/ 127768 w 127768"/>
                <a:gd name="connsiteY4" fmla="*/ 13468 h 96402"/>
                <a:gd name="connsiteX5" fmla="*/ 114300 w 127768"/>
                <a:gd name="connsiteY5" fmla="*/ 0 h 96402"/>
                <a:gd name="connsiteX6" fmla="*/ 44834 w 127768"/>
                <a:gd name="connsiteY6" fmla="*/ 69466 h 9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68" h="96402">
                  <a:moveTo>
                    <a:pt x="44834" y="69466"/>
                  </a:moveTo>
                  <a:lnTo>
                    <a:pt x="13468" y="38100"/>
                  </a:lnTo>
                  <a:lnTo>
                    <a:pt x="0" y="51568"/>
                  </a:lnTo>
                  <a:lnTo>
                    <a:pt x="44834" y="96403"/>
                  </a:lnTo>
                  <a:lnTo>
                    <a:pt x="127768" y="13468"/>
                  </a:lnTo>
                  <a:lnTo>
                    <a:pt x="114300" y="0"/>
                  </a:lnTo>
                  <a:lnTo>
                    <a:pt x="44834" y="69466"/>
                  </a:lnTo>
                  <a:close/>
                </a:path>
              </a:pathLst>
            </a:custGeom>
            <a:grpFill/>
            <a:ln w="9525" cap="flat">
              <a:noFill/>
              <a:prstDash val="solid"/>
              <a:miter/>
            </a:ln>
          </p:spPr>
          <p:txBody>
            <a:bodyPr rtlCol="0" anchor="ctr"/>
            <a:lstStyle/>
            <a:p>
              <a:endParaRPr lang="en-US"/>
            </a:p>
          </p:txBody>
        </p:sp>
      </p:grpSp>
      <p:sp>
        <p:nvSpPr>
          <p:cNvPr id="11" name="Rectangle 10">
            <a:extLst>
              <a:ext uri="{FF2B5EF4-FFF2-40B4-BE49-F238E27FC236}">
                <a16:creationId xmlns:a16="http://schemas.microsoft.com/office/drawing/2014/main" id="{ACBE95AD-4F37-2822-DC43-35A7CA85278D}"/>
              </a:ext>
            </a:extLst>
          </p:cNvPr>
          <p:cNvSpPr/>
          <p:nvPr/>
        </p:nvSpPr>
        <p:spPr bwMode="auto">
          <a:xfrm>
            <a:off x="4456512" y="2983180"/>
            <a:ext cx="3282696" cy="332399"/>
          </a:xfrm>
          <a:prstGeom prst="rect">
            <a:avLst/>
          </a:prstGeom>
          <a:noFill/>
        </p:spPr>
        <p:txBody>
          <a:bodyPr wrap="square" lIns="0" tIns="0" rIns="0" bIns="0" rtlCol="0">
            <a:spAutoFit/>
          </a:bodyPr>
          <a:lstStyle/>
          <a:p>
            <a:pPr>
              <a:lnSpc>
                <a:spcPct val="90000"/>
              </a:lnSpc>
              <a:spcAft>
                <a:spcPts val="600"/>
              </a:spcAft>
            </a:pPr>
            <a:r>
              <a:rPr lang="en-US" sz="2400">
                <a:solidFill>
                  <a:schemeClr val="accent1">
                    <a:lumMod val="75000"/>
                  </a:schemeClr>
                </a:solidFill>
                <a:latin typeface="+mj-lt"/>
              </a:rPr>
              <a:t>Data</a:t>
            </a:r>
          </a:p>
        </p:txBody>
      </p:sp>
      <p:sp>
        <p:nvSpPr>
          <p:cNvPr id="14" name="TextBox 13">
            <a:extLst>
              <a:ext uri="{FF2B5EF4-FFF2-40B4-BE49-F238E27FC236}">
                <a16:creationId xmlns:a16="http://schemas.microsoft.com/office/drawing/2014/main" id="{2F2FAA51-EF61-AFD3-A950-DAF753468B3D}"/>
              </a:ext>
            </a:extLst>
          </p:cNvPr>
          <p:cNvSpPr txBox="1"/>
          <p:nvPr/>
        </p:nvSpPr>
        <p:spPr>
          <a:xfrm>
            <a:off x="4508014" y="3527327"/>
            <a:ext cx="3282696" cy="804451"/>
          </a:xfrm>
          <a:prstGeom prst="rect">
            <a:avLst/>
          </a:prstGeom>
          <a:noFill/>
        </p:spPr>
        <p:txBody>
          <a:bodyPr wrap="square" lIns="0" tIns="0" rIns="0" bIns="0" rtlCol="0">
            <a:spAutoFit/>
          </a:bodyPr>
          <a:lstStyle/>
          <a:p>
            <a:pPr marL="174625" indent="-174625">
              <a:lnSpc>
                <a:spcPct val="110000"/>
              </a:lnSpc>
              <a:spcBef>
                <a:spcPts val="1200"/>
              </a:spcBef>
              <a:buFont typeface="Arial" panose="020B0604020202020204" pitchFamily="34" charset="0"/>
              <a:buChar char="•"/>
            </a:pPr>
            <a:r>
              <a:rPr lang="en-US" sz="2000">
                <a:gradFill>
                  <a:gsLst>
                    <a:gs pos="2917">
                      <a:schemeClr val="tx1"/>
                    </a:gs>
                    <a:gs pos="30000">
                      <a:schemeClr val="tx1"/>
                    </a:gs>
                  </a:gsLst>
                  <a:lin ang="5400000" scaled="0"/>
                </a:gradFill>
              </a:rPr>
              <a:t>What data will be used?</a:t>
            </a:r>
          </a:p>
          <a:p>
            <a:pPr marL="174625" indent="-174625">
              <a:lnSpc>
                <a:spcPct val="110000"/>
              </a:lnSpc>
              <a:spcBef>
                <a:spcPts val="1200"/>
              </a:spcBef>
              <a:buFont typeface="Arial" panose="020B0604020202020204" pitchFamily="34" charset="0"/>
              <a:buChar char="•"/>
            </a:pPr>
            <a:r>
              <a:rPr lang="en-US" sz="2000">
                <a:gradFill>
                  <a:gsLst>
                    <a:gs pos="2917">
                      <a:schemeClr val="tx1"/>
                    </a:gs>
                    <a:gs pos="30000">
                      <a:schemeClr val="tx1"/>
                    </a:gs>
                  </a:gsLst>
                  <a:lin ang="5400000" scaled="0"/>
                </a:gradFill>
              </a:rPr>
              <a:t>How will we use it?</a:t>
            </a:r>
          </a:p>
        </p:txBody>
      </p:sp>
      <p:sp>
        <p:nvSpPr>
          <p:cNvPr id="28" name="Freeform: Shape 27" descr="Icon of scales representing impact">
            <a:extLst>
              <a:ext uri="{FF2B5EF4-FFF2-40B4-BE49-F238E27FC236}">
                <a16:creationId xmlns:a16="http://schemas.microsoft.com/office/drawing/2014/main" id="{81DB7305-D577-EE0C-4510-E137C97F63D7}"/>
              </a:ext>
            </a:extLst>
          </p:cNvPr>
          <p:cNvSpPr/>
          <p:nvPr/>
        </p:nvSpPr>
        <p:spPr>
          <a:xfrm>
            <a:off x="8326692" y="2041661"/>
            <a:ext cx="781050" cy="762000"/>
          </a:xfrm>
          <a:custGeom>
            <a:avLst/>
            <a:gdLst>
              <a:gd name="connsiteX0" fmla="*/ 161925 w 781050"/>
              <a:gd name="connsiteY0" fmla="*/ 742950 h 762000"/>
              <a:gd name="connsiteX1" fmla="*/ 619125 w 781050"/>
              <a:gd name="connsiteY1" fmla="*/ 742950 h 762000"/>
              <a:gd name="connsiteX2" fmla="*/ 619125 w 781050"/>
              <a:gd name="connsiteY2" fmla="*/ 762000 h 762000"/>
              <a:gd name="connsiteX3" fmla="*/ 161925 w 781050"/>
              <a:gd name="connsiteY3" fmla="*/ 762000 h 762000"/>
              <a:gd name="connsiteX4" fmla="*/ 563880 w 781050"/>
              <a:gd name="connsiteY4" fmla="*/ 471488 h 762000"/>
              <a:gd name="connsiteX5" fmla="*/ 661988 w 781050"/>
              <a:gd name="connsiteY5" fmla="*/ 511769 h 762000"/>
              <a:gd name="connsiteX6" fmla="*/ 760095 w 781050"/>
              <a:gd name="connsiteY6" fmla="*/ 471488 h 762000"/>
              <a:gd name="connsiteX7" fmla="*/ 20955 w 781050"/>
              <a:gd name="connsiteY7" fmla="*/ 471488 h 762000"/>
              <a:gd name="connsiteX8" fmla="*/ 119063 w 781050"/>
              <a:gd name="connsiteY8" fmla="*/ 511769 h 762000"/>
              <a:gd name="connsiteX9" fmla="*/ 217170 w 781050"/>
              <a:gd name="connsiteY9" fmla="*/ 471488 h 762000"/>
              <a:gd name="connsiteX10" fmla="*/ 661988 w 781050"/>
              <a:gd name="connsiteY10" fmla="*/ 155000 h 762000"/>
              <a:gd name="connsiteX11" fmla="*/ 661892 w 781050"/>
              <a:gd name="connsiteY11" fmla="*/ 155096 h 762000"/>
              <a:gd name="connsiteX12" fmla="*/ 591931 w 781050"/>
              <a:gd name="connsiteY12" fmla="*/ 452438 h 762000"/>
              <a:gd name="connsiteX13" fmla="*/ 732044 w 781050"/>
              <a:gd name="connsiteY13" fmla="*/ 452438 h 762000"/>
              <a:gd name="connsiteX14" fmla="*/ 662083 w 781050"/>
              <a:gd name="connsiteY14" fmla="*/ 155096 h 762000"/>
              <a:gd name="connsiteX15" fmla="*/ 661988 w 781050"/>
              <a:gd name="connsiteY15" fmla="*/ 155000 h 762000"/>
              <a:gd name="connsiteX16" fmla="*/ 119063 w 781050"/>
              <a:gd name="connsiteY16" fmla="*/ 155000 h 762000"/>
              <a:gd name="connsiteX17" fmla="*/ 118967 w 781050"/>
              <a:gd name="connsiteY17" fmla="*/ 155096 h 762000"/>
              <a:gd name="connsiteX18" fmla="*/ 49006 w 781050"/>
              <a:gd name="connsiteY18" fmla="*/ 452438 h 762000"/>
              <a:gd name="connsiteX19" fmla="*/ 189119 w 781050"/>
              <a:gd name="connsiteY19" fmla="*/ 452438 h 762000"/>
              <a:gd name="connsiteX20" fmla="*/ 119158 w 781050"/>
              <a:gd name="connsiteY20" fmla="*/ 155096 h 762000"/>
              <a:gd name="connsiteX21" fmla="*/ 119063 w 781050"/>
              <a:gd name="connsiteY21" fmla="*/ 155000 h 762000"/>
              <a:gd name="connsiteX22" fmla="*/ 390525 w 781050"/>
              <a:gd name="connsiteY22" fmla="*/ 114300 h 762000"/>
              <a:gd name="connsiteX23" fmla="*/ 371475 w 781050"/>
              <a:gd name="connsiteY23" fmla="*/ 133350 h 762000"/>
              <a:gd name="connsiteX24" fmla="*/ 390525 w 781050"/>
              <a:gd name="connsiteY24" fmla="*/ 152400 h 762000"/>
              <a:gd name="connsiteX25" fmla="*/ 409575 w 781050"/>
              <a:gd name="connsiteY25" fmla="*/ 133350 h 762000"/>
              <a:gd name="connsiteX26" fmla="*/ 390525 w 781050"/>
              <a:gd name="connsiteY26" fmla="*/ 114300 h 762000"/>
              <a:gd name="connsiteX27" fmla="*/ 390525 w 781050"/>
              <a:gd name="connsiteY27" fmla="*/ 0 h 762000"/>
              <a:gd name="connsiteX28" fmla="*/ 400050 w 781050"/>
              <a:gd name="connsiteY28" fmla="*/ 9525 h 762000"/>
              <a:gd name="connsiteX29" fmla="*/ 400050 w 781050"/>
              <a:gd name="connsiteY29" fmla="*/ 96603 h 762000"/>
              <a:gd name="connsiteX30" fmla="*/ 427272 w 781050"/>
              <a:gd name="connsiteY30" fmla="*/ 123825 h 762000"/>
              <a:gd name="connsiteX31" fmla="*/ 704850 w 781050"/>
              <a:gd name="connsiteY31" fmla="*/ 123825 h 762000"/>
              <a:gd name="connsiteX32" fmla="*/ 714375 w 781050"/>
              <a:gd name="connsiteY32" fmla="*/ 133350 h 762000"/>
              <a:gd name="connsiteX33" fmla="*/ 704850 w 781050"/>
              <a:gd name="connsiteY33" fmla="*/ 142875 h 762000"/>
              <a:gd name="connsiteX34" fmla="*/ 678780 w 781050"/>
              <a:gd name="connsiteY34" fmla="*/ 142875 h 762000"/>
              <a:gd name="connsiteX35" fmla="*/ 751618 w 781050"/>
              <a:gd name="connsiteY35" fmla="*/ 452438 h 762000"/>
              <a:gd name="connsiteX36" fmla="*/ 781050 w 781050"/>
              <a:gd name="connsiteY36" fmla="*/ 452438 h 762000"/>
              <a:gd name="connsiteX37" fmla="*/ 781050 w 781050"/>
              <a:gd name="connsiteY37" fmla="*/ 461963 h 762000"/>
              <a:gd name="connsiteX38" fmla="*/ 661988 w 781050"/>
              <a:gd name="connsiteY38" fmla="*/ 530819 h 762000"/>
              <a:gd name="connsiteX39" fmla="*/ 542925 w 781050"/>
              <a:gd name="connsiteY39" fmla="*/ 461963 h 762000"/>
              <a:gd name="connsiteX40" fmla="*/ 542925 w 781050"/>
              <a:gd name="connsiteY40" fmla="*/ 452438 h 762000"/>
              <a:gd name="connsiteX41" fmla="*/ 572357 w 781050"/>
              <a:gd name="connsiteY41" fmla="*/ 452438 h 762000"/>
              <a:gd name="connsiteX42" fmla="*/ 645195 w 781050"/>
              <a:gd name="connsiteY42" fmla="*/ 142875 h 762000"/>
              <a:gd name="connsiteX43" fmla="*/ 427272 w 781050"/>
              <a:gd name="connsiteY43" fmla="*/ 142875 h 762000"/>
              <a:gd name="connsiteX44" fmla="*/ 400050 w 781050"/>
              <a:gd name="connsiteY44" fmla="*/ 170097 h 762000"/>
              <a:gd name="connsiteX45" fmla="*/ 400050 w 781050"/>
              <a:gd name="connsiteY45" fmla="*/ 695325 h 762000"/>
              <a:gd name="connsiteX46" fmla="*/ 466725 w 781050"/>
              <a:gd name="connsiteY46" fmla="*/ 695325 h 762000"/>
              <a:gd name="connsiteX47" fmla="*/ 504825 w 781050"/>
              <a:gd name="connsiteY47" fmla="*/ 733425 h 762000"/>
              <a:gd name="connsiteX48" fmla="*/ 485775 w 781050"/>
              <a:gd name="connsiteY48" fmla="*/ 733425 h 762000"/>
              <a:gd name="connsiteX49" fmla="*/ 466725 w 781050"/>
              <a:gd name="connsiteY49" fmla="*/ 714375 h 762000"/>
              <a:gd name="connsiteX50" fmla="*/ 314325 w 781050"/>
              <a:gd name="connsiteY50" fmla="*/ 714375 h 762000"/>
              <a:gd name="connsiteX51" fmla="*/ 295275 w 781050"/>
              <a:gd name="connsiteY51" fmla="*/ 733425 h 762000"/>
              <a:gd name="connsiteX52" fmla="*/ 276225 w 781050"/>
              <a:gd name="connsiteY52" fmla="*/ 733425 h 762000"/>
              <a:gd name="connsiteX53" fmla="*/ 314325 w 781050"/>
              <a:gd name="connsiteY53" fmla="*/ 695325 h 762000"/>
              <a:gd name="connsiteX54" fmla="*/ 381000 w 781050"/>
              <a:gd name="connsiteY54" fmla="*/ 695325 h 762000"/>
              <a:gd name="connsiteX55" fmla="*/ 381000 w 781050"/>
              <a:gd name="connsiteY55" fmla="*/ 170097 h 762000"/>
              <a:gd name="connsiteX56" fmla="*/ 353778 w 781050"/>
              <a:gd name="connsiteY56" fmla="*/ 142875 h 762000"/>
              <a:gd name="connsiteX57" fmla="*/ 135855 w 781050"/>
              <a:gd name="connsiteY57" fmla="*/ 142875 h 762000"/>
              <a:gd name="connsiteX58" fmla="*/ 208693 w 781050"/>
              <a:gd name="connsiteY58" fmla="*/ 452438 h 762000"/>
              <a:gd name="connsiteX59" fmla="*/ 238125 w 781050"/>
              <a:gd name="connsiteY59" fmla="*/ 452438 h 762000"/>
              <a:gd name="connsiteX60" fmla="*/ 238125 w 781050"/>
              <a:gd name="connsiteY60" fmla="*/ 461963 h 762000"/>
              <a:gd name="connsiteX61" fmla="*/ 119063 w 781050"/>
              <a:gd name="connsiteY61" fmla="*/ 530819 h 762000"/>
              <a:gd name="connsiteX62" fmla="*/ 0 w 781050"/>
              <a:gd name="connsiteY62" fmla="*/ 461963 h 762000"/>
              <a:gd name="connsiteX63" fmla="*/ 0 w 781050"/>
              <a:gd name="connsiteY63" fmla="*/ 452438 h 762000"/>
              <a:gd name="connsiteX64" fmla="*/ 29432 w 781050"/>
              <a:gd name="connsiteY64" fmla="*/ 452438 h 762000"/>
              <a:gd name="connsiteX65" fmla="*/ 102270 w 781050"/>
              <a:gd name="connsiteY65" fmla="*/ 142875 h 762000"/>
              <a:gd name="connsiteX66" fmla="*/ 76200 w 781050"/>
              <a:gd name="connsiteY66" fmla="*/ 142875 h 762000"/>
              <a:gd name="connsiteX67" fmla="*/ 66675 w 781050"/>
              <a:gd name="connsiteY67" fmla="*/ 133350 h 762000"/>
              <a:gd name="connsiteX68" fmla="*/ 76200 w 781050"/>
              <a:gd name="connsiteY68" fmla="*/ 123825 h 762000"/>
              <a:gd name="connsiteX69" fmla="*/ 353778 w 781050"/>
              <a:gd name="connsiteY69" fmla="*/ 123825 h 762000"/>
              <a:gd name="connsiteX70" fmla="*/ 381000 w 781050"/>
              <a:gd name="connsiteY70" fmla="*/ 96603 h 762000"/>
              <a:gd name="connsiteX71" fmla="*/ 381000 w 781050"/>
              <a:gd name="connsiteY71" fmla="*/ 9525 h 762000"/>
              <a:gd name="connsiteX72" fmla="*/ 390525 w 781050"/>
              <a:gd name="connsiteY72"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81050" h="762000">
                <a:moveTo>
                  <a:pt x="161925" y="742950"/>
                </a:moveTo>
                <a:lnTo>
                  <a:pt x="619125" y="742950"/>
                </a:lnTo>
                <a:lnTo>
                  <a:pt x="619125" y="762000"/>
                </a:lnTo>
                <a:lnTo>
                  <a:pt x="161925" y="762000"/>
                </a:lnTo>
                <a:close/>
                <a:moveTo>
                  <a:pt x="563880" y="471488"/>
                </a:moveTo>
                <a:cubicBezTo>
                  <a:pt x="573110" y="494119"/>
                  <a:pt x="614296" y="511769"/>
                  <a:pt x="661988" y="511769"/>
                </a:cubicBezTo>
                <a:cubicBezTo>
                  <a:pt x="709679" y="511769"/>
                  <a:pt x="750865" y="494119"/>
                  <a:pt x="760095" y="471488"/>
                </a:cubicBezTo>
                <a:close/>
                <a:moveTo>
                  <a:pt x="20955" y="471488"/>
                </a:moveTo>
                <a:cubicBezTo>
                  <a:pt x="30185" y="494119"/>
                  <a:pt x="71371" y="511769"/>
                  <a:pt x="119063" y="511769"/>
                </a:cubicBezTo>
                <a:cubicBezTo>
                  <a:pt x="166754" y="511769"/>
                  <a:pt x="207940" y="494119"/>
                  <a:pt x="217170" y="471488"/>
                </a:cubicBezTo>
                <a:close/>
                <a:moveTo>
                  <a:pt x="661988" y="155000"/>
                </a:moveTo>
                <a:cubicBezTo>
                  <a:pt x="661935" y="155000"/>
                  <a:pt x="661892" y="155043"/>
                  <a:pt x="661892" y="155096"/>
                </a:cubicBezTo>
                <a:lnTo>
                  <a:pt x="591931" y="452438"/>
                </a:lnTo>
                <a:lnTo>
                  <a:pt x="732044" y="452438"/>
                </a:lnTo>
                <a:lnTo>
                  <a:pt x="662083" y="155096"/>
                </a:lnTo>
                <a:cubicBezTo>
                  <a:pt x="662083" y="155043"/>
                  <a:pt x="662040" y="155000"/>
                  <a:pt x="661988" y="155000"/>
                </a:cubicBezTo>
                <a:close/>
                <a:moveTo>
                  <a:pt x="119063" y="155000"/>
                </a:moveTo>
                <a:cubicBezTo>
                  <a:pt x="119010" y="155000"/>
                  <a:pt x="118967" y="155043"/>
                  <a:pt x="118967" y="155096"/>
                </a:cubicBezTo>
                <a:lnTo>
                  <a:pt x="49006" y="452438"/>
                </a:lnTo>
                <a:lnTo>
                  <a:pt x="189119" y="452438"/>
                </a:lnTo>
                <a:lnTo>
                  <a:pt x="119158" y="155096"/>
                </a:lnTo>
                <a:cubicBezTo>
                  <a:pt x="119158" y="155043"/>
                  <a:pt x="119115" y="155000"/>
                  <a:pt x="119063" y="155000"/>
                </a:cubicBezTo>
                <a:close/>
                <a:moveTo>
                  <a:pt x="390525" y="114300"/>
                </a:moveTo>
                <a:cubicBezTo>
                  <a:pt x="380004" y="114300"/>
                  <a:pt x="371475" y="122829"/>
                  <a:pt x="371475" y="133350"/>
                </a:cubicBezTo>
                <a:cubicBezTo>
                  <a:pt x="371475" y="143871"/>
                  <a:pt x="380004" y="152400"/>
                  <a:pt x="390525" y="152400"/>
                </a:cubicBezTo>
                <a:cubicBezTo>
                  <a:pt x="401046" y="152400"/>
                  <a:pt x="409575" y="143871"/>
                  <a:pt x="409575" y="133350"/>
                </a:cubicBezTo>
                <a:cubicBezTo>
                  <a:pt x="409575" y="122829"/>
                  <a:pt x="401046" y="114300"/>
                  <a:pt x="390525" y="114300"/>
                </a:cubicBezTo>
                <a:close/>
                <a:moveTo>
                  <a:pt x="390525" y="0"/>
                </a:moveTo>
                <a:cubicBezTo>
                  <a:pt x="395786" y="0"/>
                  <a:pt x="400050" y="4264"/>
                  <a:pt x="400050" y="9525"/>
                </a:cubicBezTo>
                <a:lnTo>
                  <a:pt x="400050" y="96603"/>
                </a:lnTo>
                <a:cubicBezTo>
                  <a:pt x="413378" y="100088"/>
                  <a:pt x="423787" y="110497"/>
                  <a:pt x="427272" y="123825"/>
                </a:cubicBezTo>
                <a:lnTo>
                  <a:pt x="704850" y="123825"/>
                </a:lnTo>
                <a:cubicBezTo>
                  <a:pt x="710111" y="123825"/>
                  <a:pt x="714375" y="128089"/>
                  <a:pt x="714375" y="133350"/>
                </a:cubicBezTo>
                <a:cubicBezTo>
                  <a:pt x="714375" y="138611"/>
                  <a:pt x="710111" y="142875"/>
                  <a:pt x="704850" y="142875"/>
                </a:cubicBezTo>
                <a:lnTo>
                  <a:pt x="678780" y="142875"/>
                </a:lnTo>
                <a:lnTo>
                  <a:pt x="751618" y="452438"/>
                </a:lnTo>
                <a:lnTo>
                  <a:pt x="781050" y="452438"/>
                </a:lnTo>
                <a:lnTo>
                  <a:pt x="781050" y="461963"/>
                </a:lnTo>
                <a:cubicBezTo>
                  <a:pt x="781050" y="500577"/>
                  <a:pt x="728758" y="530819"/>
                  <a:pt x="661988" y="530819"/>
                </a:cubicBezTo>
                <a:cubicBezTo>
                  <a:pt x="595217" y="530819"/>
                  <a:pt x="542925" y="500577"/>
                  <a:pt x="542925" y="461963"/>
                </a:cubicBezTo>
                <a:lnTo>
                  <a:pt x="542925" y="452438"/>
                </a:lnTo>
                <a:lnTo>
                  <a:pt x="572357" y="452438"/>
                </a:lnTo>
                <a:lnTo>
                  <a:pt x="645195" y="142875"/>
                </a:lnTo>
                <a:lnTo>
                  <a:pt x="427272" y="142875"/>
                </a:lnTo>
                <a:cubicBezTo>
                  <a:pt x="423787" y="156203"/>
                  <a:pt x="413378" y="166612"/>
                  <a:pt x="400050" y="170097"/>
                </a:cubicBezTo>
                <a:lnTo>
                  <a:pt x="400050" y="695325"/>
                </a:lnTo>
                <a:lnTo>
                  <a:pt x="466725" y="695325"/>
                </a:lnTo>
                <a:cubicBezTo>
                  <a:pt x="487767" y="695325"/>
                  <a:pt x="504825" y="712383"/>
                  <a:pt x="504825" y="733425"/>
                </a:cubicBezTo>
                <a:lnTo>
                  <a:pt x="485775" y="733425"/>
                </a:lnTo>
                <a:cubicBezTo>
                  <a:pt x="485775" y="722904"/>
                  <a:pt x="477246" y="714375"/>
                  <a:pt x="466725" y="714375"/>
                </a:cubicBezTo>
                <a:lnTo>
                  <a:pt x="314325" y="714375"/>
                </a:lnTo>
                <a:cubicBezTo>
                  <a:pt x="303804" y="714375"/>
                  <a:pt x="295275" y="722904"/>
                  <a:pt x="295275" y="733425"/>
                </a:cubicBezTo>
                <a:lnTo>
                  <a:pt x="276225" y="733425"/>
                </a:lnTo>
                <a:cubicBezTo>
                  <a:pt x="276225" y="712383"/>
                  <a:pt x="293283" y="695325"/>
                  <a:pt x="314325" y="695325"/>
                </a:cubicBezTo>
                <a:lnTo>
                  <a:pt x="381000" y="695325"/>
                </a:lnTo>
                <a:lnTo>
                  <a:pt x="381000" y="170097"/>
                </a:lnTo>
                <a:cubicBezTo>
                  <a:pt x="367672" y="166612"/>
                  <a:pt x="357263" y="156203"/>
                  <a:pt x="353778" y="142875"/>
                </a:cubicBezTo>
                <a:lnTo>
                  <a:pt x="135855" y="142875"/>
                </a:lnTo>
                <a:lnTo>
                  <a:pt x="208693" y="452438"/>
                </a:lnTo>
                <a:lnTo>
                  <a:pt x="238125" y="452438"/>
                </a:lnTo>
                <a:lnTo>
                  <a:pt x="238125" y="461963"/>
                </a:lnTo>
                <a:cubicBezTo>
                  <a:pt x="238125" y="500577"/>
                  <a:pt x="185833" y="530819"/>
                  <a:pt x="119063" y="530819"/>
                </a:cubicBezTo>
                <a:cubicBezTo>
                  <a:pt x="52292" y="530819"/>
                  <a:pt x="0" y="500577"/>
                  <a:pt x="0" y="461963"/>
                </a:cubicBezTo>
                <a:lnTo>
                  <a:pt x="0" y="452438"/>
                </a:lnTo>
                <a:lnTo>
                  <a:pt x="29432" y="452438"/>
                </a:lnTo>
                <a:lnTo>
                  <a:pt x="102270" y="142875"/>
                </a:lnTo>
                <a:lnTo>
                  <a:pt x="76200" y="142875"/>
                </a:lnTo>
                <a:cubicBezTo>
                  <a:pt x="70939" y="142875"/>
                  <a:pt x="66675" y="138611"/>
                  <a:pt x="66675" y="133350"/>
                </a:cubicBezTo>
                <a:cubicBezTo>
                  <a:pt x="66675" y="128089"/>
                  <a:pt x="70939" y="123825"/>
                  <a:pt x="76200" y="123825"/>
                </a:cubicBezTo>
                <a:lnTo>
                  <a:pt x="353778" y="123825"/>
                </a:lnTo>
                <a:cubicBezTo>
                  <a:pt x="357263" y="110497"/>
                  <a:pt x="367672" y="100088"/>
                  <a:pt x="381000" y="96603"/>
                </a:cubicBezTo>
                <a:lnTo>
                  <a:pt x="381000" y="9525"/>
                </a:lnTo>
                <a:cubicBezTo>
                  <a:pt x="381000" y="4264"/>
                  <a:pt x="385264" y="0"/>
                  <a:pt x="390525" y="0"/>
                </a:cubicBezTo>
                <a:close/>
              </a:path>
            </a:pathLst>
          </a:custGeom>
          <a:gradFill>
            <a:gsLst>
              <a:gs pos="0">
                <a:schemeClr val="accent4"/>
              </a:gs>
              <a:gs pos="100000">
                <a:schemeClr val="accent1"/>
              </a:gs>
            </a:gsLst>
            <a:lin ang="2700000" scaled="0"/>
          </a:gradFill>
          <a:ln w="9525"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6E474900-F07B-C6D7-003E-12178B9B2E6A}"/>
              </a:ext>
            </a:extLst>
          </p:cNvPr>
          <p:cNvSpPr/>
          <p:nvPr/>
        </p:nvSpPr>
        <p:spPr bwMode="auto">
          <a:xfrm>
            <a:off x="8326692" y="2983180"/>
            <a:ext cx="3282696" cy="332399"/>
          </a:xfrm>
          <a:prstGeom prst="rect">
            <a:avLst/>
          </a:prstGeom>
          <a:noFill/>
        </p:spPr>
        <p:txBody>
          <a:bodyPr wrap="square" lIns="0" tIns="0" rIns="0" bIns="0" rtlCol="0">
            <a:spAutoFit/>
          </a:bodyPr>
          <a:lstStyle/>
          <a:p>
            <a:pPr>
              <a:lnSpc>
                <a:spcPct val="90000"/>
              </a:lnSpc>
              <a:spcAft>
                <a:spcPts val="600"/>
              </a:spcAft>
            </a:pPr>
            <a:r>
              <a:rPr lang="en-US" sz="2400">
                <a:solidFill>
                  <a:schemeClr val="accent1">
                    <a:lumMod val="75000"/>
                  </a:schemeClr>
                </a:solidFill>
                <a:latin typeface="+mj-lt"/>
              </a:rPr>
              <a:t>Impact</a:t>
            </a:r>
          </a:p>
        </p:txBody>
      </p:sp>
      <p:sp>
        <p:nvSpPr>
          <p:cNvPr id="15" name="TextBox 14">
            <a:extLst>
              <a:ext uri="{FF2B5EF4-FFF2-40B4-BE49-F238E27FC236}">
                <a16:creationId xmlns:a16="http://schemas.microsoft.com/office/drawing/2014/main" id="{8A126AEA-D5A0-249B-8142-607443C4AF00}"/>
              </a:ext>
            </a:extLst>
          </p:cNvPr>
          <p:cNvSpPr txBox="1"/>
          <p:nvPr/>
        </p:nvSpPr>
        <p:spPr>
          <a:xfrm>
            <a:off x="8326692" y="3527327"/>
            <a:ext cx="3282696" cy="1481559"/>
          </a:xfrm>
          <a:prstGeom prst="rect">
            <a:avLst/>
          </a:prstGeom>
          <a:noFill/>
        </p:spPr>
        <p:txBody>
          <a:bodyPr wrap="square" lIns="0" tIns="0" rIns="0" bIns="0" rtlCol="0">
            <a:spAutoFit/>
          </a:bodyPr>
          <a:lstStyle/>
          <a:p>
            <a:pPr marL="174625" indent="-174625">
              <a:lnSpc>
                <a:spcPct val="110000"/>
              </a:lnSpc>
              <a:spcBef>
                <a:spcPts val="1200"/>
              </a:spcBef>
              <a:buFont typeface="Arial" panose="020B0604020202020204" pitchFamily="34" charset="0"/>
              <a:buChar char="•"/>
            </a:pPr>
            <a:r>
              <a:rPr lang="en-US" sz="2000">
                <a:gradFill>
                  <a:gsLst>
                    <a:gs pos="2917">
                      <a:schemeClr val="tx1"/>
                    </a:gs>
                    <a:gs pos="30000">
                      <a:schemeClr val="tx1"/>
                    </a:gs>
                  </a:gsLst>
                  <a:lin ang="5400000" scaled="0"/>
                </a:gradFill>
              </a:rPr>
              <a:t>Who will be affected </a:t>
            </a:r>
            <a:br>
              <a:rPr lang="en-US" sz="2000">
                <a:gradFill>
                  <a:gsLst>
                    <a:gs pos="2917">
                      <a:schemeClr val="tx1"/>
                    </a:gs>
                    <a:gs pos="30000">
                      <a:schemeClr val="tx1"/>
                    </a:gs>
                  </a:gsLst>
                  <a:lin ang="5400000" scaled="0"/>
                </a:gradFill>
              </a:rPr>
            </a:br>
            <a:r>
              <a:rPr lang="en-US" sz="2000">
                <a:gradFill>
                  <a:gsLst>
                    <a:gs pos="2917">
                      <a:schemeClr val="tx1"/>
                    </a:gs>
                    <a:gs pos="30000">
                      <a:schemeClr val="tx1"/>
                    </a:gs>
                  </a:gsLst>
                  <a:lin ang="5400000" scaled="0"/>
                </a:gradFill>
              </a:rPr>
              <a:t>by the analysis?</a:t>
            </a:r>
          </a:p>
          <a:p>
            <a:pPr marL="174625" indent="-174625">
              <a:lnSpc>
                <a:spcPct val="110000"/>
              </a:lnSpc>
              <a:spcBef>
                <a:spcPts val="1200"/>
              </a:spcBef>
              <a:buFont typeface="Arial" panose="020B0604020202020204" pitchFamily="34" charset="0"/>
              <a:buChar char="•"/>
            </a:pPr>
            <a:r>
              <a:rPr lang="en-US" sz="2000">
                <a:gradFill>
                  <a:gsLst>
                    <a:gs pos="2917">
                      <a:schemeClr val="tx1"/>
                    </a:gs>
                    <a:gs pos="30000">
                      <a:schemeClr val="tx1"/>
                    </a:gs>
                  </a:gsLst>
                  <a:lin ang="5400000" scaled="0"/>
                </a:gradFill>
              </a:rPr>
              <a:t>How will they </a:t>
            </a:r>
            <a:br>
              <a:rPr lang="en-US" sz="2000">
                <a:gradFill>
                  <a:gsLst>
                    <a:gs pos="2917">
                      <a:schemeClr val="tx1"/>
                    </a:gs>
                    <a:gs pos="30000">
                      <a:schemeClr val="tx1"/>
                    </a:gs>
                  </a:gsLst>
                  <a:lin ang="5400000" scaled="0"/>
                </a:gradFill>
              </a:rPr>
            </a:br>
            <a:r>
              <a:rPr lang="en-US" sz="2000">
                <a:gradFill>
                  <a:gsLst>
                    <a:gs pos="2917">
                      <a:schemeClr val="tx1"/>
                    </a:gs>
                    <a:gs pos="30000">
                      <a:schemeClr val="tx1"/>
                    </a:gs>
                  </a:gsLst>
                  <a:lin ang="5400000" scaled="0"/>
                </a:gradFill>
              </a:rPr>
              <a:t>be impacted?</a:t>
            </a:r>
          </a:p>
        </p:txBody>
      </p:sp>
    </p:spTree>
    <p:extLst>
      <p:ext uri="{BB962C8B-B14F-4D97-AF65-F5344CB8AC3E}">
        <p14:creationId xmlns:p14="http://schemas.microsoft.com/office/powerpoint/2010/main" val="37532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61F5-C691-C216-4EC9-A97B03F27F7B}"/>
              </a:ext>
            </a:extLst>
          </p:cNvPr>
          <p:cNvSpPr>
            <a:spLocks noGrp="1"/>
          </p:cNvSpPr>
          <p:nvPr>
            <p:ph type="title"/>
          </p:nvPr>
        </p:nvSpPr>
        <p:spPr>
          <a:xfrm>
            <a:off x="595491" y="2142884"/>
            <a:ext cx="4178808" cy="3297378"/>
          </a:xfrm>
        </p:spPr>
        <p:txBody>
          <a:bodyPr/>
          <a:lstStyle/>
          <a:p>
            <a:pPr marL="0" marR="0" lvl="0" indent="0" algn="l" defTabSz="914400" rtl="0" eaLnBrk="1" fontAlgn="auto" latinLnBrk="0" hangingPunct="1">
              <a:lnSpc>
                <a:spcPct val="110000"/>
              </a:lnSpc>
              <a:spcBef>
                <a:spcPts val="1800"/>
              </a:spcBef>
              <a:spcAft>
                <a:spcPts val="0"/>
              </a:spcAft>
              <a:buClrTx/>
              <a:buSzTx/>
              <a:buFontTx/>
              <a:buNone/>
              <a:tabLst/>
              <a:defRPr/>
            </a:pPr>
            <a:r>
              <a:rPr lang="en-US"/>
              <a:t>Example documentation for Works Council</a:t>
            </a:r>
            <a:br>
              <a:rPr lang="en-US"/>
            </a:br>
            <a:br>
              <a:rPr lang="en-US" sz="1800"/>
            </a:br>
            <a:br>
              <a:rPr kumimoji="0" lang="en-US" sz="3600" b="0" i="0" u="none" strike="noStrike" kern="1200" cap="none" spc="0" normalizeH="0" baseline="0" noProof="0">
                <a:ln>
                  <a:noFill/>
                </a:ln>
                <a:solidFill>
                  <a:srgbClr val="091F2C"/>
                </a:solidFill>
                <a:effectLst/>
                <a:uLnTx/>
                <a:uFillTx/>
                <a:latin typeface="Segoe UI" panose="020B0502040204020203" pitchFamily="34" charset="0"/>
                <a:ea typeface="+mn-ea"/>
                <a:cs typeface="+mn-cs"/>
              </a:rPr>
            </a:br>
            <a:endParaRPr lang="en-US"/>
          </a:p>
        </p:txBody>
      </p:sp>
    </p:spTree>
    <p:extLst>
      <p:ext uri="{BB962C8B-B14F-4D97-AF65-F5344CB8AC3E}">
        <p14:creationId xmlns:p14="http://schemas.microsoft.com/office/powerpoint/2010/main" val="22047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770D5-CEC8-C099-3449-0AAA297E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3E83F-A890-9C90-B34D-482884A1ED6D}"/>
              </a:ext>
            </a:extLst>
          </p:cNvPr>
          <p:cNvSpPr>
            <a:spLocks noGrp="1"/>
          </p:cNvSpPr>
          <p:nvPr>
            <p:ph type="title" idx="4294967295"/>
          </p:nvPr>
        </p:nvSpPr>
        <p:spPr>
          <a:xfrm>
            <a:off x="588963" y="457200"/>
            <a:ext cx="11603037" cy="553998"/>
          </a:xfrm>
        </p:spPr>
        <p:txBody>
          <a:bodyPr/>
          <a:lstStyle/>
          <a:p>
            <a:r>
              <a:rPr lang="en-US" dirty="0"/>
              <a:t>Data use impact</a:t>
            </a:r>
          </a:p>
        </p:txBody>
      </p:sp>
      <p:graphicFrame>
        <p:nvGraphicFramePr>
          <p:cNvPr id="5" name="Table 4">
            <a:extLst>
              <a:ext uri="{FF2B5EF4-FFF2-40B4-BE49-F238E27FC236}">
                <a16:creationId xmlns:a16="http://schemas.microsoft.com/office/drawing/2014/main" id="{411C5F7C-F361-27E3-A363-89E3D253A1BB}"/>
              </a:ext>
            </a:extLst>
          </p:cNvPr>
          <p:cNvGraphicFramePr>
            <a:graphicFrameLocks noGrp="1"/>
          </p:cNvGraphicFramePr>
          <p:nvPr>
            <p:extLst>
              <p:ext uri="{D42A27DB-BD31-4B8C-83A1-F6EECF244321}">
                <p14:modId xmlns:p14="http://schemas.microsoft.com/office/powerpoint/2010/main" val="1505581671"/>
              </p:ext>
            </p:extLst>
          </p:nvPr>
        </p:nvGraphicFramePr>
        <p:xfrm>
          <a:off x="588963" y="1436688"/>
          <a:ext cx="11017250" cy="4932396"/>
        </p:xfrm>
        <a:graphic>
          <a:graphicData uri="http://schemas.openxmlformats.org/drawingml/2006/table">
            <a:tbl>
              <a:tblPr firstRow="1" bandRow="1">
                <a:tableStyleId>{5C22544A-7EE6-4342-B048-85BDC9FD1C3A}</a:tableStyleId>
              </a:tblPr>
              <a:tblGrid>
                <a:gridCol w="1296874">
                  <a:extLst>
                    <a:ext uri="{9D8B030D-6E8A-4147-A177-3AD203B41FA5}">
                      <a16:colId xmlns:a16="http://schemas.microsoft.com/office/drawing/2014/main" val="3418705878"/>
                    </a:ext>
                  </a:extLst>
                </a:gridCol>
                <a:gridCol w="9720376">
                  <a:extLst>
                    <a:ext uri="{9D8B030D-6E8A-4147-A177-3AD203B41FA5}">
                      <a16:colId xmlns:a16="http://schemas.microsoft.com/office/drawing/2014/main" val="1017022491"/>
                    </a:ext>
                  </a:extLst>
                </a:gridCol>
              </a:tblGrid>
              <a:tr h="278663">
                <a:tc>
                  <a:txBody>
                    <a:bodyPr/>
                    <a:lstStyle/>
                    <a:p>
                      <a:r>
                        <a:rPr lang="en-US" sz="1100" b="0">
                          <a:latin typeface="+mj-lt"/>
                        </a:rPr>
                        <a:t>Category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b="0" dirty="0">
                          <a:latin typeface="+mj-lt"/>
                        </a:rPr>
                        <a:t>Example </a:t>
                      </a:r>
                      <a:r>
                        <a:rPr lang="en-US" sz="1100" b="0" dirty="0" err="1">
                          <a:latin typeface="+mj-lt"/>
                        </a:rPr>
                        <a:t>eontent</a:t>
                      </a:r>
                      <a:endParaRPr lang="en-US" sz="1100" b="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158511100"/>
                  </a:ext>
                </a:extLst>
              </a:tr>
              <a:tr h="3434935">
                <a:tc>
                  <a:txBody>
                    <a:bodyPr/>
                    <a:lstStyle/>
                    <a:p>
                      <a:r>
                        <a:rPr lang="en-US" sz="1100" dirty="0">
                          <a:solidFill>
                            <a:srgbClr val="1C628B"/>
                          </a:solidFill>
                          <a:latin typeface="+mj-lt"/>
                        </a:rPr>
                        <a:t>Summary &amp; </a:t>
                      </a:r>
                      <a:br>
                        <a:rPr lang="en-US" sz="1100" dirty="0">
                          <a:solidFill>
                            <a:srgbClr val="1C628B"/>
                          </a:solidFill>
                          <a:latin typeface="+mj-lt"/>
                        </a:rPr>
                      </a:br>
                      <a:r>
                        <a:rPr lang="en-US" sz="1100" dirty="0">
                          <a:solidFill>
                            <a:srgbClr val="1C628B"/>
                          </a:solidFill>
                          <a:latin typeface="+mj-lt"/>
                        </a:rPr>
                        <a:t>business need</a:t>
                      </a:r>
                    </a:p>
                  </a:txBody>
                  <a:tcPr marB="914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latinLnBrk="0" hangingPunct="1">
                        <a:lnSpc>
                          <a:spcPct val="110000"/>
                        </a:lnSpc>
                        <a:spcBef>
                          <a:spcPts val="6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Copilot Analytics processes copilot actions and metadata from emails, calendars, chats to compute insights, and presents them in an aggregated and deidentified way. </a:t>
                      </a:r>
                      <a:br>
                        <a:rPr lang="en-US" sz="1100" i="1" kern="1200">
                          <a:solidFill>
                            <a:srgbClr val="000000"/>
                          </a:solidFill>
                          <a:effectLst/>
                          <a:latin typeface="+mn-lt"/>
                          <a:ea typeface="Calibri"/>
                          <a:cs typeface="Calibri"/>
                        </a:rPr>
                      </a:br>
                      <a:r>
                        <a:rPr lang="en-US" sz="1100" i="1" kern="1200">
                          <a:solidFill>
                            <a:schemeClr val="dk1"/>
                          </a:solidFill>
                          <a:effectLst/>
                          <a:latin typeface="+mn-lt"/>
                          <a:ea typeface="Calibri"/>
                          <a:cs typeface="Calibri"/>
                        </a:rPr>
                        <a:t>The reports created from Copilot Analytics show trends and insights into working patterns with Copilot. The intention is to adopt a data driven approach to inform how we support our employees with adoption and maximize the value we get from Copilot. There are 2 main experiences with Copilot and 2 optional experiences.</a:t>
                      </a:r>
                    </a:p>
                    <a:p>
                      <a:pPr marL="344170" marR="0" lvl="0" indent="-174625" algn="l" defTabSz="932742" rtl="0" eaLnBrk="1" latinLnBrk="0" hangingPunct="1">
                        <a:lnSpc>
                          <a:spcPct val="110000"/>
                        </a:lnSpc>
                        <a:spcBef>
                          <a:spcPts val="2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Copilot Dashboard: Aggregated insights on Copilot readiness, adoption, and impact presented to enabled users (typically admins and leaders)</a:t>
                      </a:r>
                    </a:p>
                    <a:p>
                      <a:pPr marL="344170" marR="0" lvl="0" indent="-174625" algn="l" defTabSz="932742" rtl="0" eaLnBrk="1" latinLnBrk="0" hangingPunct="1">
                        <a:lnSpc>
                          <a:spcPct val="110000"/>
                        </a:lnSpc>
                        <a:spcBef>
                          <a:spcPts val="2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Advanced Insights: Data analytics workbench to run advanced and custom analysis along with a library of preconfigured reports.</a:t>
                      </a:r>
                    </a:p>
                    <a:p>
                      <a:pPr marL="169545" marR="0" lvl="0" indent="0" algn="l" defTabSz="932742" rtl="0" eaLnBrk="1" latinLnBrk="0" hangingPunct="1">
                        <a:lnSpc>
                          <a:spcPct val="110000"/>
                        </a:lnSpc>
                        <a:spcBef>
                          <a:spcPts val="200"/>
                        </a:spcBef>
                        <a:spcAft>
                          <a:spcPts val="0"/>
                        </a:spcAft>
                        <a:buFont typeface="Arial" panose="020B0604020202020204" pitchFamily="34" charset="0"/>
                        <a:buNone/>
                      </a:pPr>
                      <a:r>
                        <a:rPr lang="en-US" sz="1100" i="1" kern="1200">
                          <a:solidFill>
                            <a:schemeClr val="dk1"/>
                          </a:solidFill>
                          <a:effectLst/>
                          <a:latin typeface="+mn-lt"/>
                          <a:ea typeface="Calibri"/>
                          <a:cs typeface="Calibri"/>
                        </a:rPr>
                        <a:t>Optional experiences: These are additional experiences that can be selectively enabled. They provide insights into overall collaboration patterns.</a:t>
                      </a:r>
                    </a:p>
                    <a:p>
                      <a:pPr marL="344170" marR="0" lvl="0" indent="-174625" algn="l" defTabSz="932742" rtl="0" eaLnBrk="1" latinLnBrk="0" hangingPunct="1">
                        <a:lnSpc>
                          <a:spcPct val="110000"/>
                        </a:lnSpc>
                        <a:spcBef>
                          <a:spcPts val="2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Personal Insights:  Helps individuals find opportunities to build better habits and get back in control of their time. Users can only see their own data. </a:t>
                      </a:r>
                    </a:p>
                    <a:p>
                      <a:pPr marL="344170" marR="0" lvl="0" indent="-174625" algn="l" defTabSz="932742" rtl="0" eaLnBrk="1" latinLnBrk="0" hangingPunct="1">
                        <a:lnSpc>
                          <a:spcPct val="110000"/>
                        </a:lnSpc>
                        <a:spcBef>
                          <a:spcPts val="2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Manager and Leader Insights: Provides aggregated insights to Managers with at least 10+ direct reports to help improve team norms and habits, presented in Outlook and Teams app.</a:t>
                      </a:r>
                    </a:p>
                    <a:p>
                      <a:pPr marL="171450" marR="0" lvl="0" indent="-171450" algn="l" defTabSz="932742" rtl="0" eaLnBrk="1" latinLnBrk="0" hangingPunct="1">
                        <a:lnSpc>
                          <a:spcPct val="110000"/>
                        </a:lnSpc>
                        <a:spcBef>
                          <a:spcPts val="6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The scope of this discussion are the main experiences of Copilot Dashboard and Advanced Insights.</a:t>
                      </a:r>
                    </a:p>
                    <a:p>
                      <a:pPr marL="171450" marR="0" lvl="0" indent="-171450" algn="l" defTabSz="932742" rtl="0" eaLnBrk="1" latinLnBrk="0" hangingPunct="1">
                        <a:lnSpc>
                          <a:spcPct val="110000"/>
                        </a:lnSpc>
                        <a:spcBef>
                          <a:spcPts val="6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We recently equipped employees in our marketing division with Microsoft 365 Copilot licenses. Like any new software deployment, there’s a learning and adoption curve. Our goal is to shorten the time to value for this powerful technology, maximizing its benefits for both individuals and the company. Adoption and impact data are central to this transformation, and the Copilot Dashboard, along with Advanced Insights, provides the critical data needed to guide this journey. </a:t>
                      </a:r>
                      <a:r>
                        <a:rPr lang="en-US" sz="1100" i="1">
                          <a:effectLst/>
                          <a:latin typeface="+mn-lt"/>
                          <a:ea typeface="Calibri"/>
                          <a:cs typeface="Calibri"/>
                        </a:rPr>
                        <a:t>The analysis will not show insights about individuals, rather groups with a minimum aggregation size of 10 – which can be increased further. </a:t>
                      </a:r>
                    </a:p>
                  </a:txBody>
                  <a:tcPr marB="914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761077"/>
                  </a:ext>
                </a:extLst>
              </a:tr>
              <a:tr h="610600">
                <a:tc>
                  <a:txBody>
                    <a:bodyPr/>
                    <a:lstStyle/>
                    <a:p>
                      <a:r>
                        <a:rPr lang="en-US" sz="1100" dirty="0">
                          <a:solidFill>
                            <a:srgbClr val="1C628B"/>
                          </a:solidFill>
                          <a:latin typeface="+mj-lt"/>
                        </a:rPr>
                        <a:t>Targeted </a:t>
                      </a:r>
                      <a:br>
                        <a:rPr lang="en-US" sz="1100" dirty="0">
                          <a:solidFill>
                            <a:srgbClr val="1C628B"/>
                          </a:solidFill>
                          <a:latin typeface="+mj-lt"/>
                        </a:rPr>
                      </a:br>
                      <a:r>
                        <a:rPr lang="en-US" sz="1100" dirty="0">
                          <a:solidFill>
                            <a:srgbClr val="1C628B"/>
                          </a:solidFill>
                          <a:latin typeface="+mj-lt"/>
                        </a:rPr>
                        <a:t>benefits</a:t>
                      </a:r>
                    </a:p>
                  </a:txBody>
                  <a:tcPr marB="914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latinLnBrk="0" hangingPunct="1">
                        <a:lnSpc>
                          <a:spcPct val="110000"/>
                        </a:lnSpc>
                        <a:spcBef>
                          <a:spcPts val="6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Improve our adoption of Copilot</a:t>
                      </a:r>
                    </a:p>
                    <a:p>
                      <a:pPr marL="171450" marR="0" lvl="0" indent="-171450" algn="l" defTabSz="932742" rtl="0" eaLnBrk="1" latinLnBrk="0" hangingPunct="1">
                        <a:lnSpc>
                          <a:spcPct val="110000"/>
                        </a:lnSpc>
                        <a:spcBef>
                          <a:spcPts val="600"/>
                        </a:spcBef>
                        <a:spcAft>
                          <a:spcPts val="0"/>
                        </a:spcAft>
                        <a:buFont typeface="Arial" panose="020B0604020202020204" pitchFamily="34" charset="0"/>
                        <a:buChar char="•"/>
                      </a:pPr>
                      <a:r>
                        <a:rPr lang="en-US" sz="1100" i="1" kern="1200">
                          <a:solidFill>
                            <a:schemeClr val="dk1"/>
                          </a:solidFill>
                          <a:effectLst/>
                          <a:latin typeface="+mn-lt"/>
                          <a:ea typeface="Calibri"/>
                          <a:cs typeface="Calibri"/>
                        </a:rPr>
                        <a:t>Increase the value we are deriving from Copilot</a:t>
                      </a:r>
                    </a:p>
                  </a:txBody>
                  <a:tcPr marB="914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645661"/>
                  </a:ext>
                </a:extLst>
              </a:tr>
              <a:tr h="508151">
                <a:tc>
                  <a:txBody>
                    <a:bodyPr/>
                    <a:lstStyle/>
                    <a:p>
                      <a:r>
                        <a:rPr lang="en-US" sz="1100">
                          <a:solidFill>
                            <a:srgbClr val="1C628B"/>
                          </a:solidFill>
                          <a:latin typeface="+mj-lt"/>
                        </a:rPr>
                        <a:t>Decisions that </a:t>
                      </a:r>
                      <a:br>
                        <a:rPr lang="en-US" sz="1100">
                          <a:solidFill>
                            <a:srgbClr val="1C628B"/>
                          </a:solidFill>
                          <a:latin typeface="+mj-lt"/>
                        </a:rPr>
                      </a:br>
                      <a:r>
                        <a:rPr lang="en-US" sz="1100">
                          <a:solidFill>
                            <a:srgbClr val="1C628B"/>
                          </a:solidFill>
                          <a:latin typeface="+mj-lt"/>
                        </a:rPr>
                        <a:t>will be made</a:t>
                      </a:r>
                    </a:p>
                  </a:txBody>
                  <a:tcPr marB="914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i="1" dirty="0">
                          <a:effectLst/>
                          <a:latin typeface="+mn-lt"/>
                          <a:ea typeface="Calibri"/>
                        </a:rPr>
                        <a:t>Will be determined post initial analysis. Examples of decisions include offering effective Copilot training, identifying processes that would benefit from Copilot, and defining and assessing our approach for expansion</a:t>
                      </a:r>
                      <a:endParaRPr lang="en-US" sz="1100" i="1" dirty="0">
                        <a:latin typeface="+mn-lt"/>
                        <a:ea typeface="Calibri"/>
                      </a:endParaRPr>
                    </a:p>
                  </a:txBody>
                  <a:tcPr marB="914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102227"/>
                  </a:ext>
                </a:extLst>
              </a:tr>
            </a:tbl>
          </a:graphicData>
        </a:graphic>
      </p:graphicFrame>
      <p:sp>
        <p:nvSpPr>
          <p:cNvPr id="4" name="Rectangle 3">
            <a:extLst>
              <a:ext uri="{FF2B5EF4-FFF2-40B4-BE49-F238E27FC236}">
                <a16:creationId xmlns:a16="http://schemas.microsoft.com/office/drawing/2014/main" id="{F3B74884-DC41-7034-9AE4-53CF8553B149}"/>
              </a:ext>
            </a:extLst>
          </p:cNvPr>
          <p:cNvSpPr/>
          <p:nvPr/>
        </p:nvSpPr>
        <p:spPr bwMode="auto">
          <a:xfrm>
            <a:off x="9348788" y="0"/>
            <a:ext cx="1971675" cy="553998"/>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00" b="1">
                <a:solidFill>
                  <a:schemeClr val="bg1"/>
                </a:solidFill>
                <a:ea typeface="Segoe UI" pitchFamily="34" charset="0"/>
                <a:cs typeface="Segoe UI" pitchFamily="34" charset="0"/>
              </a:rPr>
              <a:t>Example content. Users to author their own response</a:t>
            </a:r>
            <a:r>
              <a:rPr lang="en-US" sz="1000">
                <a:solidFill>
                  <a:schemeClr val="bg1"/>
                </a:solidFill>
                <a:ea typeface="Segoe UI" pitchFamily="34" charset="0"/>
                <a:cs typeface="Segoe UI" pitchFamily="34" charset="0"/>
              </a:rPr>
              <a:t>.</a:t>
            </a:r>
          </a:p>
          <a:p>
            <a:pPr algn="l" defTabSz="932472" fontAlgn="base">
              <a:spcBef>
                <a:spcPct val="0"/>
              </a:spcBef>
              <a:spcAft>
                <a:spcPct val="0"/>
              </a:spcAft>
            </a:pPr>
            <a:endParaRPr lang="en-US" sz="1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365277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C5C-A075-48E9-BF22-285252BB0D3C}"/>
              </a:ext>
            </a:extLst>
          </p:cNvPr>
          <p:cNvSpPr>
            <a:spLocks noGrp="1"/>
          </p:cNvSpPr>
          <p:nvPr>
            <p:ph type="title" idx="4294967295"/>
          </p:nvPr>
        </p:nvSpPr>
        <p:spPr>
          <a:xfrm>
            <a:off x="588963" y="457200"/>
            <a:ext cx="11603037" cy="553998"/>
          </a:xfrm>
        </p:spPr>
        <p:txBody>
          <a:bodyPr/>
          <a:lstStyle/>
          <a:p>
            <a:r>
              <a:rPr lang="en-US" dirty="0"/>
              <a:t>Transparency</a:t>
            </a:r>
          </a:p>
        </p:txBody>
      </p:sp>
      <p:graphicFrame>
        <p:nvGraphicFramePr>
          <p:cNvPr id="5" name="Table 4">
            <a:extLst>
              <a:ext uri="{FF2B5EF4-FFF2-40B4-BE49-F238E27FC236}">
                <a16:creationId xmlns:a16="http://schemas.microsoft.com/office/drawing/2014/main" id="{8152A79A-A504-1A15-EB4B-0F8679D3BDCF}"/>
              </a:ext>
            </a:extLst>
          </p:cNvPr>
          <p:cNvGraphicFramePr>
            <a:graphicFrameLocks noGrp="1"/>
          </p:cNvGraphicFramePr>
          <p:nvPr>
            <p:extLst>
              <p:ext uri="{D42A27DB-BD31-4B8C-83A1-F6EECF244321}">
                <p14:modId xmlns:p14="http://schemas.microsoft.com/office/powerpoint/2010/main" val="930678739"/>
              </p:ext>
            </p:extLst>
          </p:nvPr>
        </p:nvGraphicFramePr>
        <p:xfrm>
          <a:off x="588963" y="1436688"/>
          <a:ext cx="11017249" cy="4579620"/>
        </p:xfrm>
        <a:graphic>
          <a:graphicData uri="http://schemas.openxmlformats.org/drawingml/2006/table">
            <a:tbl>
              <a:tblPr firstRow="1" bandRow="1">
                <a:tableStyleId>{5C22544A-7EE6-4342-B048-85BDC9FD1C3A}</a:tableStyleId>
              </a:tblPr>
              <a:tblGrid>
                <a:gridCol w="1783219">
                  <a:extLst>
                    <a:ext uri="{9D8B030D-6E8A-4147-A177-3AD203B41FA5}">
                      <a16:colId xmlns:a16="http://schemas.microsoft.com/office/drawing/2014/main" val="3418705878"/>
                    </a:ext>
                  </a:extLst>
                </a:gridCol>
                <a:gridCol w="4617015">
                  <a:extLst>
                    <a:ext uri="{9D8B030D-6E8A-4147-A177-3AD203B41FA5}">
                      <a16:colId xmlns:a16="http://schemas.microsoft.com/office/drawing/2014/main" val="1017022491"/>
                    </a:ext>
                  </a:extLst>
                </a:gridCol>
                <a:gridCol w="4617015">
                  <a:extLst>
                    <a:ext uri="{9D8B030D-6E8A-4147-A177-3AD203B41FA5}">
                      <a16:colId xmlns:a16="http://schemas.microsoft.com/office/drawing/2014/main" val="1523348697"/>
                    </a:ext>
                  </a:extLst>
                </a:gridCol>
              </a:tblGrid>
              <a:tr h="152729">
                <a:tc>
                  <a:txBody>
                    <a:bodyPr/>
                    <a:lstStyle/>
                    <a:p>
                      <a:r>
                        <a:rPr lang="en-US" sz="1100"/>
                        <a:t>Category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gridSpan="2">
                  <a:txBody>
                    <a:bodyPr/>
                    <a:lstStyle/>
                    <a:p>
                      <a:r>
                        <a:rPr lang="en-US" sz="1100" dirty="0"/>
                        <a:t>Example content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hMerge="1">
                  <a:txBody>
                    <a:bodyPr/>
                    <a:lstStyle/>
                    <a:p>
                      <a:endParaRPr lang="en-US"/>
                    </a:p>
                  </a:txBody>
                  <a:tcPr/>
                </a:tc>
                <a:extLst>
                  <a:ext uri="{0D108BD9-81ED-4DB2-BD59-A6C34878D82A}">
                    <a16:rowId xmlns:a16="http://schemas.microsoft.com/office/drawing/2014/main" val="2158511100"/>
                  </a:ext>
                </a:extLst>
              </a:tr>
              <a:tr h="598379">
                <a:tc>
                  <a:txBody>
                    <a:bodyPr/>
                    <a:lstStyle/>
                    <a:p>
                      <a:r>
                        <a:rPr lang="en-US" sz="1100">
                          <a:solidFill>
                            <a:srgbClr val="1C628B"/>
                          </a:solidFill>
                          <a:latin typeface="+mj-lt"/>
                        </a:rPr>
                        <a:t>Description of the </a:t>
                      </a:r>
                      <a:br>
                        <a:rPr lang="en-US" sz="1100">
                          <a:solidFill>
                            <a:srgbClr val="1C628B"/>
                          </a:solidFill>
                          <a:latin typeface="+mj-lt"/>
                        </a:rPr>
                      </a:br>
                      <a:r>
                        <a:rPr lang="en-US" sz="1100">
                          <a:solidFill>
                            <a:srgbClr val="1C628B"/>
                          </a:solidFill>
                          <a:latin typeface="+mj-lt"/>
                        </a:rPr>
                        <a:t>data involved</a:t>
                      </a:r>
                    </a:p>
                  </a:txBody>
                  <a:tcPr marB="182880">
                    <a:lnL w="12700" cmpd="sng">
                      <a:noFill/>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1200"/>
                        </a:spcBef>
                        <a:spcAft>
                          <a:spcPts val="0"/>
                        </a:spcAft>
                        <a:buClrTx/>
                        <a:buSzTx/>
                        <a:buFontTx/>
                        <a:buNone/>
                        <a:tabLst/>
                        <a:defRPr/>
                      </a:pPr>
                      <a:r>
                        <a:rPr lang="en-US" sz="1100" kern="1200">
                          <a:solidFill>
                            <a:schemeClr val="accent1">
                              <a:lumMod val="75000"/>
                            </a:schemeClr>
                          </a:solidFill>
                          <a:latin typeface="+mj-lt"/>
                          <a:ea typeface="+mn-ea"/>
                          <a:cs typeface="+mn-cs"/>
                        </a:rPr>
                        <a:t>Microsoft 365 data: </a:t>
                      </a:r>
                    </a:p>
                    <a:p>
                      <a:pPr marL="169863" lvl="0" indent="-169863">
                        <a:spcBef>
                          <a:spcPts val="300"/>
                        </a:spcBef>
                        <a:buFont typeface="Arial" panose="020B0604020202020204" pitchFamily="34" charset="0"/>
                        <a:buChar char="•"/>
                      </a:pPr>
                      <a:r>
                        <a:rPr lang="en-US" sz="1100" kern="1200">
                          <a:solidFill>
                            <a:schemeClr val="dk1"/>
                          </a:solidFill>
                          <a:effectLst/>
                          <a:latin typeface="+mn-lt"/>
                          <a:ea typeface="+mn-ea"/>
                          <a:cs typeface="+mn-cs"/>
                        </a:rPr>
                        <a:t>Email metadata (sender, receiver, time)</a:t>
                      </a:r>
                    </a:p>
                    <a:p>
                      <a:pPr marL="169863" lvl="0" indent="-169863">
                        <a:spcBef>
                          <a:spcPts val="300"/>
                        </a:spcBef>
                        <a:buFont typeface="Arial" panose="020B0604020202020204" pitchFamily="34" charset="0"/>
                        <a:buChar char="•"/>
                      </a:pPr>
                      <a:r>
                        <a:rPr lang="en-US" sz="1100" kern="1200">
                          <a:solidFill>
                            <a:schemeClr val="dk1"/>
                          </a:solidFill>
                          <a:effectLst/>
                          <a:latin typeface="+mn-lt"/>
                          <a:ea typeface="+mn-ea"/>
                          <a:cs typeface="+mn-cs"/>
                        </a:rPr>
                        <a:t>Calendar metadata (attendees, duration)</a:t>
                      </a:r>
                    </a:p>
                    <a:p>
                      <a:pPr marL="169863" lvl="0" indent="-169863">
                        <a:spcBef>
                          <a:spcPts val="300"/>
                        </a:spcBef>
                        <a:buFont typeface="Arial" panose="020B0604020202020204" pitchFamily="34" charset="0"/>
                        <a:buChar char="•"/>
                      </a:pPr>
                      <a:r>
                        <a:rPr lang="en-US" sz="1100" kern="1200">
                          <a:solidFill>
                            <a:schemeClr val="dk1"/>
                          </a:solidFill>
                          <a:effectLst/>
                          <a:latin typeface="+mn-lt"/>
                          <a:ea typeface="+mn-ea"/>
                          <a:cs typeface="+mn-cs"/>
                        </a:rPr>
                        <a:t>Teams collaboration data (sender, receiver, type)</a:t>
                      </a:r>
                    </a:p>
                    <a:p>
                      <a:pPr marL="169863" lvl="0" indent="-169863">
                        <a:spcBef>
                          <a:spcPts val="300"/>
                        </a:spcBef>
                        <a:buFont typeface="Arial" panose="020B0604020202020204" pitchFamily="34" charset="0"/>
                        <a:buChar char="•"/>
                      </a:pPr>
                      <a:r>
                        <a:rPr lang="en-US" sz="1100" kern="1200">
                          <a:solidFill>
                            <a:schemeClr val="dk1"/>
                          </a:solidFill>
                          <a:effectLst/>
                          <a:latin typeface="+mn-lt"/>
                          <a:ea typeface="+mn-ea"/>
                          <a:cs typeface="+mn-cs"/>
                        </a:rPr>
                        <a:t>Copilot actions (if applicable)</a:t>
                      </a: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1200"/>
                        </a:spcBef>
                        <a:spcAft>
                          <a:spcPts val="0"/>
                        </a:spcAft>
                        <a:buClrTx/>
                        <a:buSzTx/>
                        <a:buFontTx/>
                        <a:buNone/>
                        <a:tabLst/>
                        <a:defRPr/>
                      </a:pPr>
                      <a:r>
                        <a:rPr lang="en-US" sz="1100" kern="1200">
                          <a:solidFill>
                            <a:schemeClr val="accent1">
                              <a:lumMod val="75000"/>
                            </a:schemeClr>
                          </a:solidFill>
                          <a:latin typeface="+mj-lt"/>
                          <a:ea typeface="+mn-ea"/>
                          <a:cs typeface="+mn-cs"/>
                        </a:rPr>
                        <a:t>Core organization data: </a:t>
                      </a:r>
                    </a:p>
                    <a:p>
                      <a:pPr marL="169863" lvl="0" indent="-169863">
                        <a:spcBef>
                          <a:spcPts val="300"/>
                        </a:spcBef>
                        <a:buFont typeface="Arial" panose="020B0604020202020204" pitchFamily="34" charset="0"/>
                        <a:buChar char="•"/>
                      </a:pPr>
                      <a:r>
                        <a:rPr lang="en-US" sz="1100" kern="1200" err="1">
                          <a:solidFill>
                            <a:schemeClr val="dk1"/>
                          </a:solidFill>
                          <a:effectLst/>
                          <a:latin typeface="+mn-lt"/>
                          <a:ea typeface="+mn-ea"/>
                          <a:cs typeface="+mn-cs"/>
                        </a:rPr>
                        <a:t>PersonId</a:t>
                      </a:r>
                      <a:r>
                        <a:rPr lang="en-US" sz="1100" kern="1200">
                          <a:solidFill>
                            <a:schemeClr val="dk1"/>
                          </a:solidFill>
                          <a:effectLst/>
                          <a:latin typeface="+mn-lt"/>
                          <a:ea typeface="+mn-ea"/>
                          <a:cs typeface="+mn-cs"/>
                        </a:rPr>
                        <a:t> (deidentified)</a:t>
                      </a:r>
                    </a:p>
                    <a:p>
                      <a:pPr marL="169863" lvl="0" indent="-169863">
                        <a:spcBef>
                          <a:spcPts val="300"/>
                        </a:spcBef>
                        <a:buFont typeface="Arial" panose="020B0604020202020204" pitchFamily="34" charset="0"/>
                        <a:buChar char="•"/>
                      </a:pPr>
                      <a:r>
                        <a:rPr lang="en-US" sz="1100" kern="1200" err="1">
                          <a:solidFill>
                            <a:schemeClr val="dk1"/>
                          </a:solidFill>
                          <a:effectLst/>
                          <a:latin typeface="+mn-lt"/>
                          <a:ea typeface="+mn-ea"/>
                          <a:cs typeface="+mn-cs"/>
                        </a:rPr>
                        <a:t>ManagerId</a:t>
                      </a:r>
                      <a:r>
                        <a:rPr lang="en-US" sz="1100" kern="1200">
                          <a:solidFill>
                            <a:schemeClr val="dk1"/>
                          </a:solidFill>
                          <a:effectLst/>
                          <a:latin typeface="+mn-lt"/>
                          <a:ea typeface="+mn-ea"/>
                          <a:cs typeface="+mn-cs"/>
                        </a:rPr>
                        <a:t> (suppressed from output)</a:t>
                      </a:r>
                    </a:p>
                    <a:p>
                      <a:pPr marL="169863" lvl="0" indent="-169863">
                        <a:spcBef>
                          <a:spcPts val="300"/>
                        </a:spcBef>
                        <a:buFont typeface="Arial" panose="020B0604020202020204" pitchFamily="34" charset="0"/>
                        <a:buChar char="•"/>
                      </a:pPr>
                      <a:r>
                        <a:rPr lang="en-US" sz="1100" kern="1200">
                          <a:solidFill>
                            <a:schemeClr val="dk1"/>
                          </a:solidFill>
                          <a:effectLst/>
                          <a:latin typeface="+mn-lt"/>
                          <a:ea typeface="+mn-ea"/>
                          <a:cs typeface="+mn-cs"/>
                        </a:rPr>
                        <a:t>Organization</a:t>
                      </a:r>
                    </a:p>
                    <a:p>
                      <a:pPr marL="169863" lvl="0" indent="-169863">
                        <a:spcBef>
                          <a:spcPts val="300"/>
                        </a:spcBef>
                        <a:buFont typeface="Arial" panose="020B0604020202020204" pitchFamily="34" charset="0"/>
                        <a:buChar char="•"/>
                      </a:pPr>
                      <a:r>
                        <a:rPr lang="en-US" sz="1100" kern="1200" err="1">
                          <a:solidFill>
                            <a:schemeClr val="dk1"/>
                          </a:solidFill>
                          <a:effectLst/>
                          <a:latin typeface="+mn-lt"/>
                          <a:ea typeface="+mn-ea"/>
                          <a:cs typeface="+mn-cs"/>
                        </a:rPr>
                        <a:t>EffectiveDate</a:t>
                      </a:r>
                      <a:endParaRPr lang="en-US" sz="1100" kern="1200">
                        <a:solidFill>
                          <a:schemeClr val="dk1"/>
                        </a:solidFill>
                        <a:effectLst/>
                        <a:latin typeface="+mn-lt"/>
                        <a:ea typeface="+mn-ea"/>
                        <a:cs typeface="+mn-cs"/>
                      </a:endParaRPr>
                    </a:p>
                    <a:p>
                      <a:pPr marL="169863" lvl="0" indent="-169863">
                        <a:spcBef>
                          <a:spcPts val="300"/>
                        </a:spcBef>
                        <a:buFont typeface="Arial" panose="020B0604020202020204" pitchFamily="34" charset="0"/>
                        <a:buChar char="•"/>
                      </a:pPr>
                      <a:r>
                        <a:rPr lang="en-US" sz="1100" kern="1200">
                          <a:solidFill>
                            <a:schemeClr val="dk1"/>
                          </a:solidFill>
                          <a:effectLst/>
                          <a:highlight>
                            <a:srgbClr val="FFFF00"/>
                          </a:highlight>
                          <a:latin typeface="+mn-lt"/>
                          <a:ea typeface="Calibri" panose="020F0502020204030204" pitchFamily="34" charset="0"/>
                          <a:cs typeface="Times New Roman" panose="02020603050405020304" pitchFamily="18" charset="0"/>
                        </a:rPr>
                        <a:t>Include others as appropriate</a:t>
                      </a:r>
                      <a:endParaRPr lang="en-US" sz="1100" kern="1200">
                        <a:solidFill>
                          <a:schemeClr val="dk1"/>
                        </a:solidFill>
                        <a:effectLst/>
                        <a:highlight>
                          <a:srgbClr val="FFFF00"/>
                        </a:highlight>
                        <a:latin typeface="+mn-lt"/>
                        <a:ea typeface="+mn-ea"/>
                        <a:cs typeface="+mn-cs"/>
                      </a:endParaRPr>
                    </a:p>
                  </a:txBody>
                  <a:tcPr marB="182880">
                    <a:lnL w="12700" cap="flat" cmpd="sng" algn="ctr">
                      <a:noFill/>
                      <a:prstDash val="solid"/>
                      <a:round/>
                      <a:headEnd type="none" w="med" len="med"/>
                      <a:tailEnd type="none" w="med" len="med"/>
                    </a:lnL>
                    <a:lnR w="12700" cmpd="sng">
                      <a:noFill/>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761077"/>
                  </a:ext>
                </a:extLst>
              </a:tr>
              <a:tr h="1241204">
                <a:tc>
                  <a:txBody>
                    <a:bodyPr/>
                    <a:lstStyle/>
                    <a:p>
                      <a:r>
                        <a:rPr lang="en-US" sz="1100">
                          <a:solidFill>
                            <a:srgbClr val="1C628B"/>
                          </a:solidFill>
                          <a:latin typeface="+mj-lt"/>
                        </a:rPr>
                        <a:t>Identifiability </a:t>
                      </a:r>
                      <a:br>
                        <a:rPr lang="en-US" sz="1100">
                          <a:solidFill>
                            <a:srgbClr val="1C628B"/>
                          </a:solidFill>
                          <a:latin typeface="+mj-lt"/>
                        </a:rPr>
                      </a:br>
                      <a:r>
                        <a:rPr lang="en-US" sz="1100">
                          <a:solidFill>
                            <a:srgbClr val="1C628B"/>
                          </a:solidFill>
                          <a:latin typeface="+mj-lt"/>
                        </a:rPr>
                        <a:t>and Sensitivity</a:t>
                      </a:r>
                    </a:p>
                  </a:txBody>
                  <a:tcPr>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lvl="0" indent="0" algn="l" defTabSz="914367" rtl="0" eaLnBrk="1" fontAlgn="auto" latinLnBrk="0" hangingPunct="1">
                        <a:lnSpc>
                          <a:spcPct val="100000"/>
                        </a:lnSpc>
                        <a:spcBef>
                          <a:spcPts val="1200"/>
                        </a:spcBef>
                        <a:spcAft>
                          <a:spcPts val="0"/>
                        </a:spcAft>
                        <a:buClrTx/>
                        <a:buSzTx/>
                        <a:buFontTx/>
                        <a:buNone/>
                        <a:tabLst/>
                        <a:defRPr/>
                      </a:pPr>
                      <a:r>
                        <a:rPr lang="en-US" sz="1100" dirty="0">
                          <a:solidFill>
                            <a:schemeClr val="accent1">
                              <a:lumMod val="75000"/>
                            </a:schemeClr>
                          </a:solidFill>
                          <a:latin typeface="+mj-lt"/>
                        </a:rPr>
                        <a:t>Can it identify people?</a:t>
                      </a:r>
                    </a:p>
                    <a:p>
                      <a:pPr marL="169863" indent="-169863">
                        <a:buFont typeface="Arial" panose="020B0604020202020204" pitchFamily="34" charset="0"/>
                        <a:buChar char="•"/>
                      </a:pPr>
                      <a:r>
                        <a:rPr lang="en-US" sz="1100" kern="1200" dirty="0">
                          <a:solidFill>
                            <a:schemeClr val="dk1"/>
                          </a:solidFill>
                          <a:effectLst/>
                          <a:latin typeface="+mn-lt"/>
                          <a:ea typeface="+mn-ea"/>
                          <a:cs typeface="+mn-cs"/>
                        </a:rPr>
                        <a:t>The analysis does not identify specific people through the minimum aggregation size settings in Copilot Analytics. </a:t>
                      </a:r>
                      <a:br>
                        <a:rPr lang="en-US" sz="1100" kern="1200" dirty="0">
                          <a:solidFill>
                            <a:schemeClr val="dk1"/>
                          </a:solidFill>
                          <a:effectLst/>
                          <a:latin typeface="+mn-lt"/>
                          <a:ea typeface="+mn-ea"/>
                          <a:cs typeface="+mn-cs"/>
                        </a:rPr>
                      </a:br>
                      <a:r>
                        <a:rPr lang="en-US" sz="1100" kern="1200" dirty="0">
                          <a:solidFill>
                            <a:schemeClr val="dk1"/>
                          </a:solidFill>
                          <a:effectLst/>
                          <a:latin typeface="+mn-lt"/>
                          <a:ea typeface="+mn-ea"/>
                          <a:cs typeface="+mn-cs"/>
                        </a:rPr>
                        <a:t>We limit organizational data to preclude identification of individuals.</a:t>
                      </a:r>
                    </a:p>
                    <a:p>
                      <a:pPr marL="169863" lvl="0" indent="-169863">
                        <a:buFont typeface="Arial" panose="020B0604020202020204" pitchFamily="34" charset="0"/>
                        <a:buChar char="•"/>
                      </a:pPr>
                      <a:r>
                        <a:rPr lang="en-US" sz="1100" kern="1200" dirty="0">
                          <a:solidFill>
                            <a:schemeClr val="dk1"/>
                          </a:solidFill>
                          <a:effectLst/>
                          <a:latin typeface="+mn-lt"/>
                          <a:ea typeface="+mn-ea"/>
                          <a:cs typeface="+mn-cs"/>
                        </a:rPr>
                        <a:t>The default organizational attributes are Organization, and </a:t>
                      </a:r>
                      <a:r>
                        <a:rPr lang="en-US" sz="1100" kern="1200" dirty="0" err="1">
                          <a:solidFill>
                            <a:schemeClr val="dk1"/>
                          </a:solidFill>
                          <a:effectLst/>
                          <a:latin typeface="+mn-lt"/>
                          <a:ea typeface="+mn-ea"/>
                          <a:cs typeface="+mn-cs"/>
                        </a:rPr>
                        <a:t>TimeZone</a:t>
                      </a:r>
                      <a:r>
                        <a:rPr lang="en-US" sz="1100" kern="1200" dirty="0">
                          <a:solidFill>
                            <a:schemeClr val="dk1"/>
                          </a:solidFill>
                          <a:effectLst/>
                          <a:latin typeface="+mn-lt"/>
                          <a:ea typeface="+mn-ea"/>
                          <a:cs typeface="+mn-cs"/>
                        </a:rPr>
                        <a:t>.</a:t>
                      </a:r>
                    </a:p>
                    <a:p>
                      <a:pPr marL="169863" indent="-169863">
                        <a:buFont typeface="Arial" panose="020B0604020202020204" pitchFamily="34" charset="0"/>
                        <a:buChar char="•"/>
                      </a:pPr>
                      <a:r>
                        <a:rPr lang="en-US" sz="1100" kern="1200" dirty="0">
                          <a:solidFill>
                            <a:schemeClr val="dk1"/>
                          </a:solidFill>
                          <a:effectLst/>
                          <a:latin typeface="+mn-lt"/>
                          <a:ea typeface="+mn-ea"/>
                          <a:cs typeface="+mn-cs"/>
                        </a:rPr>
                        <a:t>We restrict use of templatized dashboards to those trained and authorized to handle sensitive personal data</a:t>
                      </a:r>
                      <a:r>
                        <a:rPr lang="en-US" sz="1100" i="1" kern="1200" dirty="0">
                          <a:solidFill>
                            <a:schemeClr val="dk1"/>
                          </a:solidFill>
                          <a:effectLst/>
                          <a:latin typeface="+mn-lt"/>
                          <a:ea typeface="+mn-ea"/>
                          <a:cs typeface="+mn-cs"/>
                        </a:rPr>
                        <a:t>.</a:t>
                      </a:r>
                      <a:endParaRPr lang="en-US" sz="1100" kern="1200" dirty="0">
                        <a:solidFill>
                          <a:schemeClr val="dk1"/>
                        </a:solidFill>
                        <a:effectLst/>
                        <a:latin typeface="+mn-lt"/>
                        <a:ea typeface="+mn-ea"/>
                        <a:cs typeface="+mn-cs"/>
                      </a:endParaRPr>
                    </a:p>
                    <a:p>
                      <a:pPr marL="0" marR="0" lvl="0" indent="0" algn="l" defTabSz="914367" rtl="0" eaLnBrk="1" fontAlgn="auto" latinLnBrk="0" hangingPunct="1">
                        <a:lnSpc>
                          <a:spcPct val="100000"/>
                        </a:lnSpc>
                        <a:spcBef>
                          <a:spcPts val="1200"/>
                        </a:spcBef>
                        <a:spcAft>
                          <a:spcPts val="0"/>
                        </a:spcAft>
                        <a:buClrTx/>
                        <a:buSzTx/>
                        <a:buFontTx/>
                        <a:buNone/>
                        <a:tabLst/>
                        <a:defRPr/>
                      </a:pPr>
                      <a:r>
                        <a:rPr lang="en-US" sz="1100" kern="1200" dirty="0">
                          <a:solidFill>
                            <a:schemeClr val="accent1">
                              <a:lumMod val="75000"/>
                            </a:schemeClr>
                          </a:solidFill>
                          <a:latin typeface="+mj-lt"/>
                          <a:ea typeface="+mn-ea"/>
                          <a:cs typeface="+mn-cs"/>
                        </a:rPr>
                        <a:t>Is the data identifiable to a person or is it de-identified?  </a:t>
                      </a:r>
                    </a:p>
                    <a:p>
                      <a:pPr marL="169863" lvl="0" indent="-169863">
                        <a:buFont typeface="Arial" panose="020B0604020202020204" pitchFamily="34" charset="0"/>
                        <a:buChar char="•"/>
                      </a:pPr>
                      <a:r>
                        <a:rPr lang="en-US" sz="1100" kern="1200" dirty="0">
                          <a:solidFill>
                            <a:schemeClr val="dk1"/>
                          </a:solidFill>
                          <a:effectLst/>
                          <a:latin typeface="+mn-lt"/>
                          <a:ea typeface="+mn-ea"/>
                          <a:cs typeface="+mn-cs"/>
                        </a:rPr>
                        <a:t>Data in Copilot Dashboard is always reported in aggregates and protected with differential privacy.</a:t>
                      </a:r>
                    </a:p>
                    <a:p>
                      <a:pPr marL="169863" lvl="0" indent="-169863">
                        <a:buFont typeface="Arial" panose="020B0604020202020204" pitchFamily="34" charset="0"/>
                        <a:buChar char="•"/>
                      </a:pPr>
                      <a:r>
                        <a:rPr lang="en-US" sz="1100" kern="1200" dirty="0">
                          <a:solidFill>
                            <a:schemeClr val="dk1"/>
                          </a:solidFill>
                          <a:effectLst/>
                          <a:latin typeface="+mn-lt"/>
                          <a:ea typeface="+mn-ea"/>
                          <a:cs typeface="+mn-cs"/>
                        </a:rPr>
                        <a:t>All individual data in Advanced Insights is de-identified </a:t>
                      </a:r>
                    </a:p>
                    <a:p>
                      <a:pPr marL="169863" lvl="0" indent="-169863">
                        <a:buFont typeface="Arial" panose="020B0604020202020204" pitchFamily="34" charset="0"/>
                        <a:buChar char="•"/>
                      </a:pPr>
                      <a:r>
                        <a:rPr lang="en-US" sz="1100" kern="1200" dirty="0">
                          <a:solidFill>
                            <a:schemeClr val="dk1"/>
                          </a:solidFill>
                          <a:effectLst/>
                          <a:latin typeface="+mn-lt"/>
                          <a:ea typeface="+mn-ea"/>
                          <a:cs typeface="+mn-cs"/>
                        </a:rPr>
                        <a:t>When reports are published online with Power BI, individual-level data is not made available to any user of these dashboards. </a:t>
                      </a:r>
                      <a:br>
                        <a:rPr lang="en-US" sz="1100" kern="1200" dirty="0">
                          <a:solidFill>
                            <a:schemeClr val="dk1"/>
                          </a:solidFill>
                          <a:effectLst/>
                          <a:latin typeface="+mn-lt"/>
                          <a:ea typeface="+mn-ea"/>
                          <a:cs typeface="+mn-cs"/>
                        </a:rPr>
                      </a:br>
                      <a:r>
                        <a:rPr lang="en-US" sz="1100" kern="1200" dirty="0">
                          <a:solidFill>
                            <a:schemeClr val="dk1"/>
                          </a:solidFill>
                          <a:effectLst/>
                          <a:latin typeface="+mn-lt"/>
                          <a:ea typeface="+mn-ea"/>
                          <a:cs typeface="+mn-cs"/>
                        </a:rPr>
                        <a:t>Only aggregates are made available.</a:t>
                      </a:r>
                    </a:p>
                    <a:p>
                      <a:pPr marL="0" marR="0" lvl="0" indent="0" algn="l" defTabSz="914367" rtl="0" eaLnBrk="1" fontAlgn="auto" latinLnBrk="0" hangingPunct="1">
                        <a:lnSpc>
                          <a:spcPct val="100000"/>
                        </a:lnSpc>
                        <a:spcBef>
                          <a:spcPts val="1200"/>
                        </a:spcBef>
                        <a:spcAft>
                          <a:spcPts val="0"/>
                        </a:spcAft>
                        <a:buClrTx/>
                        <a:buSzTx/>
                        <a:buFontTx/>
                        <a:buNone/>
                        <a:tabLst/>
                        <a:defRPr/>
                      </a:pPr>
                      <a:r>
                        <a:rPr lang="en-US" sz="1100" kern="1200" dirty="0">
                          <a:solidFill>
                            <a:schemeClr val="accent1">
                              <a:lumMod val="75000"/>
                            </a:schemeClr>
                          </a:solidFill>
                          <a:latin typeface="+mj-lt"/>
                          <a:ea typeface="+mn-ea"/>
                          <a:cs typeface="+mn-cs"/>
                        </a:rPr>
                        <a:t>If de-identified, is the process for achieving and maintaining this state described? </a:t>
                      </a:r>
                    </a:p>
                    <a:p>
                      <a:pPr marL="0" lvl="0" indent="0">
                        <a:buFont typeface="Arial" panose="020B0604020202020204" pitchFamily="34" charset="0"/>
                        <a:buNone/>
                      </a:pPr>
                      <a:r>
                        <a:rPr lang="en-US" sz="1100" kern="1200" dirty="0">
                          <a:solidFill>
                            <a:schemeClr val="dk1"/>
                          </a:solidFill>
                          <a:effectLst/>
                          <a:latin typeface="+mn-lt"/>
                          <a:ea typeface="+mn-ea"/>
                          <a:cs typeface="+mn-cs"/>
                        </a:rPr>
                        <a:t>Only aggregated data is being presented, no individual profiling is possible.</a:t>
                      </a:r>
                    </a:p>
                    <a:p>
                      <a:pPr marL="0" marR="0" lvl="0" indent="0" algn="l" defTabSz="914367" rtl="0" eaLnBrk="1" fontAlgn="auto" latinLnBrk="0" hangingPunct="1">
                        <a:lnSpc>
                          <a:spcPct val="100000"/>
                        </a:lnSpc>
                        <a:spcBef>
                          <a:spcPts val="1200"/>
                        </a:spcBef>
                        <a:spcAft>
                          <a:spcPts val="0"/>
                        </a:spcAft>
                        <a:buClrTx/>
                        <a:buSzTx/>
                        <a:buFontTx/>
                        <a:buNone/>
                        <a:tabLst/>
                        <a:defRPr/>
                      </a:pPr>
                      <a:r>
                        <a:rPr lang="en-US" sz="1100" kern="1200" dirty="0">
                          <a:solidFill>
                            <a:schemeClr val="accent1">
                              <a:lumMod val="75000"/>
                            </a:schemeClr>
                          </a:solidFill>
                          <a:latin typeface="+mj-lt"/>
                          <a:ea typeface="+mn-ea"/>
                          <a:cs typeface="+mn-cs"/>
                        </a:rPr>
                        <a:t>Is the data or anticipated use of the data sensitive or likely to be perceived as sensitive?  </a:t>
                      </a:r>
                    </a:p>
                    <a:p>
                      <a:pPr marL="0" indent="0">
                        <a:buFont typeface="Arial" panose="020B0604020202020204" pitchFamily="34" charset="0"/>
                        <a:buNone/>
                      </a:pPr>
                      <a:r>
                        <a:rPr lang="en-US" sz="1100" kern="1200" dirty="0">
                          <a:solidFill>
                            <a:schemeClr val="dk1"/>
                          </a:solidFill>
                          <a:effectLst/>
                          <a:latin typeface="+mn-lt"/>
                          <a:ea typeface="+mn-ea"/>
                          <a:cs typeface="+mn-cs"/>
                        </a:rPr>
                        <a:t>The data presents insights on Copilot usage and overall collaboration. The sensitivity is reduced through aggregation and grouping</a:t>
                      </a:r>
                    </a:p>
                  </a:txBody>
                  <a:tcPr>
                    <a:lnL w="12700" cap="flat" cmpd="sng" algn="ctr">
                      <a:no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501645661"/>
                  </a:ext>
                </a:extLst>
              </a:tr>
            </a:tbl>
          </a:graphicData>
        </a:graphic>
      </p:graphicFrame>
      <p:sp>
        <p:nvSpPr>
          <p:cNvPr id="6" name="TextBox 5">
            <a:extLst>
              <a:ext uri="{FF2B5EF4-FFF2-40B4-BE49-F238E27FC236}">
                <a16:creationId xmlns:a16="http://schemas.microsoft.com/office/drawing/2014/main" id="{71CBF77C-E269-376E-3215-5CFD61E24A5F}"/>
              </a:ext>
            </a:extLst>
          </p:cNvPr>
          <p:cNvSpPr txBox="1"/>
          <p:nvPr/>
        </p:nvSpPr>
        <p:spPr>
          <a:xfrm>
            <a:off x="368450" y="6400800"/>
            <a:ext cx="6403190" cy="246221"/>
          </a:xfrm>
          <a:prstGeom prst="rect">
            <a:avLst/>
          </a:prstGeom>
          <a:noFill/>
        </p:spPr>
        <p:txBody>
          <a:bodyPr wrap="square">
            <a:spAutoFit/>
          </a:bodyPr>
          <a:lstStyle/>
          <a:p>
            <a:r>
              <a:rPr lang="en-US" sz="1000" dirty="0"/>
              <a:t>Users can enhance this page as needed. Additional details: </a:t>
            </a:r>
            <a:r>
              <a:rPr lang="en-US" sz="1000" dirty="0">
                <a:hlinkClick r:id="rId3"/>
              </a:rPr>
              <a:t>Advanced insights privacy | Microsoft Learn</a:t>
            </a:r>
            <a:endParaRPr lang="en-US" sz="1000" dirty="0"/>
          </a:p>
        </p:txBody>
      </p:sp>
      <p:sp>
        <p:nvSpPr>
          <p:cNvPr id="3" name="Rectangle 2">
            <a:extLst>
              <a:ext uri="{FF2B5EF4-FFF2-40B4-BE49-F238E27FC236}">
                <a16:creationId xmlns:a16="http://schemas.microsoft.com/office/drawing/2014/main" id="{C244EB46-AF22-E4D0-A40D-504DE045398A}"/>
              </a:ext>
            </a:extLst>
          </p:cNvPr>
          <p:cNvSpPr/>
          <p:nvPr/>
        </p:nvSpPr>
        <p:spPr bwMode="auto">
          <a:xfrm>
            <a:off x="9348788" y="0"/>
            <a:ext cx="1971675" cy="553998"/>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00" b="1">
                <a:solidFill>
                  <a:schemeClr val="bg1"/>
                </a:solidFill>
                <a:ea typeface="Segoe UI" pitchFamily="34" charset="0"/>
                <a:cs typeface="Segoe UI" pitchFamily="34" charset="0"/>
              </a:rPr>
              <a:t>Example content. Users to author their own response</a:t>
            </a:r>
            <a:r>
              <a:rPr lang="en-US" sz="1000">
                <a:solidFill>
                  <a:schemeClr val="bg1"/>
                </a:solidFill>
                <a:ea typeface="Segoe UI" pitchFamily="34" charset="0"/>
                <a:cs typeface="Segoe UI" pitchFamily="34" charset="0"/>
              </a:rPr>
              <a:t>.</a:t>
            </a:r>
          </a:p>
          <a:p>
            <a:pPr algn="l" defTabSz="932472" fontAlgn="base">
              <a:spcBef>
                <a:spcPct val="0"/>
              </a:spcBef>
              <a:spcAft>
                <a:spcPct val="0"/>
              </a:spcAft>
            </a:pPr>
            <a:endParaRPr lang="en-US" sz="1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14184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C5C-A075-48E9-BF22-285252BB0D3C}"/>
              </a:ext>
            </a:extLst>
          </p:cNvPr>
          <p:cNvSpPr>
            <a:spLocks noGrp="1"/>
          </p:cNvSpPr>
          <p:nvPr>
            <p:ph type="title" idx="4294967295"/>
          </p:nvPr>
        </p:nvSpPr>
        <p:spPr>
          <a:xfrm>
            <a:off x="584200" y="612588"/>
            <a:ext cx="11607800" cy="553998"/>
          </a:xfrm>
        </p:spPr>
        <p:txBody>
          <a:bodyPr/>
          <a:lstStyle/>
          <a:p>
            <a:r>
              <a:rPr lang="en-US" dirty="0"/>
              <a:t>Stakeholder, benefits, risks and mitigation</a:t>
            </a:r>
          </a:p>
        </p:txBody>
      </p:sp>
      <p:graphicFrame>
        <p:nvGraphicFramePr>
          <p:cNvPr id="3" name="Table 2">
            <a:extLst>
              <a:ext uri="{FF2B5EF4-FFF2-40B4-BE49-F238E27FC236}">
                <a16:creationId xmlns:a16="http://schemas.microsoft.com/office/drawing/2014/main" id="{1A108202-98FE-F76C-F74A-34FB3A166188}"/>
              </a:ext>
            </a:extLst>
          </p:cNvPr>
          <p:cNvGraphicFramePr>
            <a:graphicFrameLocks noGrp="1"/>
          </p:cNvGraphicFramePr>
          <p:nvPr>
            <p:extLst>
              <p:ext uri="{D42A27DB-BD31-4B8C-83A1-F6EECF244321}">
                <p14:modId xmlns:p14="http://schemas.microsoft.com/office/powerpoint/2010/main" val="3129288399"/>
              </p:ext>
            </p:extLst>
          </p:nvPr>
        </p:nvGraphicFramePr>
        <p:xfrm>
          <a:off x="584200" y="1779174"/>
          <a:ext cx="11464528" cy="4325938"/>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3418705878"/>
                    </a:ext>
                  </a:extLst>
                </a:gridCol>
                <a:gridCol w="3034784">
                  <a:extLst>
                    <a:ext uri="{9D8B030D-6E8A-4147-A177-3AD203B41FA5}">
                      <a16:colId xmlns:a16="http://schemas.microsoft.com/office/drawing/2014/main" val="1017022491"/>
                    </a:ext>
                  </a:extLst>
                </a:gridCol>
                <a:gridCol w="3034784">
                  <a:extLst>
                    <a:ext uri="{9D8B030D-6E8A-4147-A177-3AD203B41FA5}">
                      <a16:colId xmlns:a16="http://schemas.microsoft.com/office/drawing/2014/main" val="2555859700"/>
                    </a:ext>
                  </a:extLst>
                </a:gridCol>
                <a:gridCol w="4023360">
                  <a:extLst>
                    <a:ext uri="{9D8B030D-6E8A-4147-A177-3AD203B41FA5}">
                      <a16:colId xmlns:a16="http://schemas.microsoft.com/office/drawing/2014/main" val="2091633473"/>
                    </a:ext>
                  </a:extLst>
                </a:gridCol>
              </a:tblGrid>
              <a:tr h="267454">
                <a:tc>
                  <a:txBody>
                    <a:bodyPr/>
                    <a:lstStyle/>
                    <a:p>
                      <a:r>
                        <a:rPr lang="en-US" sz="1100"/>
                        <a:t>Stakeholder</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a:t>Benefits</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a:t>Risks</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a:t>Mitigation</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158511100"/>
                  </a:ext>
                </a:extLst>
              </a:tr>
              <a:tr h="1191241">
                <a:tc>
                  <a:txBody>
                    <a:bodyPr/>
                    <a:lstStyle/>
                    <a:p>
                      <a:r>
                        <a:rPr lang="en-US" sz="1100" dirty="0">
                          <a:solidFill>
                            <a:srgbClr val="1C628B"/>
                          </a:solidFill>
                          <a:latin typeface="+mj-lt"/>
                        </a:rPr>
                        <a:t>Business sponsor </a:t>
                      </a:r>
                      <a:br>
                        <a:rPr lang="en-US" sz="1100" dirty="0">
                          <a:solidFill>
                            <a:srgbClr val="1C628B"/>
                          </a:solidFill>
                          <a:latin typeface="+mj-lt"/>
                        </a:rPr>
                      </a:br>
                      <a:r>
                        <a:rPr lang="en-US" sz="1100" dirty="0">
                          <a:solidFill>
                            <a:srgbClr val="1C628B"/>
                          </a:solidFill>
                          <a:latin typeface="+mj-lt"/>
                        </a:rPr>
                        <a:t>(Name the group)</a:t>
                      </a:r>
                    </a:p>
                  </a:txBody>
                  <a:tcPr marT="91440" marB="91440">
                    <a:lnR w="12700" cap="flat" cmpd="sng" algn="ctr">
                      <a:solidFill>
                        <a:schemeClr val="accent2">
                          <a:lumMod val="10000"/>
                          <a:lumOff val="90000"/>
                        </a:schemeClr>
                      </a:solid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noFill/>
                  </a:tcPr>
                </a:tc>
                <a:tc>
                  <a:txBody>
                    <a:bodyPr/>
                    <a:lstStyle/>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Improved knowledge of Copilot adoption and impact.</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Identify processes that can benefit from Copilot</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Understand the impact of Copilot</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Inform initiatives to accelerate adoption (trainings, promptathons etc.)</a:t>
                      </a:r>
                    </a:p>
                    <a:p>
                      <a:pPr marL="457200" marR="0">
                        <a:lnSpc>
                          <a:spcPct val="115000"/>
                        </a:lnSpc>
                        <a:spcBef>
                          <a:spcPts val="0"/>
                        </a:spcBef>
                        <a:spcAft>
                          <a:spcPts val="0"/>
                        </a:spcAft>
                      </a:pPr>
                      <a:endParaRPr lang="en-US" sz="1100" i="1">
                        <a:effectLst/>
                        <a:latin typeface="+mn-lt"/>
                        <a:ea typeface="Calibri"/>
                        <a:cs typeface="Calibri"/>
                      </a:endParaRPr>
                    </a:p>
                  </a:txBody>
                  <a:tcPr marL="73025" marR="73025" marT="91440" marB="91440">
                    <a:lnL w="12700" cap="flat" cmpd="sng" algn="ctr">
                      <a:solidFill>
                        <a:schemeClr val="accent2">
                          <a:lumMod val="10000"/>
                          <a:lumOff val="90000"/>
                        </a:schemeClr>
                      </a:solidFill>
                      <a:prstDash val="solid"/>
                      <a:round/>
                      <a:headEnd type="none" w="med" len="med"/>
                      <a:tailEnd type="none" w="med" len="med"/>
                    </a:lnL>
                    <a:lnR w="12700" cap="flat" cmpd="sng" algn="ctr">
                      <a:solidFill>
                        <a:schemeClr val="accent2">
                          <a:lumMod val="10000"/>
                          <a:lumOff val="90000"/>
                        </a:schemeClr>
                      </a:solid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noFill/>
                  </a:tcPr>
                </a:tc>
                <a:tc>
                  <a:txBody>
                    <a:bodyPr/>
                    <a:lstStyle/>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Correlation versus causation challenge</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Incomplete or missing insights if employees are using free or competing products</a:t>
                      </a:r>
                    </a:p>
                  </a:txBody>
                  <a:tcPr marL="73025" marR="73025" marT="91440" marB="91440">
                    <a:lnL w="12700" cap="flat" cmpd="sng" algn="ctr">
                      <a:solidFill>
                        <a:schemeClr val="accent2">
                          <a:lumMod val="10000"/>
                          <a:lumOff val="90000"/>
                        </a:schemeClr>
                      </a:solidFill>
                      <a:prstDash val="solid"/>
                      <a:round/>
                      <a:headEnd type="none" w="med" len="med"/>
                      <a:tailEnd type="none" w="med" len="med"/>
                    </a:lnL>
                    <a:lnR w="12700" cap="flat" cmpd="sng" algn="ctr">
                      <a:solidFill>
                        <a:schemeClr val="accent2">
                          <a:lumMod val="10000"/>
                          <a:lumOff val="90000"/>
                        </a:schemeClr>
                      </a:solid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noFill/>
                  </a:tcPr>
                </a:tc>
                <a:tc>
                  <a:txBody>
                    <a:bodyPr/>
                    <a:lstStyle/>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Adopting a holistic perspective with different sources and feedback on Copilot impact (interviews and survey)</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Guidance and policies on using a single, enterprise grade company approved tool </a:t>
                      </a:r>
                    </a:p>
                  </a:txBody>
                  <a:tcPr marT="91440" marB="91440">
                    <a:lnL w="12700" cap="flat" cmpd="sng" algn="ctr">
                      <a:solidFill>
                        <a:schemeClr val="accent2">
                          <a:lumMod val="10000"/>
                          <a:lumOff val="90000"/>
                        </a:schemeClr>
                      </a:solidFill>
                      <a:prstDash val="solid"/>
                      <a:round/>
                      <a:headEnd type="none" w="med" len="med"/>
                      <a:tailEnd type="none" w="med" len="med"/>
                    </a:lnL>
                    <a:lnR w="12700" cap="flat" cmpd="sng" algn="ctr">
                      <a:solidFill>
                        <a:schemeClr val="accent2">
                          <a:lumMod val="10000"/>
                          <a:lumOff val="90000"/>
                        </a:schemeClr>
                      </a:solid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915761077"/>
                  </a:ext>
                </a:extLst>
              </a:tr>
              <a:tr h="1460064">
                <a:tc>
                  <a:txBody>
                    <a:bodyPr/>
                    <a:lstStyle/>
                    <a:p>
                      <a:r>
                        <a:rPr lang="en-US" sz="1100">
                          <a:solidFill>
                            <a:srgbClr val="1C628B"/>
                          </a:solidFill>
                          <a:latin typeface="+mj-lt"/>
                        </a:rPr>
                        <a:t>Employee</a:t>
                      </a:r>
                    </a:p>
                  </a:txBody>
                  <a:tcPr marT="91440" marB="91440">
                    <a:lnR w="12700" cap="flat" cmpd="sng" algn="ctr">
                      <a:solidFill>
                        <a:schemeClr val="accent2">
                          <a:lumMod val="10000"/>
                          <a:lumOff val="9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2">
                          <a:lumMod val="10000"/>
                          <a:lumOff val="90000"/>
                        </a:schemeClr>
                      </a:solidFill>
                      <a:prstDash val="solid"/>
                      <a:round/>
                      <a:headEnd type="none" w="med" len="med"/>
                      <a:tailEnd type="none" w="med" len="med"/>
                    </a:lnB>
                    <a:noFill/>
                  </a:tcPr>
                </a:tc>
                <a:tc>
                  <a:txBody>
                    <a:bodyPr/>
                    <a:lstStyle/>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Accelerated learning to</a:t>
                      </a:r>
                    </a:p>
                    <a:p>
                      <a:pPr marL="637540" marR="0" lvl="1" indent="-171450" algn="l" defTabSz="914367" rtl="0" eaLnBrk="1" latinLnBrk="0" hangingPunct="1">
                        <a:lnSpc>
                          <a:spcPct val="110000"/>
                        </a:lnSpc>
                        <a:spcBef>
                          <a:spcPts val="600"/>
                        </a:spcBef>
                        <a:spcAft>
                          <a:spcPts val="0"/>
                        </a:spcAft>
                        <a:buFont typeface="Courier New" panose="02070309020205020404" pitchFamily="49" charset="0"/>
                        <a:buChar char="o"/>
                      </a:pPr>
                      <a:r>
                        <a:rPr lang="en-US" sz="1100" i="1" kern="1200">
                          <a:solidFill>
                            <a:schemeClr val="dk1"/>
                          </a:solidFill>
                          <a:effectLst/>
                          <a:latin typeface="+mn-lt"/>
                          <a:ea typeface="Calibri"/>
                          <a:cs typeface="Calibri"/>
                        </a:rPr>
                        <a:t>Improve productivity</a:t>
                      </a:r>
                    </a:p>
                    <a:p>
                      <a:pPr marL="637540" marR="0" lvl="1" indent="-171450" algn="l" defTabSz="914367" rtl="0" eaLnBrk="1" latinLnBrk="0" hangingPunct="1">
                        <a:lnSpc>
                          <a:spcPct val="110000"/>
                        </a:lnSpc>
                        <a:spcBef>
                          <a:spcPts val="600"/>
                        </a:spcBef>
                        <a:spcAft>
                          <a:spcPts val="0"/>
                        </a:spcAft>
                        <a:buFont typeface="Courier New" panose="02070309020205020404" pitchFamily="49" charset="0"/>
                        <a:buChar char="o"/>
                      </a:pPr>
                      <a:r>
                        <a:rPr lang="en-US" sz="1100" i="1" kern="1200">
                          <a:solidFill>
                            <a:schemeClr val="dk1"/>
                          </a:solidFill>
                          <a:effectLst/>
                          <a:latin typeface="+mn-lt"/>
                          <a:ea typeface="Calibri"/>
                          <a:cs typeface="Calibri"/>
                        </a:rPr>
                        <a:t>Reduce after hours</a:t>
                      </a:r>
                    </a:p>
                    <a:p>
                      <a:pPr marL="637540" marR="0" lvl="1" indent="-171450" algn="l" defTabSz="914367" rtl="0" eaLnBrk="1" latinLnBrk="0" hangingPunct="1">
                        <a:lnSpc>
                          <a:spcPct val="110000"/>
                        </a:lnSpc>
                        <a:spcBef>
                          <a:spcPts val="600"/>
                        </a:spcBef>
                        <a:spcAft>
                          <a:spcPts val="0"/>
                        </a:spcAft>
                        <a:buFont typeface="Courier New" panose="02070309020205020404" pitchFamily="49" charset="0"/>
                        <a:buChar char="o"/>
                      </a:pPr>
                      <a:r>
                        <a:rPr lang="en-US" sz="1100" i="1" kern="1200">
                          <a:solidFill>
                            <a:schemeClr val="dk1"/>
                          </a:solidFill>
                          <a:effectLst/>
                          <a:latin typeface="+mn-lt"/>
                          <a:ea typeface="Calibri"/>
                          <a:cs typeface="Calibri"/>
                        </a:rPr>
                        <a:t>Accessing new information</a:t>
                      </a:r>
                    </a:p>
                    <a:p>
                      <a:pPr marL="637540" marR="0" lvl="1" indent="-171450" algn="l" defTabSz="914367" rtl="0" eaLnBrk="1" latinLnBrk="0" hangingPunct="1">
                        <a:lnSpc>
                          <a:spcPct val="110000"/>
                        </a:lnSpc>
                        <a:spcBef>
                          <a:spcPts val="600"/>
                        </a:spcBef>
                        <a:spcAft>
                          <a:spcPts val="0"/>
                        </a:spcAft>
                        <a:buFont typeface="Courier New" panose="02070309020205020404" pitchFamily="49" charset="0"/>
                        <a:buChar char="o"/>
                      </a:pPr>
                      <a:r>
                        <a:rPr lang="en-US" sz="1100" i="1" kern="1200">
                          <a:solidFill>
                            <a:schemeClr val="dk1"/>
                          </a:solidFill>
                          <a:effectLst/>
                          <a:latin typeface="+mn-lt"/>
                          <a:ea typeface="Calibri"/>
                          <a:cs typeface="Calibri"/>
                        </a:rPr>
                        <a:t>Ability to do things that weren’t possible </a:t>
                      </a:r>
                    </a:p>
                    <a:p>
                      <a:pPr marL="637540" marR="0" lvl="1" indent="-171450" algn="l" defTabSz="914367" rtl="0" eaLnBrk="1" latinLnBrk="0" hangingPunct="1">
                        <a:lnSpc>
                          <a:spcPct val="110000"/>
                        </a:lnSpc>
                        <a:spcBef>
                          <a:spcPts val="600"/>
                        </a:spcBef>
                        <a:spcAft>
                          <a:spcPts val="0"/>
                        </a:spcAft>
                        <a:buFont typeface="Courier New" panose="02070309020205020404" pitchFamily="49" charset="0"/>
                        <a:buChar char="o"/>
                      </a:pPr>
                      <a:r>
                        <a:rPr lang="en-US" sz="1100" i="1" kern="1200">
                          <a:solidFill>
                            <a:schemeClr val="dk1"/>
                          </a:solidFill>
                          <a:effectLst/>
                          <a:latin typeface="+mn-lt"/>
                          <a:ea typeface="Calibri"/>
                          <a:cs typeface="Calibri"/>
                        </a:rPr>
                        <a:t>Ability to acquire new skills</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Improved change management experience</a:t>
                      </a:r>
                    </a:p>
                  </a:txBody>
                  <a:tcPr marL="73025" marR="73025" marT="91440" marB="91440">
                    <a:lnL w="12700" cap="flat" cmpd="sng" algn="ctr">
                      <a:solidFill>
                        <a:schemeClr val="accent2">
                          <a:lumMod val="10000"/>
                          <a:lumOff val="90000"/>
                        </a:schemeClr>
                      </a:solidFill>
                      <a:prstDash val="solid"/>
                      <a:round/>
                      <a:headEnd type="none" w="med" len="med"/>
                      <a:tailEnd type="none" w="med" len="med"/>
                    </a:lnL>
                    <a:lnR w="12700" cap="flat" cmpd="sng" algn="ctr">
                      <a:solidFill>
                        <a:schemeClr val="accent2">
                          <a:lumMod val="10000"/>
                          <a:lumOff val="9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2">
                          <a:lumMod val="10000"/>
                          <a:lumOff val="90000"/>
                        </a:schemeClr>
                      </a:solidFill>
                      <a:prstDash val="solid"/>
                      <a:round/>
                      <a:headEnd type="none" w="med" len="med"/>
                      <a:tailEnd type="none" w="med" len="med"/>
                    </a:lnB>
                    <a:noFill/>
                  </a:tcPr>
                </a:tc>
                <a:tc>
                  <a:txBody>
                    <a:bodyPr/>
                    <a:lstStyle/>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Concerns about being monitored</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Sense of overwhelm with new training</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Pressure to use Copilot even when it doesn’t align with their workflow</a:t>
                      </a:r>
                    </a:p>
                  </a:txBody>
                  <a:tcPr marL="73025" marR="73025" marT="91440" marB="91440">
                    <a:lnL w="12700" cap="flat" cmpd="sng" algn="ctr">
                      <a:solidFill>
                        <a:schemeClr val="accent2">
                          <a:lumMod val="10000"/>
                          <a:lumOff val="90000"/>
                        </a:schemeClr>
                      </a:solidFill>
                      <a:prstDash val="solid"/>
                      <a:round/>
                      <a:headEnd type="none" w="med" len="med"/>
                      <a:tailEnd type="none" w="med" len="med"/>
                    </a:lnL>
                    <a:lnR w="12700" cap="flat" cmpd="sng" algn="ctr">
                      <a:solidFill>
                        <a:schemeClr val="accent2">
                          <a:lumMod val="10000"/>
                          <a:lumOff val="9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2">
                          <a:lumMod val="10000"/>
                          <a:lumOff val="90000"/>
                        </a:schemeClr>
                      </a:solidFill>
                      <a:prstDash val="solid"/>
                      <a:round/>
                      <a:headEnd type="none" w="med" len="med"/>
                      <a:tailEnd type="none" w="med" len="med"/>
                    </a:lnB>
                    <a:noFill/>
                  </a:tcPr>
                </a:tc>
                <a:tc>
                  <a:txBody>
                    <a:bodyPr/>
                    <a:lstStyle/>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dirty="0">
                          <a:solidFill>
                            <a:schemeClr val="dk1"/>
                          </a:solidFill>
                          <a:effectLst/>
                          <a:latin typeface="+mn-lt"/>
                          <a:ea typeface="Calibri"/>
                          <a:cs typeface="Calibri"/>
                        </a:rPr>
                        <a:t>Communicate scope of effort and processes that prevent people from being identified</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dirty="0">
                          <a:solidFill>
                            <a:schemeClr val="dk1"/>
                          </a:solidFill>
                          <a:effectLst/>
                          <a:latin typeface="+mn-lt"/>
                          <a:ea typeface="Calibri"/>
                          <a:cs typeface="Calibri"/>
                        </a:rPr>
                        <a:t>Flexibility in rolling out or recommending training content in Copilot Academy, including self-paced ones</a:t>
                      </a:r>
                    </a:p>
                    <a:p>
                      <a:pPr marL="169545" marR="0" lvl="0" indent="-169545" algn="l" defTabSz="914367" rtl="0" eaLnBrk="1" latinLnBrk="0" hangingPunct="1">
                        <a:lnSpc>
                          <a:spcPct val="110000"/>
                        </a:lnSpc>
                        <a:spcBef>
                          <a:spcPts val="600"/>
                        </a:spcBef>
                        <a:spcAft>
                          <a:spcPts val="0"/>
                        </a:spcAft>
                        <a:buFont typeface="Symbol" panose="05050102010706020507" pitchFamily="18" charset="2"/>
                        <a:buChar char=""/>
                      </a:pPr>
                      <a:r>
                        <a:rPr lang="en-US" sz="1100" i="1" kern="1200" dirty="0">
                          <a:solidFill>
                            <a:schemeClr val="dk1"/>
                          </a:solidFill>
                          <a:effectLst/>
                          <a:latin typeface="+mn-lt"/>
                          <a:ea typeface="Calibri"/>
                          <a:cs typeface="Calibri"/>
                        </a:rPr>
                        <a:t>Engaging in discussions with employees on how Copilot fits with their workflows. Driving awareness around how it improves access to information, saves time</a:t>
                      </a:r>
                    </a:p>
                  </a:txBody>
                  <a:tcPr marT="91440" marB="91440">
                    <a:lnL w="12700" cap="flat" cmpd="sng" algn="ctr">
                      <a:solidFill>
                        <a:schemeClr val="accent2">
                          <a:lumMod val="10000"/>
                          <a:lumOff val="90000"/>
                        </a:schemeClr>
                      </a:solidFill>
                      <a:prstDash val="solid"/>
                      <a:round/>
                      <a:headEnd type="none" w="med" len="med"/>
                      <a:tailEnd type="none" w="med" len="med"/>
                    </a:lnL>
                    <a:lnR w="12700" cap="flat" cmpd="sng" algn="ctr">
                      <a:solidFill>
                        <a:schemeClr val="accent2">
                          <a:lumMod val="10000"/>
                          <a:lumOff val="9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2">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2501645661"/>
                  </a:ext>
                </a:extLst>
              </a:tr>
            </a:tbl>
          </a:graphicData>
        </a:graphic>
      </p:graphicFrame>
      <p:sp>
        <p:nvSpPr>
          <p:cNvPr id="5" name="Rectangle 4">
            <a:extLst>
              <a:ext uri="{FF2B5EF4-FFF2-40B4-BE49-F238E27FC236}">
                <a16:creationId xmlns:a16="http://schemas.microsoft.com/office/drawing/2014/main" id="{E4263323-E3B5-5F81-04EB-0332ECEAB1CB}"/>
              </a:ext>
            </a:extLst>
          </p:cNvPr>
          <p:cNvSpPr/>
          <p:nvPr/>
        </p:nvSpPr>
        <p:spPr bwMode="auto">
          <a:xfrm>
            <a:off x="9348788" y="0"/>
            <a:ext cx="1971675" cy="553998"/>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00" b="1">
                <a:solidFill>
                  <a:schemeClr val="bg1"/>
                </a:solidFill>
                <a:ea typeface="Segoe UI" pitchFamily="34" charset="0"/>
                <a:cs typeface="Segoe UI" pitchFamily="34" charset="0"/>
              </a:rPr>
              <a:t>Example content. Users to author their own response</a:t>
            </a:r>
            <a:r>
              <a:rPr lang="en-US" sz="1000">
                <a:solidFill>
                  <a:schemeClr val="bg1"/>
                </a:solidFill>
                <a:ea typeface="Segoe UI" pitchFamily="34" charset="0"/>
                <a:cs typeface="Segoe UI" pitchFamily="34" charset="0"/>
              </a:rPr>
              <a:t>.</a:t>
            </a:r>
          </a:p>
          <a:p>
            <a:pPr algn="l" defTabSz="932472" fontAlgn="base">
              <a:spcBef>
                <a:spcPct val="0"/>
              </a:spcBef>
              <a:spcAft>
                <a:spcPct val="0"/>
              </a:spcAft>
            </a:pPr>
            <a:endParaRPr lang="en-US" sz="1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5483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C5C-A075-48E9-BF22-285252BB0D3C}"/>
              </a:ext>
            </a:extLst>
          </p:cNvPr>
          <p:cNvSpPr>
            <a:spLocks noGrp="1"/>
          </p:cNvSpPr>
          <p:nvPr>
            <p:ph type="title" idx="4294967295"/>
          </p:nvPr>
        </p:nvSpPr>
        <p:spPr>
          <a:xfrm>
            <a:off x="584200" y="655320"/>
            <a:ext cx="11607800" cy="553998"/>
          </a:xfrm>
        </p:spPr>
        <p:txBody>
          <a:bodyPr/>
          <a:lstStyle/>
          <a:p>
            <a:r>
              <a:rPr lang="en-US" dirty="0"/>
              <a:t>Stakeholder, benefits, risks and mitigation (1)</a:t>
            </a:r>
          </a:p>
        </p:txBody>
      </p:sp>
      <p:graphicFrame>
        <p:nvGraphicFramePr>
          <p:cNvPr id="3" name="Table 2">
            <a:extLst>
              <a:ext uri="{FF2B5EF4-FFF2-40B4-BE49-F238E27FC236}">
                <a16:creationId xmlns:a16="http://schemas.microsoft.com/office/drawing/2014/main" id="{1A108202-98FE-F76C-F74A-34FB3A166188}"/>
              </a:ext>
            </a:extLst>
          </p:cNvPr>
          <p:cNvGraphicFramePr>
            <a:graphicFrameLocks noGrp="1"/>
          </p:cNvGraphicFramePr>
          <p:nvPr>
            <p:extLst>
              <p:ext uri="{D42A27DB-BD31-4B8C-83A1-F6EECF244321}">
                <p14:modId xmlns:p14="http://schemas.microsoft.com/office/powerpoint/2010/main" val="666156979"/>
              </p:ext>
            </p:extLst>
          </p:nvPr>
        </p:nvGraphicFramePr>
        <p:xfrm>
          <a:off x="584200" y="1767951"/>
          <a:ext cx="11359580" cy="4828668"/>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3418705878"/>
                    </a:ext>
                  </a:extLst>
                </a:gridCol>
                <a:gridCol w="3119470">
                  <a:extLst>
                    <a:ext uri="{9D8B030D-6E8A-4147-A177-3AD203B41FA5}">
                      <a16:colId xmlns:a16="http://schemas.microsoft.com/office/drawing/2014/main" val="1017022491"/>
                    </a:ext>
                  </a:extLst>
                </a:gridCol>
                <a:gridCol w="3119470">
                  <a:extLst>
                    <a:ext uri="{9D8B030D-6E8A-4147-A177-3AD203B41FA5}">
                      <a16:colId xmlns:a16="http://schemas.microsoft.com/office/drawing/2014/main" val="2555859700"/>
                    </a:ext>
                  </a:extLst>
                </a:gridCol>
                <a:gridCol w="4023360">
                  <a:extLst>
                    <a:ext uri="{9D8B030D-6E8A-4147-A177-3AD203B41FA5}">
                      <a16:colId xmlns:a16="http://schemas.microsoft.com/office/drawing/2014/main" val="2091633473"/>
                    </a:ext>
                  </a:extLst>
                </a:gridCol>
              </a:tblGrid>
              <a:tr h="0">
                <a:tc>
                  <a:txBody>
                    <a:bodyPr/>
                    <a:lstStyle/>
                    <a:p>
                      <a:r>
                        <a:rPr lang="en-US" sz="1100"/>
                        <a:t>Stakeholder</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a:t>Benefits</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a:t>Risks</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a:t>Mitigation</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158511100"/>
                  </a:ext>
                </a:extLst>
              </a:tr>
              <a:tr h="599061">
                <a:tc>
                  <a:txBody>
                    <a:bodyPr/>
                    <a:lstStyle/>
                    <a:p>
                      <a:r>
                        <a:rPr lang="en-US" sz="1100" b="1">
                          <a:solidFill>
                            <a:srgbClr val="1C628B"/>
                          </a:solidFill>
                          <a:latin typeface="+mn-lt"/>
                        </a:rPr>
                        <a:t>Works Council</a:t>
                      </a:r>
                    </a:p>
                  </a:txBody>
                  <a:tcPr marT="91440" marB="91440">
                    <a:lnL w="12700" cmpd="sng">
                      <a:noFill/>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Enhanced transparency can help ensure the roll out of Copilot is aligned with employee needs and expectations</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Advocate for professional development based on learning gaps</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Create a supportive working environment that ensure equitable access to new tech</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Improved understanding of how Copilot is changing work and how it is impacting employee experience</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General uncertainty of new technologies </a:t>
                      </a:r>
                      <a:br>
                        <a:rPr lang="en-US" sz="1100" i="1" kern="1200">
                          <a:solidFill>
                            <a:srgbClr val="000000"/>
                          </a:solidFill>
                          <a:effectLst/>
                          <a:latin typeface="+mn-lt"/>
                          <a:ea typeface="Calibri"/>
                          <a:cs typeface="Calibri"/>
                        </a:rPr>
                      </a:br>
                      <a:r>
                        <a:rPr lang="en-US" sz="1100" i="1" kern="1200">
                          <a:solidFill>
                            <a:schemeClr val="dk1"/>
                          </a:solidFill>
                          <a:effectLst/>
                          <a:latin typeface="+mn-lt"/>
                          <a:ea typeface="Calibri"/>
                          <a:cs typeface="Calibri"/>
                        </a:rPr>
                        <a:t>or data</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Employee awareness on scope of analytics</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Misconceptions about the use of such data</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Data accuracy –e.g., low usage might be due to technical issues as opposed to employee resistance</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Create a precedence for collecting employee data</a:t>
                      </a:r>
                    </a:p>
                    <a:p>
                      <a:pPr marL="342900" marR="0" lvl="0" indent="-342900" algn="l" defTabSz="914367"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lang="en-US" sz="1100" i="1" kern="1200">
                        <a:solidFill>
                          <a:schemeClr val="dk1"/>
                        </a:solidFill>
                        <a:effectLst/>
                        <a:latin typeface="+mn-lt"/>
                        <a:ea typeface="Calibri"/>
                        <a:cs typeface="Calibri"/>
                      </a:endParaRP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Transparency on product features, </a:t>
                      </a:r>
                      <a:br>
                        <a:rPr lang="en-US" sz="1100" i="1" kern="1200">
                          <a:solidFill>
                            <a:srgbClr val="000000"/>
                          </a:solidFill>
                          <a:effectLst/>
                          <a:latin typeface="+mn-lt"/>
                          <a:ea typeface="Calibri"/>
                          <a:cs typeface="Calibri"/>
                        </a:rPr>
                      </a:br>
                      <a:r>
                        <a:rPr lang="en-US" sz="1100" i="1" kern="1200">
                          <a:solidFill>
                            <a:schemeClr val="dk1"/>
                          </a:solidFill>
                          <a:effectLst/>
                          <a:latin typeface="+mn-lt"/>
                          <a:ea typeface="Calibri"/>
                          <a:cs typeface="Calibri"/>
                        </a:rPr>
                        <a:t>and intended use</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Clear communication to employees on what data is analyzed and how the tool and the company does not support surveillance </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Clarity on use cases and articulation of any KPIs that might be used to assess impact. Assurances from leaders that performance monitoring is not an approved use</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Gathering feedback from surveys and interviews alongside usage on Copilot experience to understand tech or other issues affecting Copilot </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Scoping the data collection to a defined duration and specific outcome (e.g., attaining a 50% daily active usage)</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102227"/>
                  </a:ext>
                </a:extLst>
              </a:tr>
              <a:tr h="383609">
                <a:tc>
                  <a:txBody>
                    <a:bodyPr/>
                    <a:lstStyle/>
                    <a:p>
                      <a:r>
                        <a:rPr lang="en-US" sz="1100" b="1">
                          <a:solidFill>
                            <a:srgbClr val="1C628B"/>
                          </a:solidFill>
                          <a:latin typeface="+mn-lt"/>
                        </a:rPr>
                        <a:t>HR</a:t>
                      </a:r>
                    </a:p>
                  </a:txBody>
                  <a:tcPr marT="91440" marB="91440">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Aligns with HR programs to improve employee experience, skilling, and training. </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Demonstrate commitment to act on employee feedback.</a:t>
                      </a: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Perception of surveillance </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Lack of context around adoption </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Employee concerns around actions </a:t>
                      </a:r>
                      <a:br>
                        <a:rPr lang="en-US" sz="1100" i="1" kern="1200">
                          <a:solidFill>
                            <a:srgbClr val="000000"/>
                          </a:solidFill>
                          <a:effectLst/>
                          <a:latin typeface="+mn-lt"/>
                          <a:ea typeface="Calibri"/>
                          <a:cs typeface="Calibri"/>
                        </a:rPr>
                      </a:br>
                      <a:r>
                        <a:rPr lang="en-US" sz="1100" i="1" kern="1200">
                          <a:solidFill>
                            <a:schemeClr val="dk1"/>
                          </a:solidFill>
                          <a:effectLst/>
                          <a:latin typeface="+mn-lt"/>
                          <a:ea typeface="Calibri"/>
                          <a:cs typeface="Calibri"/>
                        </a:rPr>
                        <a:t>that may follow the analysis</a:t>
                      </a: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Communicating scope of effort and processes that prevent people from being identified. Collaboration with Works Council to articulate a data use policy.</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Combining usage data with surveys and interviews provides additional context</a:t>
                      </a:r>
                    </a:p>
                    <a:p>
                      <a:pPr marL="169545" marR="0" lvl="0" indent="-169545" algn="l" defTabSz="914367" rtl="0" eaLnBrk="1" fontAlgn="auto" latinLnBrk="0" hangingPunct="1">
                        <a:lnSpc>
                          <a:spcPct val="110000"/>
                        </a:lnSpc>
                        <a:spcBef>
                          <a:spcPts val="60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Applying the data only towards scoped and approved effort prevents misuse</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0667321"/>
                  </a:ext>
                </a:extLst>
              </a:tr>
            </a:tbl>
          </a:graphicData>
        </a:graphic>
      </p:graphicFrame>
      <p:sp>
        <p:nvSpPr>
          <p:cNvPr id="5" name="Rectangle 4">
            <a:extLst>
              <a:ext uri="{FF2B5EF4-FFF2-40B4-BE49-F238E27FC236}">
                <a16:creationId xmlns:a16="http://schemas.microsoft.com/office/drawing/2014/main" id="{B1859791-6606-C654-E152-E4F0CF964D27}"/>
              </a:ext>
            </a:extLst>
          </p:cNvPr>
          <p:cNvSpPr/>
          <p:nvPr/>
        </p:nvSpPr>
        <p:spPr bwMode="auto">
          <a:xfrm>
            <a:off x="9348788" y="0"/>
            <a:ext cx="1971675" cy="553998"/>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00" b="1">
                <a:solidFill>
                  <a:schemeClr val="bg1"/>
                </a:solidFill>
                <a:ea typeface="Segoe UI" pitchFamily="34" charset="0"/>
                <a:cs typeface="Segoe UI" pitchFamily="34" charset="0"/>
              </a:rPr>
              <a:t>Example content. Users to author their own response</a:t>
            </a:r>
            <a:r>
              <a:rPr lang="en-US" sz="1000">
                <a:solidFill>
                  <a:schemeClr val="bg1"/>
                </a:solidFill>
                <a:ea typeface="Segoe UI" pitchFamily="34" charset="0"/>
                <a:cs typeface="Segoe UI" pitchFamily="34" charset="0"/>
              </a:rPr>
              <a:t>.</a:t>
            </a:r>
          </a:p>
          <a:p>
            <a:pPr algn="l" defTabSz="932472" fontAlgn="base">
              <a:spcBef>
                <a:spcPct val="0"/>
              </a:spcBef>
              <a:spcAft>
                <a:spcPct val="0"/>
              </a:spcAft>
            </a:pPr>
            <a:endParaRPr lang="en-US" sz="1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50946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C5C-A075-48E9-BF22-285252BB0D3C}"/>
              </a:ext>
            </a:extLst>
          </p:cNvPr>
          <p:cNvSpPr>
            <a:spLocks noGrp="1"/>
          </p:cNvSpPr>
          <p:nvPr>
            <p:ph type="title" idx="4294967295"/>
          </p:nvPr>
        </p:nvSpPr>
        <p:spPr>
          <a:xfrm>
            <a:off x="584200" y="613216"/>
            <a:ext cx="11607800" cy="553998"/>
          </a:xfrm>
        </p:spPr>
        <p:txBody>
          <a:bodyPr/>
          <a:lstStyle/>
          <a:p>
            <a:r>
              <a:rPr lang="en-US" dirty="0">
                <a:cs typeface="Segoe Sans Display"/>
              </a:rPr>
              <a:t>Stakeholder, benefits, risks and mitigation (3)</a:t>
            </a:r>
          </a:p>
        </p:txBody>
      </p:sp>
      <p:graphicFrame>
        <p:nvGraphicFramePr>
          <p:cNvPr id="3" name="Table 2">
            <a:extLst>
              <a:ext uri="{FF2B5EF4-FFF2-40B4-BE49-F238E27FC236}">
                <a16:creationId xmlns:a16="http://schemas.microsoft.com/office/drawing/2014/main" id="{1A108202-98FE-F76C-F74A-34FB3A166188}"/>
              </a:ext>
            </a:extLst>
          </p:cNvPr>
          <p:cNvGraphicFramePr>
            <a:graphicFrameLocks noGrp="1"/>
          </p:cNvGraphicFramePr>
          <p:nvPr>
            <p:extLst>
              <p:ext uri="{D42A27DB-BD31-4B8C-83A1-F6EECF244321}">
                <p14:modId xmlns:p14="http://schemas.microsoft.com/office/powerpoint/2010/main" val="1425716110"/>
              </p:ext>
            </p:extLst>
          </p:nvPr>
        </p:nvGraphicFramePr>
        <p:xfrm>
          <a:off x="584200" y="1780431"/>
          <a:ext cx="11268140" cy="2614295"/>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3418705878"/>
                    </a:ext>
                  </a:extLst>
                </a:gridCol>
                <a:gridCol w="3119470">
                  <a:extLst>
                    <a:ext uri="{9D8B030D-6E8A-4147-A177-3AD203B41FA5}">
                      <a16:colId xmlns:a16="http://schemas.microsoft.com/office/drawing/2014/main" val="1017022491"/>
                    </a:ext>
                  </a:extLst>
                </a:gridCol>
                <a:gridCol w="3119470">
                  <a:extLst>
                    <a:ext uri="{9D8B030D-6E8A-4147-A177-3AD203B41FA5}">
                      <a16:colId xmlns:a16="http://schemas.microsoft.com/office/drawing/2014/main" val="2555859700"/>
                    </a:ext>
                  </a:extLst>
                </a:gridCol>
                <a:gridCol w="3931920">
                  <a:extLst>
                    <a:ext uri="{9D8B030D-6E8A-4147-A177-3AD203B41FA5}">
                      <a16:colId xmlns:a16="http://schemas.microsoft.com/office/drawing/2014/main" val="2091633473"/>
                    </a:ext>
                  </a:extLst>
                </a:gridCol>
              </a:tblGrid>
              <a:tr h="274320">
                <a:tc>
                  <a:txBody>
                    <a:bodyPr/>
                    <a:lstStyle/>
                    <a:p>
                      <a:r>
                        <a:rPr lang="en-US" sz="1100" b="0">
                          <a:latin typeface="+mj-lt"/>
                        </a:rPr>
                        <a:t>Stakeholder</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b="0">
                          <a:latin typeface="+mj-lt"/>
                        </a:rPr>
                        <a:t>Benefits</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b="0">
                          <a:latin typeface="+mj-lt"/>
                        </a:rPr>
                        <a:t>Risks</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100" b="0">
                          <a:latin typeface="+mj-lt"/>
                        </a:rPr>
                        <a:t>Mitigation</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158511100"/>
                  </a:ext>
                </a:extLst>
              </a:tr>
              <a:tr h="447385">
                <a:tc>
                  <a:txBody>
                    <a:bodyPr/>
                    <a:lstStyle/>
                    <a:p>
                      <a:pPr marL="0" marR="0" algn="l" defTabSz="914367" rtl="0" eaLnBrk="1" latinLnBrk="0" hangingPunct="1">
                        <a:lnSpc>
                          <a:spcPct val="115000"/>
                        </a:lnSpc>
                        <a:spcBef>
                          <a:spcPts val="0"/>
                        </a:spcBef>
                        <a:spcAft>
                          <a:spcPts val="0"/>
                        </a:spcAft>
                      </a:pPr>
                      <a:r>
                        <a:rPr lang="en-US" sz="1100" kern="1200">
                          <a:solidFill>
                            <a:srgbClr val="1C628B"/>
                          </a:solidFill>
                          <a:latin typeface="+mj-lt"/>
                          <a:ea typeface="+mn-ea"/>
                          <a:cs typeface="+mn-cs"/>
                        </a:rPr>
                        <a:t>Legal</a:t>
                      </a:r>
                    </a:p>
                  </a:txBody>
                  <a:tcPr marL="73025" marR="73025" marT="91440" marB="91440">
                    <a:lnL w="12700" cmpd="sng">
                      <a:noFill/>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100" i="1">
                          <a:effectLst/>
                          <a:latin typeface="Calibri"/>
                          <a:ea typeface="Calibri"/>
                          <a:cs typeface="Calibri"/>
                        </a:rPr>
                        <a:t> To be written by the company</a:t>
                      </a: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Approving a technology or use case that can expose them to misuse or legal challenges from employees</a:t>
                      </a:r>
                    </a:p>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Collecting data that might be deemed beyond necessary for business operations</a:t>
                      </a:r>
                    </a:p>
                    <a:p>
                      <a:pPr marL="329565" marR="0" indent="-180340">
                        <a:lnSpc>
                          <a:spcPct val="115000"/>
                        </a:lnSpc>
                        <a:spcBef>
                          <a:spcPts val="0"/>
                        </a:spcBef>
                        <a:spcAft>
                          <a:spcPts val="0"/>
                        </a:spcAft>
                      </a:pPr>
                      <a:endParaRPr lang="en-US" sz="1100" i="1">
                        <a:effectLst/>
                        <a:latin typeface="Calibri"/>
                        <a:ea typeface="Calibri"/>
                        <a:cs typeface="Calibri"/>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545" marR="0" lvl="0" indent="-169545" algn="l" defTabSz="914367"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1100" i="1" kern="1200">
                          <a:solidFill>
                            <a:schemeClr val="dk1"/>
                          </a:solidFill>
                          <a:effectLst/>
                          <a:latin typeface="+mn-lt"/>
                          <a:ea typeface="Calibri"/>
                          <a:cs typeface="Calibri"/>
                        </a:rPr>
                        <a:t>Transparent communication with the employees on efforts and guardrails in place to prevent identification</a:t>
                      </a:r>
                    </a:p>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Agreement on scope and use of data can prevent misapplication</a:t>
                      </a: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102227"/>
                  </a:ext>
                </a:extLst>
              </a:tr>
              <a:tr h="356343">
                <a:tc>
                  <a:txBody>
                    <a:bodyPr/>
                    <a:lstStyle/>
                    <a:p>
                      <a:pPr marL="0" marR="0" algn="l" defTabSz="914367" rtl="0" eaLnBrk="1" latinLnBrk="0" hangingPunct="1">
                        <a:lnSpc>
                          <a:spcPct val="115000"/>
                        </a:lnSpc>
                        <a:spcBef>
                          <a:spcPts val="0"/>
                        </a:spcBef>
                        <a:spcAft>
                          <a:spcPts val="0"/>
                        </a:spcAft>
                      </a:pPr>
                      <a:r>
                        <a:rPr lang="en-US" sz="1100" kern="1200">
                          <a:solidFill>
                            <a:srgbClr val="1C628B"/>
                          </a:solidFill>
                          <a:latin typeface="+mj-lt"/>
                          <a:ea typeface="+mn-ea"/>
                          <a:cs typeface="+mn-cs"/>
                        </a:rPr>
                        <a:t>Analyst</a:t>
                      </a:r>
                    </a:p>
                  </a:txBody>
                  <a:tcPr marL="73025" marR="73025" marT="91440" marB="91440">
                    <a:lnL w="12700" cmpd="sng">
                      <a:noFill/>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Delivery of business-critical insights </a:t>
                      </a:r>
                      <a:br>
                        <a:rPr lang="en-US" sz="1100" i="1" kern="1200">
                          <a:solidFill>
                            <a:srgbClr val="000000"/>
                          </a:solidFill>
                          <a:effectLst/>
                          <a:latin typeface="+mn-lt"/>
                          <a:ea typeface="Calibri"/>
                          <a:cs typeface="Calibri"/>
                        </a:rPr>
                      </a:br>
                      <a:r>
                        <a:rPr lang="en-US" sz="1100" i="1" kern="1200">
                          <a:solidFill>
                            <a:schemeClr val="dk1"/>
                          </a:solidFill>
                          <a:effectLst/>
                          <a:latin typeface="+mn-lt"/>
                          <a:ea typeface="Calibri"/>
                          <a:cs typeface="Calibri"/>
                        </a:rPr>
                        <a:t>and analysis</a:t>
                      </a:r>
                    </a:p>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Opportunities to play an important role in transforming the organization</a:t>
                      </a: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Reputational risks from surfacing </a:t>
                      </a:r>
                      <a:br>
                        <a:rPr lang="en-US" sz="1100" i="1" kern="1200">
                          <a:solidFill>
                            <a:srgbClr val="000000"/>
                          </a:solidFill>
                          <a:effectLst/>
                          <a:latin typeface="+mn-lt"/>
                          <a:ea typeface="Calibri"/>
                          <a:cs typeface="Calibri"/>
                        </a:rPr>
                      </a:br>
                      <a:r>
                        <a:rPr lang="en-US" sz="1100" i="1" kern="1200">
                          <a:solidFill>
                            <a:schemeClr val="dk1"/>
                          </a:solidFill>
                          <a:effectLst/>
                          <a:latin typeface="+mn-lt"/>
                          <a:ea typeface="Calibri"/>
                          <a:cs typeface="Calibri"/>
                        </a:rPr>
                        <a:t>incorrect or misleading insights</a:t>
                      </a:r>
                    </a:p>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Incorrect handling of sensitive data</a:t>
                      </a: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Scoping analyst use specific, verified, error-free ‘queries’</a:t>
                      </a:r>
                    </a:p>
                    <a:p>
                      <a:pPr marL="169545" marR="0" lvl="0" indent="-169545" algn="l" defTabSz="914367" rtl="0" eaLnBrk="1" latinLnBrk="0" hangingPunct="1">
                        <a:lnSpc>
                          <a:spcPct val="115000"/>
                        </a:lnSpc>
                        <a:spcBef>
                          <a:spcPts val="0"/>
                        </a:spcBef>
                        <a:spcAft>
                          <a:spcPts val="0"/>
                        </a:spcAft>
                        <a:buFont typeface="Symbol" panose="05050102010706020507" pitchFamily="18" charset="2"/>
                        <a:buChar char=""/>
                      </a:pPr>
                      <a:r>
                        <a:rPr lang="en-US" sz="1100" i="1" kern="1200">
                          <a:solidFill>
                            <a:schemeClr val="dk1"/>
                          </a:solidFill>
                          <a:effectLst/>
                          <a:latin typeface="+mn-lt"/>
                          <a:ea typeface="Calibri"/>
                          <a:cs typeface="Calibri"/>
                        </a:rPr>
                        <a:t>Limiting capabilities and data available to analyst</a:t>
                      </a: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0667321"/>
                  </a:ext>
                </a:extLst>
              </a:tr>
            </a:tbl>
          </a:graphicData>
        </a:graphic>
      </p:graphicFrame>
      <p:sp>
        <p:nvSpPr>
          <p:cNvPr id="5" name="Rectangle 4">
            <a:extLst>
              <a:ext uri="{FF2B5EF4-FFF2-40B4-BE49-F238E27FC236}">
                <a16:creationId xmlns:a16="http://schemas.microsoft.com/office/drawing/2014/main" id="{98EC980E-DFC0-05AD-E13B-F011760B8989}"/>
              </a:ext>
            </a:extLst>
          </p:cNvPr>
          <p:cNvSpPr/>
          <p:nvPr/>
        </p:nvSpPr>
        <p:spPr bwMode="auto">
          <a:xfrm>
            <a:off x="9348788" y="0"/>
            <a:ext cx="1971675" cy="553998"/>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00" b="1">
                <a:solidFill>
                  <a:schemeClr val="bg1"/>
                </a:solidFill>
                <a:ea typeface="Segoe UI" pitchFamily="34" charset="0"/>
                <a:cs typeface="Segoe UI" pitchFamily="34" charset="0"/>
              </a:rPr>
              <a:t>Example content. Users to author their own response</a:t>
            </a:r>
            <a:r>
              <a:rPr lang="en-US" sz="1000">
                <a:solidFill>
                  <a:schemeClr val="bg1"/>
                </a:solidFill>
                <a:ea typeface="Segoe UI" pitchFamily="34" charset="0"/>
                <a:cs typeface="Segoe UI" pitchFamily="34" charset="0"/>
              </a:rPr>
              <a:t>.</a:t>
            </a:r>
          </a:p>
          <a:p>
            <a:pPr algn="l" defTabSz="932472" fontAlgn="base">
              <a:spcBef>
                <a:spcPct val="0"/>
              </a:spcBef>
              <a:spcAft>
                <a:spcPct val="0"/>
              </a:spcAft>
            </a:pPr>
            <a:endParaRPr lang="en-US" sz="1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383654576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164D0-108A-7BE7-B202-2CF9FAA438CF}"/>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57449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C2E5E-DCBB-75BF-D49D-9F23BF906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BF29C-0A81-E079-931B-3B36ADAA4A3F}"/>
              </a:ext>
            </a:extLst>
          </p:cNvPr>
          <p:cNvSpPr>
            <a:spLocks noGrp="1"/>
          </p:cNvSpPr>
          <p:nvPr>
            <p:ph type="title" idx="4294967295"/>
          </p:nvPr>
        </p:nvSpPr>
        <p:spPr>
          <a:xfrm>
            <a:off x="1174750" y="457200"/>
            <a:ext cx="11017250" cy="554038"/>
          </a:xfrm>
        </p:spPr>
        <p:txBody>
          <a:bodyPr/>
          <a:lstStyle/>
          <a:p>
            <a:r>
              <a:rPr lang="en-US"/>
              <a:t>When to engage the stakeholders</a:t>
            </a:r>
          </a:p>
        </p:txBody>
      </p:sp>
      <p:sp>
        <p:nvSpPr>
          <p:cNvPr id="4" name="TextBox 3">
            <a:extLst>
              <a:ext uri="{FF2B5EF4-FFF2-40B4-BE49-F238E27FC236}">
                <a16:creationId xmlns:a16="http://schemas.microsoft.com/office/drawing/2014/main" id="{A9C8B2B2-2822-E8C2-DE20-707CB7BC5280}"/>
              </a:ext>
            </a:extLst>
          </p:cNvPr>
          <p:cNvSpPr txBox="1"/>
          <p:nvPr/>
        </p:nvSpPr>
        <p:spPr>
          <a:xfrm>
            <a:off x="1422422" y="1457806"/>
            <a:ext cx="2313382" cy="3289812"/>
          </a:xfrm>
          <a:prstGeom prst="rect">
            <a:avLst/>
          </a:prstGeom>
          <a:noFill/>
        </p:spPr>
        <p:txBody>
          <a:bodyPr wrap="square" lIns="0" tIns="0" rIns="0" bIns="0" rtlCol="0">
            <a:noAutofit/>
          </a:bodyPr>
          <a:lstStyle/>
          <a:p>
            <a:pPr>
              <a:lnSpc>
                <a:spcPct val="90000"/>
              </a:lnSpc>
              <a:spcAft>
                <a:spcPts val="600"/>
              </a:spcAft>
            </a:pPr>
            <a:r>
              <a:rPr lang="en-US" sz="2000">
                <a:gradFill>
                  <a:gsLst>
                    <a:gs pos="2917">
                      <a:schemeClr val="tx1"/>
                    </a:gs>
                    <a:gs pos="30000">
                      <a:schemeClr val="tx1"/>
                    </a:gs>
                  </a:gsLst>
                  <a:lin ang="5400000" scaled="0"/>
                </a:gradFill>
                <a:latin typeface="+mj-lt"/>
              </a:rPr>
              <a:t>Business case </a:t>
            </a:r>
            <a:br>
              <a:rPr lang="en-US" sz="2000">
                <a:gradFill>
                  <a:gsLst>
                    <a:gs pos="2917">
                      <a:schemeClr val="tx1"/>
                    </a:gs>
                    <a:gs pos="30000">
                      <a:schemeClr val="tx1"/>
                    </a:gs>
                  </a:gsLst>
                  <a:lin ang="5400000" scaled="0"/>
                </a:gradFill>
                <a:latin typeface="+mj-lt"/>
              </a:rPr>
            </a:br>
            <a:r>
              <a:rPr lang="en-US" sz="2000">
                <a:gradFill>
                  <a:gsLst>
                    <a:gs pos="2917">
                      <a:schemeClr val="tx1"/>
                    </a:gs>
                    <a:gs pos="30000">
                      <a:schemeClr val="tx1"/>
                    </a:gs>
                  </a:gsLst>
                  <a:lin ang="5400000" scaled="0"/>
                </a:gradFill>
                <a:latin typeface="+mj-lt"/>
              </a:rPr>
              <a:t>and sponsorship</a:t>
            </a:r>
          </a:p>
          <a:p>
            <a:pPr marL="0" marR="0" lvl="0" indent="0" algn="l" defTabSz="914400" rtl="0" eaLnBrk="1" fontAlgn="auto" latinLnBrk="0" hangingPunct="1">
              <a:lnSpc>
                <a:spcPct val="110000"/>
              </a:lnSpc>
              <a:spcBef>
                <a:spcPts val="900"/>
              </a:spcBef>
              <a:buClrTx/>
              <a:buSzTx/>
              <a:buFontTx/>
              <a:buNone/>
              <a:tabLst/>
              <a:defRPr/>
            </a:pPr>
            <a:r>
              <a:rPr lang="en-US" sz="1600">
                <a:solidFill>
                  <a:srgbClr val="000000"/>
                </a:solidFill>
                <a:latin typeface="Segoe UI"/>
              </a:rPr>
              <a:t>How are employees using Copilot</a:t>
            </a:r>
            <a:r>
              <a:rPr kumimoji="0" lang="en-US" sz="1600" b="0" i="0" u="none" strike="noStrike" kern="1200" cap="none" spc="0" normalizeH="0" baseline="0" noProof="0">
                <a:ln>
                  <a:noFill/>
                </a:ln>
                <a:solidFill>
                  <a:srgbClr val="000000"/>
                </a:solidFill>
                <a:effectLst/>
                <a:uLnTx/>
                <a:uFillTx/>
                <a:latin typeface="Segoe UI"/>
                <a:ea typeface="+mn-ea"/>
                <a:cs typeface="+mn-cs"/>
              </a:rPr>
              <a:t>? </a:t>
            </a:r>
          </a:p>
          <a:p>
            <a:pPr marL="0" marR="0" lvl="0" indent="0" algn="l" defTabSz="914400" rtl="0" eaLnBrk="1" fontAlgn="auto" latinLnBrk="0" hangingPunct="1">
              <a:lnSpc>
                <a:spcPct val="110000"/>
              </a:lnSpc>
              <a:spcBef>
                <a:spcPts val="900"/>
              </a:spcBef>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Which groups are using it with high intensity?</a:t>
            </a:r>
          </a:p>
          <a:p>
            <a:pPr marL="0" marR="0" lvl="0" indent="0" algn="l" defTabSz="914400" rtl="0" eaLnBrk="1" fontAlgn="auto" latinLnBrk="0" hangingPunct="1">
              <a:lnSpc>
                <a:spcPct val="110000"/>
              </a:lnSpc>
              <a:spcBef>
                <a:spcPts val="900"/>
              </a:spcBef>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What impact are we seeing with usage?</a:t>
            </a:r>
          </a:p>
        </p:txBody>
      </p:sp>
      <p:cxnSp>
        <p:nvCxnSpPr>
          <p:cNvPr id="7" name="Straight Arrow Connector 6" descr="arrow pointing to text that reads CIO/Buisness and HRIT">
            <a:extLst>
              <a:ext uri="{FF2B5EF4-FFF2-40B4-BE49-F238E27FC236}">
                <a16:creationId xmlns:a16="http://schemas.microsoft.com/office/drawing/2014/main" id="{36C25680-BBDB-6335-ED51-A865FF420061}"/>
              </a:ext>
            </a:extLst>
          </p:cNvPr>
          <p:cNvCxnSpPr>
            <a:cxnSpLocks/>
          </p:cNvCxnSpPr>
          <p:nvPr/>
        </p:nvCxnSpPr>
        <p:spPr>
          <a:xfrm>
            <a:off x="2344079" y="4241589"/>
            <a:ext cx="0" cy="312052"/>
          </a:xfrm>
          <a:prstGeom prst="straightConnector1">
            <a:avLst/>
          </a:prstGeom>
          <a:ln w="22225">
            <a:solidFill>
              <a:srgbClr val="7F4A8F"/>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6" name="Rectangle: Rounded Corners 5" descr="arrow pointing to text that reads CIO/Buisness and HRIT">
            <a:extLst>
              <a:ext uri="{FF2B5EF4-FFF2-40B4-BE49-F238E27FC236}">
                <a16:creationId xmlns:a16="http://schemas.microsoft.com/office/drawing/2014/main" id="{3B61CF0E-6BD6-2A3D-593E-17ED92549883}"/>
              </a:ext>
            </a:extLst>
          </p:cNvPr>
          <p:cNvSpPr/>
          <p:nvPr/>
        </p:nvSpPr>
        <p:spPr bwMode="auto">
          <a:xfrm>
            <a:off x="1422422" y="4805834"/>
            <a:ext cx="1843315" cy="594360"/>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400">
                <a:solidFill>
                  <a:schemeClr val="bg1"/>
                </a:solidFill>
                <a:latin typeface="+mj-lt"/>
                <a:cs typeface="Segoe UI" pitchFamily="34" charset="0"/>
              </a:rPr>
              <a:t>CIO / Business</a:t>
            </a:r>
          </a:p>
        </p:txBody>
      </p:sp>
      <p:sp>
        <p:nvSpPr>
          <p:cNvPr id="5" name="Rectangle: Rounded Corners 4" descr="arrow pointing to text that reads CIO/Buisness and HRIT">
            <a:extLst>
              <a:ext uri="{FF2B5EF4-FFF2-40B4-BE49-F238E27FC236}">
                <a16:creationId xmlns:a16="http://schemas.microsoft.com/office/drawing/2014/main" id="{8520E791-E95A-F60C-B94A-1ABE3ACECF07}"/>
              </a:ext>
            </a:extLst>
          </p:cNvPr>
          <p:cNvSpPr/>
          <p:nvPr/>
        </p:nvSpPr>
        <p:spPr bwMode="auto">
          <a:xfrm>
            <a:off x="1422422" y="5487032"/>
            <a:ext cx="1843315" cy="594360"/>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400">
                <a:solidFill>
                  <a:schemeClr val="bg1"/>
                </a:solidFill>
                <a:latin typeface="+mj-lt"/>
                <a:cs typeface="Segoe UI" pitchFamily="34" charset="0"/>
              </a:rPr>
              <a:t>HRIT</a:t>
            </a:r>
          </a:p>
        </p:txBody>
      </p:sp>
      <p:sp>
        <p:nvSpPr>
          <p:cNvPr id="9" name="TextBox 8">
            <a:extLst>
              <a:ext uri="{FF2B5EF4-FFF2-40B4-BE49-F238E27FC236}">
                <a16:creationId xmlns:a16="http://schemas.microsoft.com/office/drawing/2014/main" id="{D00A9AC3-3AE9-A60D-656B-F763D57C6386}"/>
              </a:ext>
            </a:extLst>
          </p:cNvPr>
          <p:cNvSpPr txBox="1"/>
          <p:nvPr/>
        </p:nvSpPr>
        <p:spPr>
          <a:xfrm>
            <a:off x="4081874" y="1457806"/>
            <a:ext cx="2313382" cy="3289812"/>
          </a:xfrm>
          <a:prstGeom prst="rect">
            <a:avLst/>
          </a:prstGeom>
          <a:noFill/>
        </p:spPr>
        <p:txBody>
          <a:bodyPr wrap="square" lIns="0" tIns="0" rIns="0" bIns="0" rtlCol="0">
            <a:noAutofit/>
          </a:bodyPr>
          <a:lstStyle/>
          <a:p>
            <a:pPr>
              <a:lnSpc>
                <a:spcPct val="90000"/>
              </a:lnSpc>
              <a:spcAft>
                <a:spcPts val="600"/>
              </a:spcAft>
            </a:pPr>
            <a:r>
              <a:rPr lang="en-US" sz="2000">
                <a:gradFill>
                  <a:gsLst>
                    <a:gs pos="2917">
                      <a:schemeClr val="tx1"/>
                    </a:gs>
                    <a:gs pos="30000">
                      <a:schemeClr val="tx1"/>
                    </a:gs>
                  </a:gsLst>
                  <a:lin ang="5400000" scaled="0"/>
                </a:gradFill>
                <a:latin typeface="+mj-lt"/>
              </a:rPr>
              <a:t>Security and compliance</a:t>
            </a:r>
          </a:p>
          <a:p>
            <a:pPr>
              <a:lnSpc>
                <a:spcPct val="110000"/>
              </a:lnSpc>
              <a:spcBef>
                <a:spcPts val="900"/>
              </a:spcBef>
              <a:defRPr/>
            </a:pPr>
            <a:r>
              <a:rPr lang="en-US" sz="1600">
                <a:solidFill>
                  <a:srgbClr val="000000"/>
                </a:solidFill>
                <a:latin typeface="Segoe UI"/>
              </a:rPr>
              <a:t>Is the tech GDPR compliant?</a:t>
            </a:r>
          </a:p>
          <a:p>
            <a:pPr>
              <a:lnSpc>
                <a:spcPct val="110000"/>
              </a:lnSpc>
              <a:spcBef>
                <a:spcPts val="900"/>
              </a:spcBef>
              <a:defRPr/>
            </a:pPr>
            <a:r>
              <a:rPr lang="en-US" sz="1600">
                <a:solidFill>
                  <a:srgbClr val="000000"/>
                </a:solidFill>
                <a:latin typeface="Segoe UI"/>
              </a:rPr>
              <a:t>How long is </a:t>
            </a:r>
            <a:br>
              <a:rPr lang="en-US" sz="1600">
                <a:solidFill>
                  <a:srgbClr val="000000"/>
                </a:solidFill>
                <a:latin typeface="Segoe UI"/>
              </a:rPr>
            </a:br>
            <a:r>
              <a:rPr lang="en-US" sz="1600">
                <a:solidFill>
                  <a:srgbClr val="000000"/>
                </a:solidFill>
                <a:latin typeface="Segoe UI"/>
              </a:rPr>
              <a:t>the data retained?</a:t>
            </a:r>
          </a:p>
          <a:p>
            <a:pPr>
              <a:lnSpc>
                <a:spcPct val="110000"/>
              </a:lnSpc>
              <a:spcBef>
                <a:spcPts val="900"/>
              </a:spcBef>
              <a:defRPr/>
            </a:pPr>
            <a:r>
              <a:rPr lang="en-US" sz="1600">
                <a:solidFill>
                  <a:srgbClr val="000000"/>
                </a:solidFill>
                <a:latin typeface="Segoe UI"/>
              </a:rPr>
              <a:t>Is the data </a:t>
            </a:r>
            <a:br>
              <a:rPr lang="en-US" sz="1600">
                <a:solidFill>
                  <a:srgbClr val="000000"/>
                </a:solidFill>
                <a:latin typeface="Segoe UI"/>
              </a:rPr>
            </a:br>
            <a:r>
              <a:rPr lang="en-US" sz="1600">
                <a:solidFill>
                  <a:srgbClr val="000000"/>
                </a:solidFill>
                <a:latin typeface="Segoe UI"/>
              </a:rPr>
              <a:t>brought to us?</a:t>
            </a:r>
          </a:p>
        </p:txBody>
      </p:sp>
      <p:cxnSp>
        <p:nvCxnSpPr>
          <p:cNvPr id="11" name="Straight Arrow Connector 10" descr="arrow pointing to text that reads CIO/Buisness and HRIT">
            <a:extLst>
              <a:ext uri="{FF2B5EF4-FFF2-40B4-BE49-F238E27FC236}">
                <a16:creationId xmlns:a16="http://schemas.microsoft.com/office/drawing/2014/main" id="{A55B762C-1776-4881-33D9-F06CC7FE6970}"/>
              </a:ext>
            </a:extLst>
          </p:cNvPr>
          <p:cNvCxnSpPr>
            <a:cxnSpLocks/>
          </p:cNvCxnSpPr>
          <p:nvPr/>
        </p:nvCxnSpPr>
        <p:spPr>
          <a:xfrm>
            <a:off x="5003531" y="4241589"/>
            <a:ext cx="0" cy="312052"/>
          </a:xfrm>
          <a:prstGeom prst="straightConnector1">
            <a:avLst/>
          </a:prstGeom>
          <a:ln w="22225">
            <a:solidFill>
              <a:srgbClr val="7F4A8F"/>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10" name="Rectangle: Rounded Corners 9" descr="arrow pointing to text that reads CIO/Buisness and HRIT">
            <a:extLst>
              <a:ext uri="{FF2B5EF4-FFF2-40B4-BE49-F238E27FC236}">
                <a16:creationId xmlns:a16="http://schemas.microsoft.com/office/drawing/2014/main" id="{B01713B0-CD28-92A1-404D-6E01AC52D1C0}"/>
              </a:ext>
            </a:extLst>
          </p:cNvPr>
          <p:cNvSpPr/>
          <p:nvPr/>
        </p:nvSpPr>
        <p:spPr bwMode="auto">
          <a:xfrm>
            <a:off x="4081874" y="4805834"/>
            <a:ext cx="1843315" cy="594360"/>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400">
                <a:solidFill>
                  <a:schemeClr val="bg1"/>
                </a:solidFill>
                <a:latin typeface="+mj-lt"/>
                <a:cs typeface="Segoe UI" pitchFamily="34" charset="0"/>
              </a:rPr>
              <a:t>House sec</a:t>
            </a:r>
            <a:br>
              <a:rPr lang="en-US" sz="1400">
                <a:solidFill>
                  <a:schemeClr val="bg1"/>
                </a:solidFill>
                <a:latin typeface="+mj-lt"/>
                <a:cs typeface="Segoe UI" pitchFamily="34" charset="0"/>
              </a:rPr>
            </a:br>
            <a:r>
              <a:rPr lang="en-US" sz="1400">
                <a:solidFill>
                  <a:schemeClr val="bg1"/>
                </a:solidFill>
                <a:latin typeface="+mj-lt"/>
                <a:cs typeface="Segoe UI" pitchFamily="34" charset="0"/>
              </a:rPr>
              <a:t>/info sec</a:t>
            </a:r>
          </a:p>
        </p:txBody>
      </p:sp>
      <p:sp>
        <p:nvSpPr>
          <p:cNvPr id="13" name="TextBox 12">
            <a:extLst>
              <a:ext uri="{FF2B5EF4-FFF2-40B4-BE49-F238E27FC236}">
                <a16:creationId xmlns:a16="http://schemas.microsoft.com/office/drawing/2014/main" id="{3E49FEF9-D635-F40D-190D-209ED5494B69}"/>
              </a:ext>
            </a:extLst>
          </p:cNvPr>
          <p:cNvSpPr txBox="1"/>
          <p:nvPr/>
        </p:nvSpPr>
        <p:spPr>
          <a:xfrm>
            <a:off x="6393659" y="1457806"/>
            <a:ext cx="2313382" cy="3289812"/>
          </a:xfrm>
          <a:prstGeom prst="rect">
            <a:avLst/>
          </a:prstGeom>
          <a:noFill/>
        </p:spPr>
        <p:txBody>
          <a:bodyPr wrap="square" lIns="0" tIns="0" rIns="0" bIns="0" rtlCol="0">
            <a:noAutofit/>
          </a:bodyPr>
          <a:lstStyle/>
          <a:p>
            <a:pPr>
              <a:lnSpc>
                <a:spcPct val="90000"/>
              </a:lnSpc>
              <a:spcAft>
                <a:spcPts val="600"/>
              </a:spcAft>
            </a:pPr>
            <a:r>
              <a:rPr lang="en-US" sz="2000">
                <a:gradFill>
                  <a:gsLst>
                    <a:gs pos="2917">
                      <a:schemeClr val="tx1"/>
                    </a:gs>
                    <a:gs pos="30000">
                      <a:schemeClr val="tx1"/>
                    </a:gs>
                  </a:gsLst>
                  <a:lin ang="5400000" scaled="0"/>
                </a:gradFill>
                <a:latin typeface="+mj-lt"/>
              </a:rPr>
              <a:t>Data use </a:t>
            </a:r>
            <a:br>
              <a:rPr lang="en-US" sz="2000">
                <a:gradFill>
                  <a:gsLst>
                    <a:gs pos="2917">
                      <a:schemeClr val="tx1"/>
                    </a:gs>
                    <a:gs pos="30000">
                      <a:schemeClr val="tx1"/>
                    </a:gs>
                  </a:gsLst>
                  <a:lin ang="5400000" scaled="0"/>
                </a:gradFill>
                <a:latin typeface="+mj-lt"/>
              </a:rPr>
            </a:br>
            <a:r>
              <a:rPr lang="en-US" sz="2000">
                <a:gradFill>
                  <a:gsLst>
                    <a:gs pos="2917">
                      <a:schemeClr val="tx1"/>
                    </a:gs>
                    <a:gs pos="30000">
                      <a:schemeClr val="tx1"/>
                    </a:gs>
                  </a:gsLst>
                  <a:lin ang="5400000" scaled="0"/>
                </a:gradFill>
                <a:latin typeface="+mj-lt"/>
              </a:rPr>
              <a:t>and privacy</a:t>
            </a:r>
          </a:p>
          <a:p>
            <a:pPr>
              <a:lnSpc>
                <a:spcPct val="110000"/>
              </a:lnSpc>
              <a:spcBef>
                <a:spcPts val="900"/>
              </a:spcBef>
              <a:defRPr/>
            </a:pPr>
            <a:r>
              <a:rPr lang="en-US" sz="1600">
                <a:solidFill>
                  <a:srgbClr val="000000"/>
                </a:solidFill>
                <a:latin typeface="Segoe UI"/>
              </a:rPr>
              <a:t>What data will be used? </a:t>
            </a:r>
          </a:p>
          <a:p>
            <a:pPr>
              <a:lnSpc>
                <a:spcPct val="110000"/>
              </a:lnSpc>
              <a:spcBef>
                <a:spcPts val="900"/>
              </a:spcBef>
              <a:defRPr/>
            </a:pPr>
            <a:r>
              <a:rPr lang="en-US" sz="1600">
                <a:solidFill>
                  <a:srgbClr val="000000"/>
                </a:solidFill>
                <a:latin typeface="Segoe UI"/>
              </a:rPr>
              <a:t>What will the analysis </a:t>
            </a:r>
            <a:br>
              <a:rPr lang="en-US" sz="1600">
                <a:solidFill>
                  <a:srgbClr val="000000"/>
                </a:solidFill>
                <a:latin typeface="Segoe UI"/>
              </a:rPr>
            </a:br>
            <a:r>
              <a:rPr lang="en-US" sz="1600">
                <a:solidFill>
                  <a:srgbClr val="000000"/>
                </a:solidFill>
                <a:latin typeface="Segoe UI"/>
              </a:rPr>
              <a:t>be used for?</a:t>
            </a:r>
          </a:p>
          <a:p>
            <a:pPr>
              <a:lnSpc>
                <a:spcPct val="110000"/>
              </a:lnSpc>
              <a:spcBef>
                <a:spcPts val="900"/>
              </a:spcBef>
              <a:defRPr/>
            </a:pPr>
            <a:r>
              <a:rPr lang="en-US" sz="1600">
                <a:solidFill>
                  <a:srgbClr val="000000"/>
                </a:solidFill>
                <a:latin typeface="Segoe UI"/>
              </a:rPr>
              <a:t>Who has access to it?</a:t>
            </a:r>
          </a:p>
          <a:p>
            <a:pPr>
              <a:lnSpc>
                <a:spcPct val="110000"/>
              </a:lnSpc>
              <a:spcBef>
                <a:spcPts val="900"/>
              </a:spcBef>
              <a:defRPr/>
            </a:pPr>
            <a:r>
              <a:rPr lang="en-US" sz="1600">
                <a:solidFill>
                  <a:srgbClr val="000000"/>
                </a:solidFill>
                <a:latin typeface="Segoe UI"/>
              </a:rPr>
              <a:t>How do we preserve confidentiality</a:t>
            </a:r>
            <a:r>
              <a:rPr kumimoji="0" lang="en-US" sz="1600" b="0" i="0" u="none" strike="noStrike" kern="1200" cap="none" spc="0" normalizeH="0" baseline="0" noProof="0">
                <a:ln>
                  <a:noFill/>
                </a:ln>
                <a:solidFill>
                  <a:srgbClr val="000000"/>
                </a:solidFill>
                <a:effectLst/>
                <a:uLnTx/>
                <a:uFillTx/>
                <a:latin typeface="Segoe UI"/>
                <a:ea typeface="+mn-ea"/>
                <a:cs typeface="+mn-cs"/>
              </a:rPr>
              <a:t>?</a:t>
            </a:r>
          </a:p>
        </p:txBody>
      </p:sp>
      <p:cxnSp>
        <p:nvCxnSpPr>
          <p:cNvPr id="16" name="Straight Arrow Connector 15" descr="arrow pointing to text that reads CIO/Buisness and HRIT">
            <a:extLst>
              <a:ext uri="{FF2B5EF4-FFF2-40B4-BE49-F238E27FC236}">
                <a16:creationId xmlns:a16="http://schemas.microsoft.com/office/drawing/2014/main" id="{6EC371BE-9C69-F4D5-2833-52CFEE347DF3}"/>
              </a:ext>
            </a:extLst>
          </p:cNvPr>
          <p:cNvCxnSpPr>
            <a:cxnSpLocks/>
          </p:cNvCxnSpPr>
          <p:nvPr/>
        </p:nvCxnSpPr>
        <p:spPr>
          <a:xfrm>
            <a:off x="7315316" y="4241589"/>
            <a:ext cx="0" cy="312052"/>
          </a:xfrm>
          <a:prstGeom prst="straightConnector1">
            <a:avLst/>
          </a:prstGeom>
          <a:ln w="22225">
            <a:solidFill>
              <a:srgbClr val="7F4A8F"/>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15" name="Rectangle: Rounded Corners 14" descr="arrow pointing to text that reads CIO/Buisness and HRIT">
            <a:extLst>
              <a:ext uri="{FF2B5EF4-FFF2-40B4-BE49-F238E27FC236}">
                <a16:creationId xmlns:a16="http://schemas.microsoft.com/office/drawing/2014/main" id="{3C21224F-6FC0-D58A-2D2A-B7CEEA0A1260}"/>
              </a:ext>
            </a:extLst>
          </p:cNvPr>
          <p:cNvSpPr/>
          <p:nvPr/>
        </p:nvSpPr>
        <p:spPr bwMode="auto">
          <a:xfrm>
            <a:off x="6393659" y="4805834"/>
            <a:ext cx="1843315" cy="594360"/>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400">
                <a:solidFill>
                  <a:schemeClr val="bg1"/>
                </a:solidFill>
                <a:latin typeface="+mj-lt"/>
                <a:cs typeface="Segoe UI" pitchFamily="34" charset="0"/>
              </a:rPr>
              <a:t>Privacy office</a:t>
            </a:r>
          </a:p>
        </p:txBody>
      </p:sp>
      <p:sp>
        <p:nvSpPr>
          <p:cNvPr id="14" name="Rectangle: Rounded Corners 13" descr="arrow pointing to text that reads CIO/Buisness and HRIT">
            <a:extLst>
              <a:ext uri="{FF2B5EF4-FFF2-40B4-BE49-F238E27FC236}">
                <a16:creationId xmlns:a16="http://schemas.microsoft.com/office/drawing/2014/main" id="{92FDDF89-73E2-BAA4-B243-730EED0877E8}"/>
              </a:ext>
            </a:extLst>
          </p:cNvPr>
          <p:cNvSpPr/>
          <p:nvPr/>
        </p:nvSpPr>
        <p:spPr bwMode="auto">
          <a:xfrm>
            <a:off x="6393659" y="5487032"/>
            <a:ext cx="1843315" cy="594360"/>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400">
                <a:solidFill>
                  <a:schemeClr val="bg1"/>
                </a:solidFill>
                <a:latin typeface="+mj-lt"/>
                <a:cs typeface="Segoe UI" pitchFamily="34" charset="0"/>
              </a:rPr>
              <a:t>Legal/</a:t>
            </a:r>
            <a:br>
              <a:rPr lang="en-US" sz="1400">
                <a:solidFill>
                  <a:schemeClr val="bg1"/>
                </a:solidFill>
                <a:latin typeface="+mj-lt"/>
                <a:cs typeface="Segoe UI" pitchFamily="34" charset="0"/>
              </a:rPr>
            </a:br>
            <a:r>
              <a:rPr lang="en-US" sz="1400">
                <a:solidFill>
                  <a:schemeClr val="bg1"/>
                </a:solidFill>
                <a:latin typeface="+mj-lt"/>
                <a:cs typeface="Segoe UI" pitchFamily="34" charset="0"/>
              </a:rPr>
              <a:t>employment law</a:t>
            </a:r>
          </a:p>
        </p:txBody>
      </p:sp>
      <p:sp>
        <p:nvSpPr>
          <p:cNvPr id="18" name="TextBox 17">
            <a:extLst>
              <a:ext uri="{FF2B5EF4-FFF2-40B4-BE49-F238E27FC236}">
                <a16:creationId xmlns:a16="http://schemas.microsoft.com/office/drawing/2014/main" id="{4CFEF7A5-00F7-EBF8-F9AA-64A7F56F7BAC}"/>
              </a:ext>
            </a:extLst>
          </p:cNvPr>
          <p:cNvSpPr txBox="1"/>
          <p:nvPr/>
        </p:nvSpPr>
        <p:spPr>
          <a:xfrm>
            <a:off x="8943574" y="1457806"/>
            <a:ext cx="2313382" cy="3289812"/>
          </a:xfrm>
          <a:prstGeom prst="rect">
            <a:avLst/>
          </a:prstGeom>
          <a:noFill/>
        </p:spPr>
        <p:txBody>
          <a:bodyPr wrap="square" lIns="0" tIns="0" rIns="0" bIns="0" rtlCol="0">
            <a:noAutofit/>
          </a:bodyPr>
          <a:lstStyle/>
          <a:p>
            <a:pPr>
              <a:lnSpc>
                <a:spcPct val="90000"/>
              </a:lnSpc>
              <a:spcAft>
                <a:spcPts val="600"/>
              </a:spcAft>
            </a:pPr>
            <a:r>
              <a:rPr lang="en-US" sz="2000">
                <a:gradFill>
                  <a:gsLst>
                    <a:gs pos="2917">
                      <a:schemeClr val="tx1"/>
                    </a:gs>
                    <a:gs pos="30000">
                      <a:schemeClr val="tx1"/>
                    </a:gs>
                  </a:gsLst>
                  <a:lin ang="5400000" scaled="0"/>
                </a:gradFill>
                <a:latin typeface="+mj-lt"/>
              </a:rPr>
              <a:t>Works Council (WC)/EU roll out</a:t>
            </a:r>
          </a:p>
          <a:p>
            <a:pPr>
              <a:lnSpc>
                <a:spcPct val="110000"/>
              </a:lnSpc>
              <a:spcBef>
                <a:spcPts val="900"/>
              </a:spcBef>
              <a:defRPr/>
            </a:pPr>
            <a:r>
              <a:rPr lang="en-US" sz="1600">
                <a:solidFill>
                  <a:srgbClr val="000000"/>
                </a:solidFill>
                <a:latin typeface="Segoe UI"/>
              </a:rPr>
              <a:t>How do we roll this out </a:t>
            </a:r>
            <a:br>
              <a:rPr lang="en-US" sz="1600">
                <a:solidFill>
                  <a:srgbClr val="000000"/>
                </a:solidFill>
                <a:latin typeface="Segoe UI"/>
              </a:rPr>
            </a:br>
            <a:r>
              <a:rPr lang="en-US" sz="1600">
                <a:solidFill>
                  <a:srgbClr val="000000"/>
                </a:solidFill>
                <a:latin typeface="Segoe UI"/>
              </a:rPr>
              <a:t>in countries with WC?</a:t>
            </a:r>
          </a:p>
          <a:p>
            <a:pPr>
              <a:lnSpc>
                <a:spcPct val="110000"/>
              </a:lnSpc>
              <a:spcBef>
                <a:spcPts val="900"/>
              </a:spcBef>
              <a:defRPr/>
            </a:pPr>
            <a:r>
              <a:rPr lang="en-US" sz="1600">
                <a:solidFill>
                  <a:srgbClr val="000000"/>
                </a:solidFill>
                <a:latin typeface="Segoe UI"/>
              </a:rPr>
              <a:t>What are the risks </a:t>
            </a:r>
            <a:br>
              <a:rPr lang="en-US" sz="1600">
                <a:solidFill>
                  <a:srgbClr val="000000"/>
                </a:solidFill>
                <a:latin typeface="Segoe UI"/>
              </a:rPr>
            </a:br>
            <a:r>
              <a:rPr lang="en-US" sz="1600">
                <a:solidFill>
                  <a:srgbClr val="000000"/>
                </a:solidFill>
                <a:latin typeface="Segoe UI"/>
              </a:rPr>
              <a:t>and benefits of </a:t>
            </a:r>
            <a:br>
              <a:rPr lang="en-US" sz="1600">
                <a:solidFill>
                  <a:srgbClr val="000000"/>
                </a:solidFill>
                <a:latin typeface="Segoe UI"/>
              </a:rPr>
            </a:br>
            <a:r>
              <a:rPr lang="en-US" sz="1600">
                <a:solidFill>
                  <a:srgbClr val="000000"/>
                </a:solidFill>
                <a:latin typeface="Segoe UI"/>
              </a:rPr>
              <a:t>rolling this tech?</a:t>
            </a:r>
          </a:p>
        </p:txBody>
      </p:sp>
      <p:cxnSp>
        <p:nvCxnSpPr>
          <p:cNvPr id="20" name="Straight Arrow Connector 19" descr="arrow pointing to text that reads CIO/Buisness and HRIT">
            <a:extLst>
              <a:ext uri="{FF2B5EF4-FFF2-40B4-BE49-F238E27FC236}">
                <a16:creationId xmlns:a16="http://schemas.microsoft.com/office/drawing/2014/main" id="{54AADD6F-80F3-BA6D-D09E-C68AAE3C8911}"/>
              </a:ext>
            </a:extLst>
          </p:cNvPr>
          <p:cNvCxnSpPr>
            <a:cxnSpLocks/>
          </p:cNvCxnSpPr>
          <p:nvPr/>
        </p:nvCxnSpPr>
        <p:spPr>
          <a:xfrm>
            <a:off x="9865231" y="4241589"/>
            <a:ext cx="0" cy="312052"/>
          </a:xfrm>
          <a:prstGeom prst="straightConnector1">
            <a:avLst/>
          </a:prstGeom>
          <a:ln w="22225">
            <a:solidFill>
              <a:srgbClr val="7F4A8F"/>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19" name="Rectangle: Rounded Corners 18" descr="arrow pointing to text that reads CIO/Buisness and HRIT">
            <a:extLst>
              <a:ext uri="{FF2B5EF4-FFF2-40B4-BE49-F238E27FC236}">
                <a16:creationId xmlns:a16="http://schemas.microsoft.com/office/drawing/2014/main" id="{35E59C9A-1D53-C99B-7149-EB601602AA12}"/>
              </a:ext>
            </a:extLst>
          </p:cNvPr>
          <p:cNvSpPr/>
          <p:nvPr/>
        </p:nvSpPr>
        <p:spPr bwMode="auto">
          <a:xfrm>
            <a:off x="8943574" y="4805834"/>
            <a:ext cx="1843315" cy="594360"/>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400">
                <a:solidFill>
                  <a:schemeClr val="bg1"/>
                </a:solidFill>
                <a:latin typeface="+mj-lt"/>
                <a:cs typeface="Segoe UI" pitchFamily="34" charset="0"/>
              </a:rPr>
              <a:t>Works council</a:t>
            </a:r>
          </a:p>
        </p:txBody>
      </p:sp>
    </p:spTree>
    <p:extLst>
      <p:ext uri="{BB962C8B-B14F-4D97-AF65-F5344CB8AC3E}">
        <p14:creationId xmlns:p14="http://schemas.microsoft.com/office/powerpoint/2010/main" val="377306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4018F-F985-5BB9-F09E-42D4FBAF0F9D}"/>
              </a:ext>
            </a:extLst>
          </p:cNvPr>
          <p:cNvSpPr>
            <a:spLocks noGrp="1"/>
          </p:cNvSpPr>
          <p:nvPr>
            <p:ph type="title"/>
          </p:nvPr>
        </p:nvSpPr>
        <p:spPr>
          <a:xfrm>
            <a:off x="1173480" y="428625"/>
            <a:ext cx="9178464" cy="553998"/>
          </a:xfrm>
        </p:spPr>
        <p:txBody>
          <a:bodyPr/>
          <a:lstStyle/>
          <a:p>
            <a:r>
              <a:rPr lang="en-US" dirty="0"/>
              <a:t>Helpful documentation</a:t>
            </a:r>
          </a:p>
        </p:txBody>
      </p:sp>
      <p:sp>
        <p:nvSpPr>
          <p:cNvPr id="4" name="Content Placeholder 3">
            <a:extLst>
              <a:ext uri="{FF2B5EF4-FFF2-40B4-BE49-F238E27FC236}">
                <a16:creationId xmlns:a16="http://schemas.microsoft.com/office/drawing/2014/main" id="{98F5908D-5B84-82C7-2412-95C962321DD2}"/>
              </a:ext>
            </a:extLst>
          </p:cNvPr>
          <p:cNvSpPr>
            <a:spLocks noGrp="1"/>
          </p:cNvSpPr>
          <p:nvPr>
            <p:ph sz="quarter" idx="4294967295"/>
          </p:nvPr>
        </p:nvSpPr>
        <p:spPr>
          <a:xfrm>
            <a:off x="1212047" y="1154716"/>
            <a:ext cx="8960653" cy="4734629"/>
          </a:xfrm>
        </p:spPr>
        <p:txBody>
          <a:bodyPr/>
          <a:lstStyle/>
          <a:p>
            <a:pPr algn="l">
              <a:lnSpc>
                <a:spcPct val="90000"/>
              </a:lnSpc>
              <a:spcBef>
                <a:spcPts val="1000"/>
              </a:spcBef>
              <a:buFont typeface="Arial" panose="020B0604020202020204" pitchFamily="34" charset="0"/>
              <a:buChar char="•"/>
            </a:pPr>
            <a:r>
              <a:rPr lang="en-US" sz="2000" b="1" i="0" dirty="0">
                <a:solidFill>
                  <a:srgbClr val="242424"/>
                </a:solidFill>
                <a:effectLst/>
                <a:hlinkClick r:id="rId2"/>
              </a:rPr>
              <a:t>Introduction to advanced insights</a:t>
            </a:r>
            <a:endParaRPr lang="en-US" sz="2000" b="0"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3"/>
              </a:rPr>
              <a:t>Enabling </a:t>
            </a:r>
            <a:r>
              <a:rPr lang="en-US" sz="2000" b="1" dirty="0">
                <a:solidFill>
                  <a:srgbClr val="242424"/>
                </a:solidFill>
                <a:hlinkClick r:id="rId3"/>
              </a:rPr>
              <a:t>m</a:t>
            </a:r>
            <a:r>
              <a:rPr lang="en-US" sz="2000" b="1" i="0" dirty="0">
                <a:solidFill>
                  <a:srgbClr val="242424"/>
                </a:solidFill>
                <a:effectLst/>
                <a:hlinkClick r:id="rId3"/>
              </a:rPr>
              <a:t>anager </a:t>
            </a:r>
            <a:r>
              <a:rPr lang="en-US" sz="2000" b="1" dirty="0">
                <a:solidFill>
                  <a:srgbClr val="242424"/>
                </a:solidFill>
                <a:hlinkClick r:id="rId3"/>
              </a:rPr>
              <a:t>i</a:t>
            </a:r>
            <a:r>
              <a:rPr lang="en-US" sz="2000" b="1" i="0" dirty="0">
                <a:solidFill>
                  <a:srgbClr val="242424"/>
                </a:solidFill>
                <a:effectLst/>
                <a:hlinkClick r:id="rId3"/>
              </a:rPr>
              <a:t>nsights</a:t>
            </a:r>
            <a:endParaRPr lang="en-US" sz="2000" b="0"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4"/>
              </a:rPr>
              <a:t>Learn more about enabling personal </a:t>
            </a:r>
            <a:r>
              <a:rPr lang="en-US" sz="2000" b="1" dirty="0">
                <a:solidFill>
                  <a:srgbClr val="242424"/>
                </a:solidFill>
                <a:hlinkClick r:id="rId4"/>
              </a:rPr>
              <a:t>i</a:t>
            </a:r>
            <a:r>
              <a:rPr lang="en-US" sz="2000" b="1" i="0" dirty="0">
                <a:solidFill>
                  <a:srgbClr val="242424"/>
                </a:solidFill>
                <a:effectLst/>
                <a:hlinkClick r:id="rId4"/>
              </a:rPr>
              <a:t>nsights</a:t>
            </a:r>
            <a:endParaRPr lang="en-US" sz="2000" b="1"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5"/>
              </a:rPr>
              <a:t>Microsoft 365 Copilot Dashboard</a:t>
            </a:r>
            <a:endParaRPr lang="en-US" sz="2000" b="1"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6"/>
              </a:rPr>
              <a:t>Microsoft 365 shared responsibility model for handling data</a:t>
            </a:r>
            <a:endParaRPr lang="en-US" sz="2000" b="1"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7"/>
              </a:rPr>
              <a:t>Where your Microsoft 365 customer data is stored</a:t>
            </a:r>
            <a:endParaRPr lang="nn-NO" sz="2000" b="1"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8"/>
              </a:rPr>
              <a:t>Data residency for Advanced Insights, managers, and leaders</a:t>
            </a:r>
            <a:endParaRPr lang="en-US" sz="2000" dirty="0">
              <a:solidFill>
                <a:srgbClr val="242424"/>
              </a:solidFill>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9"/>
              </a:rPr>
              <a:t>Compliance with EU GDPR</a:t>
            </a:r>
            <a:endParaRPr lang="en-US" sz="2000" b="0"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10"/>
              </a:rPr>
              <a:t>Data retention for active tenants</a:t>
            </a:r>
            <a:endParaRPr lang="en-US" sz="2000" b="1"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11"/>
              </a:rPr>
              <a:t>Advanced Insights – data retention and deletion</a:t>
            </a:r>
            <a:endParaRPr lang="en-US" sz="2000" b="1"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12"/>
              </a:rPr>
              <a:t>Manage settings for the Copilot Dashboard</a:t>
            </a:r>
            <a:endParaRPr lang="en-US" sz="2000" b="1" i="0" dirty="0">
              <a:solidFill>
                <a:srgbClr val="242424"/>
              </a:solidFill>
              <a:effectLst/>
            </a:endParaRPr>
          </a:p>
          <a:p>
            <a:pPr algn="l">
              <a:lnSpc>
                <a:spcPct val="90000"/>
              </a:lnSpc>
              <a:spcBef>
                <a:spcPts val="1000"/>
              </a:spcBef>
              <a:buFont typeface="Arial" panose="020B0604020202020204" pitchFamily="34" charset="0"/>
              <a:buChar char="•"/>
            </a:pPr>
            <a:r>
              <a:rPr lang="en-US" sz="2000" b="1" i="0" dirty="0">
                <a:solidFill>
                  <a:srgbClr val="242424"/>
                </a:solidFill>
                <a:effectLst/>
                <a:hlinkClick r:id="rId13"/>
              </a:rPr>
              <a:t>Policies for Copilot in Viva</a:t>
            </a:r>
            <a:endParaRPr lang="en-US" sz="2000" b="0" i="0" dirty="0">
              <a:solidFill>
                <a:srgbClr val="242424"/>
              </a:solidFill>
              <a:effectLst/>
            </a:endParaRPr>
          </a:p>
        </p:txBody>
      </p:sp>
    </p:spTree>
    <p:extLst>
      <p:ext uri="{BB962C8B-B14F-4D97-AF65-F5344CB8AC3E}">
        <p14:creationId xmlns:p14="http://schemas.microsoft.com/office/powerpoint/2010/main" val="23651529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B3E-D4BD-4812-8FBC-8297DE004D77}"/>
              </a:ext>
            </a:extLst>
          </p:cNvPr>
          <p:cNvSpPr>
            <a:spLocks noGrp="1"/>
          </p:cNvSpPr>
          <p:nvPr>
            <p:ph type="title"/>
          </p:nvPr>
        </p:nvSpPr>
        <p:spPr>
          <a:xfrm>
            <a:off x="602847" y="2649957"/>
            <a:ext cx="1984725" cy="997196"/>
          </a:xfrm>
        </p:spPr>
        <p:txBody>
          <a:bodyPr/>
          <a:lstStyle/>
          <a:p>
            <a:r>
              <a:rPr lang="en-US"/>
              <a:t>Table of contents</a:t>
            </a:r>
          </a:p>
        </p:txBody>
      </p:sp>
      <p:grpSp>
        <p:nvGrpSpPr>
          <p:cNvPr id="5" name="Group 4" descr="Table of contents, section one includes Business Case and Controls with sections on product overview, how it works, how we plan to use Copilot Analytics, Clarity of objectives, rollout plan">
            <a:extLst>
              <a:ext uri="{FF2B5EF4-FFF2-40B4-BE49-F238E27FC236}">
                <a16:creationId xmlns:a16="http://schemas.microsoft.com/office/drawing/2014/main" id="{89C67D9A-FBD6-B2E9-1620-F2F27F17892F}"/>
              </a:ext>
            </a:extLst>
          </p:cNvPr>
          <p:cNvGrpSpPr/>
          <p:nvPr/>
        </p:nvGrpSpPr>
        <p:grpSpPr>
          <a:xfrm>
            <a:off x="5444150" y="549287"/>
            <a:ext cx="5890705" cy="1438444"/>
            <a:chOff x="5444150" y="549287"/>
            <a:chExt cx="5890705" cy="1438444"/>
          </a:xfrm>
        </p:grpSpPr>
        <p:sp>
          <p:nvSpPr>
            <p:cNvPr id="4" name="TextBox 3" descr="Decorative box">
              <a:extLst>
                <a:ext uri="{FF2B5EF4-FFF2-40B4-BE49-F238E27FC236}">
                  <a16:creationId xmlns:a16="http://schemas.microsoft.com/office/drawing/2014/main" id="{A1774B71-9895-3C78-4502-03594F59EA62}"/>
                </a:ext>
                <a:ext uri="{C183D7F6-B498-43B3-948B-1728B52AA6E4}">
                  <adec:decorative xmlns:adec="http://schemas.microsoft.com/office/drawing/2017/decorative" val="0"/>
                </a:ext>
              </a:extLst>
            </p:cNvPr>
            <p:cNvSpPr txBox="1"/>
            <p:nvPr/>
          </p:nvSpPr>
          <p:spPr>
            <a:xfrm>
              <a:off x="5593248" y="875991"/>
              <a:ext cx="5616341" cy="1111740"/>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200" b="1">
                <a:solidFill>
                  <a:schemeClr val="tx1"/>
                </a:solidFill>
                <a:latin typeface="+mn-lt"/>
              </a:endParaRPr>
            </a:p>
          </p:txBody>
        </p:sp>
        <p:sp>
          <p:nvSpPr>
            <p:cNvPr id="38" name="TextBox 37">
              <a:extLst>
                <a:ext uri="{FF2B5EF4-FFF2-40B4-BE49-F238E27FC236}">
                  <a16:creationId xmlns:a16="http://schemas.microsoft.com/office/drawing/2014/main" id="{95AB26F2-30F5-FCC0-5FF9-D14F9F8BBB12}"/>
                </a:ext>
              </a:extLst>
            </p:cNvPr>
            <p:cNvSpPr txBox="1"/>
            <p:nvPr/>
          </p:nvSpPr>
          <p:spPr>
            <a:xfrm>
              <a:off x="5724115" y="984067"/>
              <a:ext cx="2896309" cy="1003664"/>
            </a:xfrm>
            <a:prstGeom prst="rect">
              <a:avLst/>
            </a:prstGeom>
            <a:noFill/>
          </p:spPr>
          <p:txBody>
            <a:bodyPr wrap="square" lIns="0" tIns="91440" rIns="0" bIns="91440" rtlCol="0" anchor="t">
              <a:noAutofit/>
            </a:bodyPr>
            <a:lstStyle/>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Product overview</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How it works</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How we plan to use Copilot Analytics</a:t>
              </a:r>
            </a:p>
          </p:txBody>
        </p:sp>
        <p:sp>
          <p:nvSpPr>
            <p:cNvPr id="16" name="Rectangle: Rounded Corners 15">
              <a:extLst>
                <a:ext uri="{FF2B5EF4-FFF2-40B4-BE49-F238E27FC236}">
                  <a16:creationId xmlns:a16="http://schemas.microsoft.com/office/drawing/2014/main" id="{9578A680-7C4D-80EE-E3B1-FDE688F7B5F1}"/>
                </a:ext>
              </a:extLst>
            </p:cNvPr>
            <p:cNvSpPr/>
            <p:nvPr/>
          </p:nvSpPr>
          <p:spPr bwMode="auto">
            <a:xfrm>
              <a:off x="8557756" y="549287"/>
              <a:ext cx="1068036" cy="399726"/>
            </a:xfrm>
            <a:prstGeom prst="roundRect">
              <a:avLst>
                <a:gd name="adj" fmla="val 5375"/>
              </a:avLst>
            </a:prstGeom>
            <a:solidFill>
              <a:srgbClr val="005A9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Controls</a:t>
              </a:r>
            </a:p>
          </p:txBody>
        </p:sp>
        <p:sp>
          <p:nvSpPr>
            <p:cNvPr id="3" name="TextBox 2">
              <a:extLst>
                <a:ext uri="{FF2B5EF4-FFF2-40B4-BE49-F238E27FC236}">
                  <a16:creationId xmlns:a16="http://schemas.microsoft.com/office/drawing/2014/main" id="{7BC6D40B-863F-0C34-FA6B-29A391A0CF38}"/>
                </a:ext>
              </a:extLst>
            </p:cNvPr>
            <p:cNvSpPr txBox="1"/>
            <p:nvPr/>
          </p:nvSpPr>
          <p:spPr>
            <a:xfrm>
              <a:off x="8844080" y="984068"/>
              <a:ext cx="2490775" cy="1003176"/>
            </a:xfrm>
            <a:prstGeom prst="rect">
              <a:avLst/>
            </a:prstGeom>
            <a:noFill/>
          </p:spPr>
          <p:txBody>
            <a:bodyPr wrap="square" lIns="0" tIns="91440" rIns="0" bIns="91440" rtlCol="0" anchor="t">
              <a:noAutofit/>
            </a:bodyPr>
            <a:lstStyle/>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Clarity of objectives</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Rollout plan </a:t>
              </a:r>
            </a:p>
          </p:txBody>
        </p:sp>
        <p:sp>
          <p:nvSpPr>
            <p:cNvPr id="34" name="Rectangle: Rounded Corners 33">
              <a:extLst>
                <a:ext uri="{FF2B5EF4-FFF2-40B4-BE49-F238E27FC236}">
                  <a16:creationId xmlns:a16="http://schemas.microsoft.com/office/drawing/2014/main" id="{BD2243E5-DA1B-3282-6DFC-874C63FADA0E}"/>
                </a:ext>
              </a:extLst>
            </p:cNvPr>
            <p:cNvSpPr/>
            <p:nvPr/>
          </p:nvSpPr>
          <p:spPr bwMode="auto">
            <a:xfrm>
              <a:off x="5444150" y="557633"/>
              <a:ext cx="2224865" cy="399726"/>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Business case</a:t>
              </a:r>
            </a:p>
          </p:txBody>
        </p:sp>
      </p:grpSp>
      <p:grpSp>
        <p:nvGrpSpPr>
          <p:cNvPr id="7" name="Group 6" descr="Table of contents, section two: Security and Compliance and Controls. Section contains information on architecture, compliance, data handling and storage, Microsoft 365 Trust and shared responsiblity model.">
            <a:extLst>
              <a:ext uri="{FF2B5EF4-FFF2-40B4-BE49-F238E27FC236}">
                <a16:creationId xmlns:a16="http://schemas.microsoft.com/office/drawing/2014/main" id="{2E38F839-165E-1339-D017-AA9ECE41D89C}"/>
              </a:ext>
            </a:extLst>
          </p:cNvPr>
          <p:cNvGrpSpPr/>
          <p:nvPr/>
        </p:nvGrpSpPr>
        <p:grpSpPr>
          <a:xfrm>
            <a:off x="5444150" y="2177510"/>
            <a:ext cx="5807884" cy="1346401"/>
            <a:chOff x="5444150" y="2177510"/>
            <a:chExt cx="5807884" cy="1346401"/>
          </a:xfrm>
        </p:grpSpPr>
        <p:sp>
          <p:nvSpPr>
            <p:cNvPr id="6" name="TextBox 5">
              <a:extLst>
                <a:ext uri="{FF2B5EF4-FFF2-40B4-BE49-F238E27FC236}">
                  <a16:creationId xmlns:a16="http://schemas.microsoft.com/office/drawing/2014/main" id="{FFEABEC6-7B40-E0FB-3E63-E644C00117ED}"/>
                </a:ext>
                <a:ext uri="{C183D7F6-B498-43B3-948B-1728B52AA6E4}">
                  <adec:decorative xmlns:adec="http://schemas.microsoft.com/office/drawing/2017/decorative" val="1"/>
                </a:ext>
              </a:extLst>
            </p:cNvPr>
            <p:cNvSpPr txBox="1"/>
            <p:nvPr/>
          </p:nvSpPr>
          <p:spPr>
            <a:xfrm>
              <a:off x="5569416" y="2412170"/>
              <a:ext cx="5616342" cy="1111740"/>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200" b="1">
                <a:solidFill>
                  <a:schemeClr val="tx1"/>
                </a:solidFill>
                <a:latin typeface="+mn-lt"/>
              </a:endParaRPr>
            </a:p>
          </p:txBody>
        </p:sp>
        <p:sp>
          <p:nvSpPr>
            <p:cNvPr id="35" name="Rectangle: Rounded Corners 34">
              <a:extLst>
                <a:ext uri="{FF2B5EF4-FFF2-40B4-BE49-F238E27FC236}">
                  <a16:creationId xmlns:a16="http://schemas.microsoft.com/office/drawing/2014/main" id="{041739F3-1CAA-7760-5943-BDFE2A9B45CE}"/>
                </a:ext>
              </a:extLst>
            </p:cNvPr>
            <p:cNvSpPr/>
            <p:nvPr/>
          </p:nvSpPr>
          <p:spPr bwMode="auto">
            <a:xfrm>
              <a:off x="5444150" y="2177510"/>
              <a:ext cx="2226128" cy="457613"/>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Security and compliance</a:t>
              </a:r>
            </a:p>
          </p:txBody>
        </p:sp>
        <p:sp>
          <p:nvSpPr>
            <p:cNvPr id="39" name="TextBox 38">
              <a:extLst>
                <a:ext uri="{FF2B5EF4-FFF2-40B4-BE49-F238E27FC236}">
                  <a16:creationId xmlns:a16="http://schemas.microsoft.com/office/drawing/2014/main" id="{12E9DDE6-B44C-3872-2D99-AA004B920B65}"/>
                </a:ext>
              </a:extLst>
            </p:cNvPr>
            <p:cNvSpPr txBox="1"/>
            <p:nvPr/>
          </p:nvSpPr>
          <p:spPr>
            <a:xfrm>
              <a:off x="5700284" y="2649957"/>
              <a:ext cx="2569019" cy="864766"/>
            </a:xfrm>
            <a:prstGeom prst="rect">
              <a:avLst/>
            </a:prstGeom>
            <a:noFill/>
          </p:spPr>
          <p:txBody>
            <a:bodyPr wrap="square" lIns="0" tIns="91440" rIns="0" bIns="91440" rtlCol="0" anchor="t">
              <a:noAutofit/>
            </a:bodyPr>
            <a:lstStyle/>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Architecture</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Compliance</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Data handling and storage</a:t>
              </a:r>
            </a:p>
          </p:txBody>
        </p:sp>
        <p:sp>
          <p:nvSpPr>
            <p:cNvPr id="17" name="Rectangle: Rounded Corners 16">
              <a:extLst>
                <a:ext uri="{FF2B5EF4-FFF2-40B4-BE49-F238E27FC236}">
                  <a16:creationId xmlns:a16="http://schemas.microsoft.com/office/drawing/2014/main" id="{C8819C02-E266-DDC3-B243-2D98077AD6F1}"/>
                </a:ext>
              </a:extLst>
            </p:cNvPr>
            <p:cNvSpPr/>
            <p:nvPr/>
          </p:nvSpPr>
          <p:spPr bwMode="auto">
            <a:xfrm>
              <a:off x="8557756" y="2230739"/>
              <a:ext cx="1068036" cy="399726"/>
            </a:xfrm>
            <a:prstGeom prst="roundRect">
              <a:avLst>
                <a:gd name="adj" fmla="val 5375"/>
              </a:avLst>
            </a:prstGeom>
            <a:solidFill>
              <a:srgbClr val="005A9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Controls</a:t>
              </a:r>
            </a:p>
          </p:txBody>
        </p:sp>
        <p:sp>
          <p:nvSpPr>
            <p:cNvPr id="42" name="TextBox 41">
              <a:extLst>
                <a:ext uri="{FF2B5EF4-FFF2-40B4-BE49-F238E27FC236}">
                  <a16:creationId xmlns:a16="http://schemas.microsoft.com/office/drawing/2014/main" id="{F0C99B4D-2D22-6E5C-6561-4AE450169E21}"/>
                </a:ext>
              </a:extLst>
            </p:cNvPr>
            <p:cNvSpPr txBox="1"/>
            <p:nvPr/>
          </p:nvSpPr>
          <p:spPr>
            <a:xfrm>
              <a:off x="8761259" y="2655665"/>
              <a:ext cx="2490775" cy="868246"/>
            </a:xfrm>
            <a:prstGeom prst="rect">
              <a:avLst/>
            </a:prstGeom>
            <a:noFill/>
          </p:spPr>
          <p:txBody>
            <a:bodyPr wrap="square" lIns="0" tIns="91440" rIns="0" bIns="91440" rtlCol="0" anchor="t">
              <a:noAutofit/>
            </a:bodyPr>
            <a:lstStyle/>
            <a:p>
              <a:pPr marL="171450" indent="-1714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Microsoft 365 Trust and Shared Responsibility model</a:t>
              </a:r>
            </a:p>
          </p:txBody>
        </p:sp>
      </p:grpSp>
      <p:grpSp>
        <p:nvGrpSpPr>
          <p:cNvPr id="9" name="Group 8" descr="Table of contents, section three titled Data use and privacy and Controls. Contains information on Data sources, data output, usage, whose data to process, preserving confidentiality, access controls and governance">
            <a:extLst>
              <a:ext uri="{FF2B5EF4-FFF2-40B4-BE49-F238E27FC236}">
                <a16:creationId xmlns:a16="http://schemas.microsoft.com/office/drawing/2014/main" id="{CD5B88C0-20C2-B22B-A799-02DE237CB75A}"/>
              </a:ext>
            </a:extLst>
          </p:cNvPr>
          <p:cNvGrpSpPr/>
          <p:nvPr/>
        </p:nvGrpSpPr>
        <p:grpSpPr>
          <a:xfrm>
            <a:off x="5444150" y="3686836"/>
            <a:ext cx="5825933" cy="1423047"/>
            <a:chOff x="5444150" y="3686836"/>
            <a:chExt cx="5825933" cy="1423047"/>
          </a:xfrm>
        </p:grpSpPr>
        <p:sp>
          <p:nvSpPr>
            <p:cNvPr id="8" name="TextBox 7">
              <a:extLst>
                <a:ext uri="{FF2B5EF4-FFF2-40B4-BE49-F238E27FC236}">
                  <a16:creationId xmlns:a16="http://schemas.microsoft.com/office/drawing/2014/main" id="{B38A329C-9250-BADE-13B3-A929784B40FD}"/>
                </a:ext>
                <a:ext uri="{C183D7F6-B498-43B3-948B-1728B52AA6E4}">
                  <adec:decorative xmlns:adec="http://schemas.microsoft.com/office/drawing/2017/decorative" val="1"/>
                </a:ext>
              </a:extLst>
            </p:cNvPr>
            <p:cNvSpPr txBox="1"/>
            <p:nvPr/>
          </p:nvSpPr>
          <p:spPr>
            <a:xfrm>
              <a:off x="5653741" y="3998143"/>
              <a:ext cx="5616342" cy="1111740"/>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200" b="1">
                <a:solidFill>
                  <a:schemeClr val="tx1"/>
                </a:solidFill>
                <a:latin typeface="+mn-lt"/>
              </a:endParaRPr>
            </a:p>
          </p:txBody>
        </p:sp>
        <p:sp>
          <p:nvSpPr>
            <p:cNvPr id="36" name="Rectangle: Rounded Corners 35">
              <a:extLst>
                <a:ext uri="{FF2B5EF4-FFF2-40B4-BE49-F238E27FC236}">
                  <a16:creationId xmlns:a16="http://schemas.microsoft.com/office/drawing/2014/main" id="{5EC33B8C-6F70-1136-D23A-2F27D447FFF1}"/>
                </a:ext>
              </a:extLst>
            </p:cNvPr>
            <p:cNvSpPr/>
            <p:nvPr/>
          </p:nvSpPr>
          <p:spPr bwMode="auto">
            <a:xfrm>
              <a:off x="5444150" y="3706964"/>
              <a:ext cx="2224865" cy="404039"/>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Data use and privacy</a:t>
              </a:r>
            </a:p>
          </p:txBody>
        </p:sp>
        <p:sp>
          <p:nvSpPr>
            <p:cNvPr id="40" name="TextBox 39">
              <a:extLst>
                <a:ext uri="{FF2B5EF4-FFF2-40B4-BE49-F238E27FC236}">
                  <a16:creationId xmlns:a16="http://schemas.microsoft.com/office/drawing/2014/main" id="{D6B9BE17-0FE4-36DE-EA55-5125C15F50A8}"/>
                </a:ext>
              </a:extLst>
            </p:cNvPr>
            <p:cNvSpPr txBox="1"/>
            <p:nvPr/>
          </p:nvSpPr>
          <p:spPr>
            <a:xfrm>
              <a:off x="5784609" y="4137711"/>
              <a:ext cx="2569019" cy="972172"/>
            </a:xfrm>
            <a:prstGeom prst="rect">
              <a:avLst/>
            </a:prstGeom>
            <a:noFill/>
          </p:spPr>
          <p:txBody>
            <a:bodyPr wrap="square" lIns="0" tIns="91440" rIns="0" bIns="91440" rtlCol="0" anchor="t">
              <a:noAutofit/>
            </a:bodyPr>
            <a:lstStyle/>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Data sources </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Data output</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Usage</a:t>
              </a:r>
            </a:p>
          </p:txBody>
        </p:sp>
        <p:sp>
          <p:nvSpPr>
            <p:cNvPr id="19" name="Rectangle: Rounded Corners 18">
              <a:extLst>
                <a:ext uri="{FF2B5EF4-FFF2-40B4-BE49-F238E27FC236}">
                  <a16:creationId xmlns:a16="http://schemas.microsoft.com/office/drawing/2014/main" id="{7C1F1DCC-B020-1C46-09AA-22FF1A2821AA}"/>
                </a:ext>
              </a:extLst>
            </p:cNvPr>
            <p:cNvSpPr/>
            <p:nvPr/>
          </p:nvSpPr>
          <p:spPr bwMode="auto">
            <a:xfrm>
              <a:off x="8557756" y="3686836"/>
              <a:ext cx="1068036" cy="399726"/>
            </a:xfrm>
            <a:prstGeom prst="roundRect">
              <a:avLst>
                <a:gd name="adj" fmla="val 5375"/>
              </a:avLst>
            </a:prstGeom>
            <a:solidFill>
              <a:srgbClr val="005A9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Controls</a:t>
              </a:r>
            </a:p>
          </p:txBody>
        </p:sp>
        <p:sp>
          <p:nvSpPr>
            <p:cNvPr id="43" name="TextBox 42">
              <a:extLst>
                <a:ext uri="{FF2B5EF4-FFF2-40B4-BE49-F238E27FC236}">
                  <a16:creationId xmlns:a16="http://schemas.microsoft.com/office/drawing/2014/main" id="{7D809C6F-93A8-AD29-CC15-913D4893D457}"/>
                </a:ext>
              </a:extLst>
            </p:cNvPr>
            <p:cNvSpPr txBox="1"/>
            <p:nvPr/>
          </p:nvSpPr>
          <p:spPr>
            <a:xfrm>
              <a:off x="8823975" y="4137711"/>
              <a:ext cx="2428060" cy="972172"/>
            </a:xfrm>
            <a:prstGeom prst="rect">
              <a:avLst/>
            </a:prstGeom>
            <a:noFill/>
          </p:spPr>
          <p:txBody>
            <a:bodyPr wrap="square" lIns="0" tIns="91440" rIns="0" bIns="91440" rtlCol="0" anchor="t">
              <a:noAutofit/>
            </a:bodyPr>
            <a:lstStyle/>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Whose data to process?</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Preserving confidentiality</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Access controls and governance</a:t>
              </a:r>
            </a:p>
          </p:txBody>
        </p:sp>
      </p:grpSp>
      <p:grpSp>
        <p:nvGrpSpPr>
          <p:cNvPr id="11" name="Group 10" descr="Table of contents, sectrion four contains information on Works council and controls, including transparency, stakeholders, risks and benfits, mitigation">
            <a:extLst>
              <a:ext uri="{FF2B5EF4-FFF2-40B4-BE49-F238E27FC236}">
                <a16:creationId xmlns:a16="http://schemas.microsoft.com/office/drawing/2014/main" id="{00272749-4CDD-02E3-D3FE-170C231405D6}"/>
              </a:ext>
            </a:extLst>
          </p:cNvPr>
          <p:cNvGrpSpPr/>
          <p:nvPr/>
        </p:nvGrpSpPr>
        <p:grpSpPr>
          <a:xfrm>
            <a:off x="5444150" y="5294020"/>
            <a:ext cx="5780107" cy="1341570"/>
            <a:chOff x="5444150" y="5294020"/>
            <a:chExt cx="5780107" cy="1341570"/>
          </a:xfrm>
        </p:grpSpPr>
        <p:sp>
          <p:nvSpPr>
            <p:cNvPr id="10" name="TextBox 9">
              <a:extLst>
                <a:ext uri="{FF2B5EF4-FFF2-40B4-BE49-F238E27FC236}">
                  <a16:creationId xmlns:a16="http://schemas.microsoft.com/office/drawing/2014/main" id="{34619C2B-97AB-A81C-8E7F-3B2EA0E45B48}"/>
                </a:ext>
                <a:ext uri="{C183D7F6-B498-43B3-948B-1728B52AA6E4}">
                  <adec:decorative xmlns:adec="http://schemas.microsoft.com/office/drawing/2017/decorative" val="1"/>
                </a:ext>
              </a:extLst>
            </p:cNvPr>
            <p:cNvSpPr txBox="1"/>
            <p:nvPr/>
          </p:nvSpPr>
          <p:spPr>
            <a:xfrm>
              <a:off x="5564602" y="5523850"/>
              <a:ext cx="5659655" cy="1111740"/>
            </a:xfrm>
            <a:prstGeom prst="roundRect">
              <a:avLst>
                <a:gd name="adj" fmla="val 6611"/>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200" b="1">
                <a:solidFill>
                  <a:schemeClr val="tx1"/>
                </a:solidFill>
                <a:latin typeface="+mn-lt"/>
              </a:endParaRPr>
            </a:p>
          </p:txBody>
        </p:sp>
        <p:sp>
          <p:nvSpPr>
            <p:cNvPr id="37" name="Rectangle: Rounded Corners 36">
              <a:extLst>
                <a:ext uri="{FF2B5EF4-FFF2-40B4-BE49-F238E27FC236}">
                  <a16:creationId xmlns:a16="http://schemas.microsoft.com/office/drawing/2014/main" id="{1CCEFF46-78F8-E9AC-B47E-65E08C1800DE}"/>
                </a:ext>
              </a:extLst>
            </p:cNvPr>
            <p:cNvSpPr/>
            <p:nvPr/>
          </p:nvSpPr>
          <p:spPr bwMode="auto">
            <a:xfrm>
              <a:off x="5444150" y="5294020"/>
              <a:ext cx="2259772" cy="404039"/>
            </a:xfrm>
            <a:prstGeom prst="roundRect">
              <a:avLst>
                <a:gd name="adj" fmla="val 5375"/>
              </a:avLst>
            </a:prstGeom>
            <a:solidFill>
              <a:srgbClr val="7F4A8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Works council</a:t>
              </a:r>
            </a:p>
          </p:txBody>
        </p:sp>
        <p:sp>
          <p:nvSpPr>
            <p:cNvPr id="41" name="TextBox 40">
              <a:extLst>
                <a:ext uri="{FF2B5EF4-FFF2-40B4-BE49-F238E27FC236}">
                  <a16:creationId xmlns:a16="http://schemas.microsoft.com/office/drawing/2014/main" id="{B9C137D1-9FF6-2FCE-B2EE-AAC644134655}"/>
                </a:ext>
              </a:extLst>
            </p:cNvPr>
            <p:cNvSpPr txBox="1"/>
            <p:nvPr/>
          </p:nvSpPr>
          <p:spPr>
            <a:xfrm>
              <a:off x="5695470" y="5723867"/>
              <a:ext cx="2569019" cy="815176"/>
            </a:xfrm>
            <a:prstGeom prst="rect">
              <a:avLst/>
            </a:prstGeom>
            <a:noFill/>
          </p:spPr>
          <p:txBody>
            <a:bodyPr wrap="square" lIns="0" tIns="91440" rIns="0" bIns="91440" rtlCol="0" anchor="t">
              <a:noAutofit/>
            </a:bodyPr>
            <a:lstStyle/>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Transparency</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Stakeholders</a:t>
              </a:r>
            </a:p>
            <a:p>
              <a:pPr marL="285750" indent="-2857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Risks and benefits</a:t>
              </a:r>
            </a:p>
          </p:txBody>
        </p:sp>
        <p:sp>
          <p:nvSpPr>
            <p:cNvPr id="18" name="Rectangle: Rounded Corners 17">
              <a:extLst>
                <a:ext uri="{FF2B5EF4-FFF2-40B4-BE49-F238E27FC236}">
                  <a16:creationId xmlns:a16="http://schemas.microsoft.com/office/drawing/2014/main" id="{55CBB4A6-845D-966E-EB69-1DA7ADFB7A8A}"/>
                </a:ext>
              </a:extLst>
            </p:cNvPr>
            <p:cNvSpPr/>
            <p:nvPr/>
          </p:nvSpPr>
          <p:spPr bwMode="auto">
            <a:xfrm>
              <a:off x="8557756" y="5302124"/>
              <a:ext cx="1068036" cy="399726"/>
            </a:xfrm>
            <a:prstGeom prst="roundRect">
              <a:avLst>
                <a:gd name="adj" fmla="val 5375"/>
              </a:avLst>
            </a:prstGeom>
            <a:solidFill>
              <a:srgbClr val="005A9F"/>
            </a:solidFill>
            <a:ln w="19050">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defTabSz="914102" fontAlgn="base">
                <a:spcBef>
                  <a:spcPct val="0"/>
                </a:spcBef>
                <a:spcAft>
                  <a:spcPct val="0"/>
                </a:spcAft>
              </a:pPr>
              <a:r>
                <a:rPr lang="en-US" sz="1200">
                  <a:solidFill>
                    <a:schemeClr val="bg1"/>
                  </a:solidFill>
                  <a:latin typeface="+mj-lt"/>
                  <a:cs typeface="Segoe UI" pitchFamily="34" charset="0"/>
                </a:rPr>
                <a:t>Controls</a:t>
              </a:r>
            </a:p>
          </p:txBody>
        </p:sp>
        <p:sp>
          <p:nvSpPr>
            <p:cNvPr id="44" name="TextBox 43">
              <a:extLst>
                <a:ext uri="{FF2B5EF4-FFF2-40B4-BE49-F238E27FC236}">
                  <a16:creationId xmlns:a16="http://schemas.microsoft.com/office/drawing/2014/main" id="{05BD9016-0F04-5821-EF8E-C73BDF35E81C}"/>
                </a:ext>
              </a:extLst>
            </p:cNvPr>
            <p:cNvSpPr txBox="1"/>
            <p:nvPr/>
          </p:nvSpPr>
          <p:spPr>
            <a:xfrm>
              <a:off x="8733482" y="5723867"/>
              <a:ext cx="2490775" cy="815176"/>
            </a:xfrm>
            <a:prstGeom prst="rect">
              <a:avLst/>
            </a:prstGeom>
            <a:noFill/>
          </p:spPr>
          <p:txBody>
            <a:bodyPr wrap="square" lIns="0" tIns="91440" rIns="0" bIns="91440" rtlCol="0" anchor="t">
              <a:noAutofit/>
            </a:bodyPr>
            <a:lstStyle/>
            <a:p>
              <a:pPr marL="171450" indent="-171450">
                <a:lnSpc>
                  <a:spcPct val="110000"/>
                </a:lnSpc>
                <a:buFont typeface="Arial" panose="020B0604020202020204" pitchFamily="34" charset="0"/>
                <a:buChar char="•"/>
              </a:pPr>
              <a:r>
                <a:rPr lang="en-US" sz="1200">
                  <a:gradFill>
                    <a:gsLst>
                      <a:gs pos="2917">
                        <a:schemeClr val="tx1"/>
                      </a:gs>
                      <a:gs pos="30000">
                        <a:schemeClr val="tx1"/>
                      </a:gs>
                    </a:gsLst>
                    <a:lin ang="5400000" scaled="0"/>
                  </a:gradFill>
                </a:rPr>
                <a:t>Mitigation</a:t>
              </a:r>
            </a:p>
          </p:txBody>
        </p:sp>
      </p:grpSp>
    </p:spTree>
    <p:extLst>
      <p:ext uri="{BB962C8B-B14F-4D97-AF65-F5344CB8AC3E}">
        <p14:creationId xmlns:p14="http://schemas.microsoft.com/office/powerpoint/2010/main" val="268125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3A4B-7029-A6C4-C4C8-57DDC4D33199}"/>
              </a:ext>
            </a:extLst>
          </p:cNvPr>
          <p:cNvSpPr>
            <a:spLocks noGrp="1"/>
          </p:cNvSpPr>
          <p:nvPr>
            <p:ph type="title"/>
          </p:nvPr>
        </p:nvSpPr>
        <p:spPr>
          <a:xfrm>
            <a:off x="623888" y="1218019"/>
            <a:ext cx="4372504" cy="997196"/>
          </a:xfrm>
        </p:spPr>
        <p:txBody>
          <a:bodyPr/>
          <a:lstStyle/>
          <a:p>
            <a:r>
              <a:rPr lang="en-US">
                <a:cs typeface="Segoe Sans Display"/>
              </a:rPr>
              <a:t>Business case </a:t>
            </a:r>
            <a:br>
              <a:rPr lang="en-US">
                <a:cs typeface="Segoe Sans Display"/>
              </a:rPr>
            </a:br>
            <a:r>
              <a:rPr lang="en-US">
                <a:cs typeface="Segoe Sans Display"/>
              </a:rPr>
              <a:t>and overview</a:t>
            </a:r>
            <a:endParaRPr lang="en-US"/>
          </a:p>
        </p:txBody>
      </p:sp>
      <p:sp>
        <p:nvSpPr>
          <p:cNvPr id="4" name="TextBox 3">
            <a:extLst>
              <a:ext uri="{FF2B5EF4-FFF2-40B4-BE49-F238E27FC236}">
                <a16:creationId xmlns:a16="http://schemas.microsoft.com/office/drawing/2014/main" id="{1004D1B2-0990-5E7B-7969-7CD6EB6E0E15}"/>
              </a:ext>
            </a:extLst>
          </p:cNvPr>
          <p:cNvSpPr txBox="1"/>
          <p:nvPr/>
        </p:nvSpPr>
        <p:spPr>
          <a:xfrm>
            <a:off x="623888" y="2709519"/>
            <a:ext cx="4372504" cy="2181879"/>
          </a:xfrm>
          <a:prstGeom prst="rect">
            <a:avLst/>
          </a:prstGeom>
          <a:noFill/>
        </p:spPr>
        <p:txBody>
          <a:bodyPr wrap="square">
            <a:spAutoFit/>
          </a:bodyPr>
          <a:lstStyle/>
          <a:p>
            <a:pPr marL="0" marR="0" lvl="0" indent="0" algn="l" defTabSz="914400" rtl="0" eaLnBrk="1" fontAlgn="auto" latinLnBrk="0" hangingPunct="1">
              <a:lnSpc>
                <a:spcPct val="11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What is Copilot Analytics?</a:t>
            </a:r>
          </a:p>
          <a:p>
            <a:pPr marL="0" marR="0" lvl="0" indent="0" algn="l" defTabSz="914400" rtl="0" eaLnBrk="1" fontAlgn="auto" latinLnBrk="0" hangingPunct="1">
              <a:lnSpc>
                <a:spcPct val="11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How does Microsoft Viva Insights power Copilot Analytics?</a:t>
            </a:r>
          </a:p>
        </p:txBody>
      </p:sp>
    </p:spTree>
    <p:extLst>
      <p:ext uri="{BB962C8B-B14F-4D97-AF65-F5344CB8AC3E}">
        <p14:creationId xmlns:p14="http://schemas.microsoft.com/office/powerpoint/2010/main" val="351874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81D2B-6587-1085-6354-980B9A6D01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3266E9-E7F9-37E2-84CF-FE69E35EF63E}"/>
              </a:ext>
            </a:extLst>
          </p:cNvPr>
          <p:cNvSpPr>
            <a:spLocks noGrp="1"/>
          </p:cNvSpPr>
          <p:nvPr>
            <p:ph type="title"/>
          </p:nvPr>
        </p:nvSpPr>
        <p:spPr/>
        <p:txBody>
          <a:bodyPr/>
          <a:lstStyle/>
          <a:p>
            <a:r>
              <a:rPr lang="en-US" dirty="0"/>
              <a:t>Copilot is a key part of how people work…</a:t>
            </a:r>
          </a:p>
        </p:txBody>
      </p:sp>
      <p:pic>
        <p:nvPicPr>
          <p:cNvPr id="61" name="Picture 60" descr="M365 Copilot icon">
            <a:extLst>
              <a:ext uri="{FF2B5EF4-FFF2-40B4-BE49-F238E27FC236}">
                <a16:creationId xmlns:a16="http://schemas.microsoft.com/office/drawing/2014/main" id="{21A78598-CDD1-DB0E-F5D8-F02B45343D9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7620" y="3070286"/>
            <a:ext cx="1170738" cy="1170738"/>
          </a:xfrm>
          <a:prstGeom prst="rect">
            <a:avLst/>
          </a:prstGeom>
        </p:spPr>
      </p:pic>
      <p:grpSp>
        <p:nvGrpSpPr>
          <p:cNvPr id="14" name="Group 13" descr="Illustration of Copilot Chat pointing to Discover with a decorative icon of a spyglass">
            <a:extLst>
              <a:ext uri="{FF2B5EF4-FFF2-40B4-BE49-F238E27FC236}">
                <a16:creationId xmlns:a16="http://schemas.microsoft.com/office/drawing/2014/main" id="{C805583F-B2B7-9D31-4429-16F497E88F7A}"/>
              </a:ext>
            </a:extLst>
          </p:cNvPr>
          <p:cNvGrpSpPr/>
          <p:nvPr/>
        </p:nvGrpSpPr>
        <p:grpSpPr>
          <a:xfrm>
            <a:off x="760021" y="2111618"/>
            <a:ext cx="3950002" cy="1175161"/>
            <a:chOff x="760021" y="2508557"/>
            <a:chExt cx="3950002" cy="1175161"/>
          </a:xfrm>
        </p:grpSpPr>
        <p:sp>
          <p:nvSpPr>
            <p:cNvPr id="17" name="Rectangle 16">
              <a:extLst>
                <a:ext uri="{FF2B5EF4-FFF2-40B4-BE49-F238E27FC236}">
                  <a16:creationId xmlns:a16="http://schemas.microsoft.com/office/drawing/2014/main" id="{F786C20A-8D98-9D9E-9670-55F6CE578B5D}"/>
                </a:ext>
              </a:extLst>
            </p:cNvPr>
            <p:cNvSpPr/>
            <p:nvPr/>
          </p:nvSpPr>
          <p:spPr>
            <a:xfrm>
              <a:off x="3289072" y="2952198"/>
              <a:ext cx="1420951" cy="7315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pitchFamily="34" charset="0"/>
                </a:rPr>
                <a:t>Discover</a:t>
              </a:r>
            </a:p>
          </p:txBody>
        </p:sp>
        <p:pic>
          <p:nvPicPr>
            <p:cNvPr id="5" name="Graphic 4" descr="Magnifying glass outline">
              <a:extLst>
                <a:ext uri="{FF2B5EF4-FFF2-40B4-BE49-F238E27FC236}">
                  <a16:creationId xmlns:a16="http://schemas.microsoft.com/office/drawing/2014/main" id="{E05E2782-70E8-707B-5F34-6ADD131690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2769" y="3112352"/>
              <a:ext cx="503011" cy="503011"/>
            </a:xfrm>
            <a:prstGeom prst="rect">
              <a:avLst/>
            </a:prstGeom>
          </p:spPr>
        </p:pic>
        <p:cxnSp>
          <p:nvCxnSpPr>
            <p:cNvPr id="15" name="Connector: Elbow 14" descr="arrow from copilot chat to discover">
              <a:extLst>
                <a:ext uri="{FF2B5EF4-FFF2-40B4-BE49-F238E27FC236}">
                  <a16:creationId xmlns:a16="http://schemas.microsoft.com/office/drawing/2014/main" id="{E48C468D-1E5E-24BA-627A-9979B1EF68FE}"/>
                </a:ext>
                <a:ext uri="{C183D7F6-B498-43B3-948B-1728B52AA6E4}">
                  <adec:decorative xmlns:adec="http://schemas.microsoft.com/office/drawing/2017/decorative" val="0"/>
                </a:ext>
              </a:extLst>
            </p:cNvPr>
            <p:cNvCxnSpPr>
              <a:cxnSpLocks/>
              <a:stCxn id="6" idx="3"/>
              <a:endCxn id="17" idx="0"/>
            </p:cNvCxnSpPr>
            <p:nvPr/>
          </p:nvCxnSpPr>
          <p:spPr>
            <a:xfrm>
              <a:off x="2318720" y="2662446"/>
              <a:ext cx="1680828" cy="28975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2399E9-161B-B134-2C7A-C0A959B4A661}"/>
                </a:ext>
              </a:extLst>
            </p:cNvPr>
            <p:cNvSpPr txBox="1"/>
            <p:nvPr/>
          </p:nvSpPr>
          <p:spPr>
            <a:xfrm>
              <a:off x="760021" y="2508557"/>
              <a:ext cx="1558699" cy="307777"/>
            </a:xfrm>
            <a:prstGeom prst="rect">
              <a:avLst/>
            </a:prstGeom>
            <a:noFill/>
          </p:spPr>
          <p:txBody>
            <a:bodyPr wrap="square" lIns="0" tIns="0" rIns="0" bIns="0" rtlCol="0">
              <a:spAutoFit/>
            </a:bodyPr>
            <a:lstStyle/>
            <a:p>
              <a:pPr algn="l"/>
              <a:r>
                <a:rPr lang="en-US" sz="2000"/>
                <a:t>Copilot Chat</a:t>
              </a:r>
            </a:p>
          </p:txBody>
        </p:sp>
      </p:grpSp>
      <p:grpSp>
        <p:nvGrpSpPr>
          <p:cNvPr id="18" name="Group 17" descr="Illustraton of an an arrow from the word &quot;schedule&quot; to the word &quot;Share.&quot; The word &quot;Ask&quot; is also linked ot the word &quot;Share&quot; and there is a decorative icon of a share button next to the word share.">
            <a:extLst>
              <a:ext uri="{FF2B5EF4-FFF2-40B4-BE49-F238E27FC236}">
                <a16:creationId xmlns:a16="http://schemas.microsoft.com/office/drawing/2014/main" id="{745103F7-63F3-A35E-1ABB-118A227C0DD3}"/>
              </a:ext>
            </a:extLst>
          </p:cNvPr>
          <p:cNvGrpSpPr/>
          <p:nvPr/>
        </p:nvGrpSpPr>
        <p:grpSpPr>
          <a:xfrm>
            <a:off x="7059198" y="2111618"/>
            <a:ext cx="3586345" cy="1464581"/>
            <a:chOff x="7059198" y="2508557"/>
            <a:chExt cx="3586345" cy="1464581"/>
          </a:xfrm>
        </p:grpSpPr>
        <p:sp>
          <p:nvSpPr>
            <p:cNvPr id="48" name="TextBox 47">
              <a:extLst>
                <a:ext uri="{FF2B5EF4-FFF2-40B4-BE49-F238E27FC236}">
                  <a16:creationId xmlns:a16="http://schemas.microsoft.com/office/drawing/2014/main" id="{F475F73F-DCAC-FEF1-8F2F-BF8C3E5397A7}"/>
                </a:ext>
              </a:extLst>
            </p:cNvPr>
            <p:cNvSpPr txBox="1"/>
            <p:nvPr/>
          </p:nvSpPr>
          <p:spPr>
            <a:xfrm>
              <a:off x="7059198" y="3665361"/>
              <a:ext cx="1059653" cy="307777"/>
            </a:xfrm>
            <a:prstGeom prst="rect">
              <a:avLst/>
            </a:prstGeom>
            <a:noFill/>
          </p:spPr>
          <p:txBody>
            <a:bodyPr wrap="square" lIns="0" tIns="0" rIns="0" bIns="0" rtlCol="0">
              <a:spAutoFit/>
            </a:bodyPr>
            <a:lstStyle/>
            <a:p>
              <a:pPr algn="ctr"/>
              <a:r>
                <a:rPr lang="en-US" sz="2000"/>
                <a:t>Ask</a:t>
              </a:r>
            </a:p>
          </p:txBody>
        </p:sp>
        <p:cxnSp>
          <p:nvCxnSpPr>
            <p:cNvPr id="52" name="Connector: Elbow 51" descr="Arrow pointing from Share to Ask">
              <a:extLst>
                <a:ext uri="{FF2B5EF4-FFF2-40B4-BE49-F238E27FC236}">
                  <a16:creationId xmlns:a16="http://schemas.microsoft.com/office/drawing/2014/main" id="{6A89D26D-B491-CE19-743E-2F05FE99D1A5}"/>
                </a:ext>
              </a:extLst>
            </p:cNvPr>
            <p:cNvCxnSpPr>
              <a:endCxn id="16" idx="2"/>
            </p:cNvCxnSpPr>
            <p:nvPr/>
          </p:nvCxnSpPr>
          <p:spPr>
            <a:xfrm flipV="1">
              <a:off x="7956468" y="3446044"/>
              <a:ext cx="625522" cy="373205"/>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A710F26-DA7F-9748-18B7-3EF44214E43B}"/>
                </a:ext>
              </a:extLst>
            </p:cNvPr>
            <p:cNvSpPr/>
            <p:nvPr/>
          </p:nvSpPr>
          <p:spPr>
            <a:xfrm>
              <a:off x="7754748" y="3035822"/>
              <a:ext cx="1654483" cy="4102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pitchFamily="34" charset="0"/>
                </a:rPr>
                <a:t>Share</a:t>
              </a:r>
            </a:p>
          </p:txBody>
        </p:sp>
        <p:pic>
          <p:nvPicPr>
            <p:cNvPr id="54" name="Graphic 53" descr="Share with solid fill">
              <a:extLst>
                <a:ext uri="{FF2B5EF4-FFF2-40B4-BE49-F238E27FC236}">
                  <a16:creationId xmlns:a16="http://schemas.microsoft.com/office/drawing/2014/main" id="{74CBA849-9B85-224C-2DDD-3C12CF4E3D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5530" y="2983030"/>
              <a:ext cx="440156" cy="440156"/>
            </a:xfrm>
            <a:prstGeom prst="rect">
              <a:avLst/>
            </a:prstGeom>
          </p:spPr>
        </p:pic>
        <p:cxnSp>
          <p:nvCxnSpPr>
            <p:cNvPr id="50" name="Connector: Elbow 49" descr="arrow pointing from schedule to share">
              <a:extLst>
                <a:ext uri="{FF2B5EF4-FFF2-40B4-BE49-F238E27FC236}">
                  <a16:creationId xmlns:a16="http://schemas.microsoft.com/office/drawing/2014/main" id="{AFAA3F3E-99AA-D1E3-4EC6-60BC9C7A741E}"/>
                </a:ext>
              </a:extLst>
            </p:cNvPr>
            <p:cNvCxnSpPr>
              <a:stCxn id="47" idx="1"/>
              <a:endCxn id="16" idx="0"/>
            </p:cNvCxnSpPr>
            <p:nvPr/>
          </p:nvCxnSpPr>
          <p:spPr>
            <a:xfrm rot="10800000" flipV="1">
              <a:off x="8581990" y="2662446"/>
              <a:ext cx="504854" cy="373376"/>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CCC0AD9-72E9-C710-D95E-2744A3328599}"/>
                </a:ext>
              </a:extLst>
            </p:cNvPr>
            <p:cNvSpPr txBox="1"/>
            <p:nvPr/>
          </p:nvSpPr>
          <p:spPr>
            <a:xfrm>
              <a:off x="9086844" y="2508557"/>
              <a:ext cx="1558699" cy="307777"/>
            </a:xfrm>
            <a:prstGeom prst="rect">
              <a:avLst/>
            </a:prstGeom>
            <a:noFill/>
          </p:spPr>
          <p:txBody>
            <a:bodyPr wrap="square" lIns="0" tIns="0" rIns="0" bIns="0" rtlCol="0">
              <a:spAutoFit/>
            </a:bodyPr>
            <a:lstStyle/>
            <a:p>
              <a:pPr algn="ctr"/>
              <a:r>
                <a:rPr lang="en-US" sz="2000"/>
                <a:t>Schedule</a:t>
              </a:r>
            </a:p>
          </p:txBody>
        </p:sp>
      </p:grpSp>
      <p:grpSp>
        <p:nvGrpSpPr>
          <p:cNvPr id="21" name="Group 20" descr="The word &quot;Analyze&quot; with an arrow pointing to the word &quot;Undertand&quot; and the wrod &quot;Summarize&quot; also pointing to the word &quot;Understand&quot;">
            <a:extLst>
              <a:ext uri="{FF2B5EF4-FFF2-40B4-BE49-F238E27FC236}">
                <a16:creationId xmlns:a16="http://schemas.microsoft.com/office/drawing/2014/main" id="{8C98E091-097F-C498-7008-55FE485C37AF}"/>
              </a:ext>
            </a:extLst>
          </p:cNvPr>
          <p:cNvGrpSpPr/>
          <p:nvPr/>
        </p:nvGrpSpPr>
        <p:grpSpPr>
          <a:xfrm>
            <a:off x="8115288" y="3572889"/>
            <a:ext cx="3304400" cy="1924706"/>
            <a:chOff x="8115288" y="3969828"/>
            <a:chExt cx="3304400" cy="1924706"/>
          </a:xfrm>
        </p:grpSpPr>
        <p:sp>
          <p:nvSpPr>
            <p:cNvPr id="40" name="TextBox 39">
              <a:extLst>
                <a:ext uri="{FF2B5EF4-FFF2-40B4-BE49-F238E27FC236}">
                  <a16:creationId xmlns:a16="http://schemas.microsoft.com/office/drawing/2014/main" id="{E6A09990-2FE6-3BE4-33E3-C696FFA18F4C}"/>
                </a:ext>
              </a:extLst>
            </p:cNvPr>
            <p:cNvSpPr txBox="1"/>
            <p:nvPr/>
          </p:nvSpPr>
          <p:spPr>
            <a:xfrm>
              <a:off x="8861838" y="5586757"/>
              <a:ext cx="1642294" cy="307777"/>
            </a:xfrm>
            <a:prstGeom prst="rect">
              <a:avLst/>
            </a:prstGeom>
            <a:noFill/>
          </p:spPr>
          <p:txBody>
            <a:bodyPr wrap="square" lIns="0" tIns="0" rIns="0" bIns="0" rtlCol="0">
              <a:spAutoFit/>
            </a:bodyPr>
            <a:lstStyle/>
            <a:p>
              <a:pPr algn="ctr"/>
              <a:r>
                <a:rPr lang="en-US" sz="2000"/>
                <a:t>Summarize</a:t>
              </a:r>
            </a:p>
          </p:txBody>
        </p:sp>
        <p:cxnSp>
          <p:nvCxnSpPr>
            <p:cNvPr id="42" name="Straight Arrow Connector 41" descr="Arrow pointing from Understand to summarize">
              <a:extLst>
                <a:ext uri="{FF2B5EF4-FFF2-40B4-BE49-F238E27FC236}">
                  <a16:creationId xmlns:a16="http://schemas.microsoft.com/office/drawing/2014/main" id="{F1CBDC75-A672-A5F0-C6A4-7F8B0DAB668B}"/>
                </a:ext>
              </a:extLst>
            </p:cNvPr>
            <p:cNvCxnSpPr>
              <a:stCxn id="40" idx="0"/>
            </p:cNvCxnSpPr>
            <p:nvPr/>
          </p:nvCxnSpPr>
          <p:spPr>
            <a:xfrm flipV="1">
              <a:off x="9682985" y="5009126"/>
              <a:ext cx="0" cy="57763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23AC43F-7B06-2213-BA2A-89C523F45781}"/>
                </a:ext>
              </a:extLst>
            </p:cNvPr>
            <p:cNvSpPr/>
            <p:nvPr/>
          </p:nvSpPr>
          <p:spPr>
            <a:xfrm>
              <a:off x="8273478" y="4489477"/>
              <a:ext cx="2616384" cy="7315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pitchFamily="34" charset="0"/>
                </a:rPr>
                <a:t>Understand</a:t>
              </a:r>
            </a:p>
          </p:txBody>
        </p:sp>
        <p:pic>
          <p:nvPicPr>
            <p:cNvPr id="56" name="Graphic 55" descr="Statistics outline">
              <a:extLst>
                <a:ext uri="{FF2B5EF4-FFF2-40B4-BE49-F238E27FC236}">
                  <a16:creationId xmlns:a16="http://schemas.microsoft.com/office/drawing/2014/main" id="{37F56F92-09EE-D11F-8D26-C2C225430F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15288" y="4560447"/>
              <a:ext cx="589579" cy="589579"/>
            </a:xfrm>
            <a:prstGeom prst="rect">
              <a:avLst/>
            </a:prstGeom>
          </p:spPr>
        </p:pic>
        <p:cxnSp>
          <p:nvCxnSpPr>
            <p:cNvPr id="46" name="Straight Arrow Connector 45" descr="Arrow pointing from Understand to analyze">
              <a:extLst>
                <a:ext uri="{FF2B5EF4-FFF2-40B4-BE49-F238E27FC236}">
                  <a16:creationId xmlns:a16="http://schemas.microsoft.com/office/drawing/2014/main" id="{81BD31AF-565C-1CD9-06DE-6E92D211CD1A}"/>
                </a:ext>
              </a:extLst>
            </p:cNvPr>
            <p:cNvCxnSpPr>
              <a:stCxn id="44" idx="1"/>
            </p:cNvCxnSpPr>
            <p:nvPr/>
          </p:nvCxnSpPr>
          <p:spPr>
            <a:xfrm flipH="1">
              <a:off x="9682985" y="4123717"/>
              <a:ext cx="677050" cy="36576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8D59FE2-14A0-0C73-FDC1-160822F9BA42}"/>
                </a:ext>
              </a:extLst>
            </p:cNvPr>
            <p:cNvSpPr txBox="1"/>
            <p:nvPr/>
          </p:nvSpPr>
          <p:spPr>
            <a:xfrm>
              <a:off x="10360035" y="3969828"/>
              <a:ext cx="1059653" cy="307777"/>
            </a:xfrm>
            <a:prstGeom prst="rect">
              <a:avLst/>
            </a:prstGeom>
            <a:noFill/>
          </p:spPr>
          <p:txBody>
            <a:bodyPr wrap="square" lIns="0" tIns="0" rIns="0" bIns="0" rtlCol="0">
              <a:spAutoFit/>
            </a:bodyPr>
            <a:lstStyle/>
            <a:p>
              <a:pPr algn="ctr"/>
              <a:r>
                <a:rPr lang="en-US" sz="2000"/>
                <a:t>Analyze</a:t>
              </a:r>
            </a:p>
          </p:txBody>
        </p:sp>
      </p:grpSp>
      <p:grpSp>
        <p:nvGrpSpPr>
          <p:cNvPr id="29" name="Group 28" descr="The word &quot;Draft&quot; with an arrow pointing to the word &quot;Create&quot; and the word &quot;Rewrite&quot; with an arrow pointing to the word &quot;Create.&quot; Next to the word &quot;Create&quot; is an icon of a pen.">
            <a:extLst>
              <a:ext uri="{FF2B5EF4-FFF2-40B4-BE49-F238E27FC236}">
                <a16:creationId xmlns:a16="http://schemas.microsoft.com/office/drawing/2014/main" id="{4F9DBB57-E013-E442-C795-F72A7116FB35}"/>
              </a:ext>
            </a:extLst>
          </p:cNvPr>
          <p:cNvGrpSpPr/>
          <p:nvPr/>
        </p:nvGrpSpPr>
        <p:grpSpPr>
          <a:xfrm>
            <a:off x="4001566" y="4802193"/>
            <a:ext cx="4273705" cy="1047065"/>
            <a:chOff x="4001566" y="5199132"/>
            <a:chExt cx="4273705" cy="1047065"/>
          </a:xfrm>
        </p:grpSpPr>
        <p:sp>
          <p:nvSpPr>
            <p:cNvPr id="13" name="Rectangle 12">
              <a:extLst>
                <a:ext uri="{FF2B5EF4-FFF2-40B4-BE49-F238E27FC236}">
                  <a16:creationId xmlns:a16="http://schemas.microsoft.com/office/drawing/2014/main" id="{717D9B44-CE7F-EB91-495F-A2D5B01BF610}"/>
                </a:ext>
              </a:extLst>
            </p:cNvPr>
            <p:cNvSpPr/>
            <p:nvPr/>
          </p:nvSpPr>
          <p:spPr>
            <a:xfrm>
              <a:off x="5104448" y="5199132"/>
              <a:ext cx="1408016" cy="7315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pitchFamily="34" charset="0"/>
                </a:rPr>
                <a:t>Create</a:t>
              </a:r>
            </a:p>
          </p:txBody>
        </p:sp>
        <p:pic>
          <p:nvPicPr>
            <p:cNvPr id="63" name="Graphic 62" descr="Scribble with solid fill">
              <a:extLst>
                <a:ext uri="{FF2B5EF4-FFF2-40B4-BE49-F238E27FC236}">
                  <a16:creationId xmlns:a16="http://schemas.microsoft.com/office/drawing/2014/main" id="{268C887A-2C2B-871D-684D-44E29BBDBE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99027" y="5395771"/>
              <a:ext cx="373206" cy="373206"/>
            </a:xfrm>
            <a:prstGeom prst="rect">
              <a:avLst/>
            </a:prstGeom>
          </p:spPr>
        </p:pic>
        <p:cxnSp>
          <p:nvCxnSpPr>
            <p:cNvPr id="33" name="Connector: Elbow 32" descr="Arrow pointing from Create to Rewrite">
              <a:extLst>
                <a:ext uri="{FF2B5EF4-FFF2-40B4-BE49-F238E27FC236}">
                  <a16:creationId xmlns:a16="http://schemas.microsoft.com/office/drawing/2014/main" id="{AEDAE832-32A8-1E13-AA34-692BE190BA28}"/>
                </a:ext>
              </a:extLst>
            </p:cNvPr>
            <p:cNvCxnSpPr>
              <a:cxnSpLocks/>
            </p:cNvCxnSpPr>
            <p:nvPr/>
          </p:nvCxnSpPr>
          <p:spPr>
            <a:xfrm rot="10800000">
              <a:off x="6512465" y="5593507"/>
              <a:ext cx="671947" cy="491034"/>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125DC31-CF1A-AF64-7A6C-F62037C602EB}"/>
                </a:ext>
              </a:extLst>
            </p:cNvPr>
            <p:cNvSpPr txBox="1"/>
            <p:nvPr/>
          </p:nvSpPr>
          <p:spPr>
            <a:xfrm>
              <a:off x="7215618" y="5938420"/>
              <a:ext cx="1059653" cy="307777"/>
            </a:xfrm>
            <a:prstGeom prst="rect">
              <a:avLst/>
            </a:prstGeom>
            <a:noFill/>
          </p:spPr>
          <p:txBody>
            <a:bodyPr wrap="square" lIns="0" tIns="0" rIns="0" bIns="0" rtlCol="0">
              <a:spAutoFit/>
            </a:bodyPr>
            <a:lstStyle/>
            <a:p>
              <a:pPr algn="ctr"/>
              <a:r>
                <a:rPr lang="en-US" sz="2000"/>
                <a:t>Rewrite</a:t>
              </a:r>
            </a:p>
          </p:txBody>
        </p:sp>
        <p:cxnSp>
          <p:nvCxnSpPr>
            <p:cNvPr id="65" name="Connector: Elbow 64" descr="Arrow pointing from Create to draft ">
              <a:extLst>
                <a:ext uri="{FF2B5EF4-FFF2-40B4-BE49-F238E27FC236}">
                  <a16:creationId xmlns:a16="http://schemas.microsoft.com/office/drawing/2014/main" id="{DD72231C-7BD4-3C47-2F89-E24E7FB06D5D}"/>
                </a:ext>
              </a:extLst>
            </p:cNvPr>
            <p:cNvCxnSpPr>
              <a:cxnSpLocks/>
            </p:cNvCxnSpPr>
            <p:nvPr/>
          </p:nvCxnSpPr>
          <p:spPr>
            <a:xfrm flipV="1">
              <a:off x="5061219" y="5768977"/>
              <a:ext cx="746559" cy="275810"/>
            </a:xfrm>
            <a:prstGeom prst="bentConnector3">
              <a:avLst>
                <a:gd name="adj1" fmla="val 10090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D5BAE27-6F0B-2831-EE70-AD95275252C3}"/>
                </a:ext>
              </a:extLst>
            </p:cNvPr>
            <p:cNvSpPr txBox="1"/>
            <p:nvPr/>
          </p:nvSpPr>
          <p:spPr>
            <a:xfrm>
              <a:off x="4001566" y="5914669"/>
              <a:ext cx="1059653" cy="307777"/>
            </a:xfrm>
            <a:prstGeom prst="rect">
              <a:avLst/>
            </a:prstGeom>
            <a:noFill/>
          </p:spPr>
          <p:txBody>
            <a:bodyPr wrap="square" lIns="0" tIns="0" rIns="0" bIns="0" rtlCol="0">
              <a:spAutoFit/>
            </a:bodyPr>
            <a:lstStyle/>
            <a:p>
              <a:pPr algn="ctr"/>
              <a:r>
                <a:rPr lang="en-US" sz="2000"/>
                <a:t>Draft</a:t>
              </a:r>
            </a:p>
          </p:txBody>
        </p:sp>
      </p:grpSp>
      <p:grpSp>
        <p:nvGrpSpPr>
          <p:cNvPr id="28" name="Group 27" descr="The word &quot;Actions&quot; with an arrow to the word &quot;Meett&quot; and the phrase &quot;Intelligent Recap&quot; with an arrow pointing to the word &quot;Meet.&quot; There is an icon of a calendar next to the word &quot;Meet.&quot;">
            <a:extLst>
              <a:ext uri="{FF2B5EF4-FFF2-40B4-BE49-F238E27FC236}">
                <a16:creationId xmlns:a16="http://schemas.microsoft.com/office/drawing/2014/main" id="{3198495C-7C87-3C80-BC20-04F2738ACEA7}"/>
              </a:ext>
            </a:extLst>
          </p:cNvPr>
          <p:cNvGrpSpPr/>
          <p:nvPr/>
        </p:nvGrpSpPr>
        <p:grpSpPr>
          <a:xfrm>
            <a:off x="899963" y="3691679"/>
            <a:ext cx="3158836" cy="1858668"/>
            <a:chOff x="899963" y="4088618"/>
            <a:chExt cx="3158836" cy="1858668"/>
          </a:xfrm>
        </p:grpSpPr>
        <p:sp>
          <p:nvSpPr>
            <p:cNvPr id="10" name="Rectangle 9">
              <a:extLst>
                <a:ext uri="{FF2B5EF4-FFF2-40B4-BE49-F238E27FC236}">
                  <a16:creationId xmlns:a16="http://schemas.microsoft.com/office/drawing/2014/main" id="{C3478547-4039-7632-7119-C6E0BF2C7A8B}"/>
                </a:ext>
              </a:extLst>
            </p:cNvPr>
            <p:cNvSpPr/>
            <p:nvPr/>
          </p:nvSpPr>
          <p:spPr>
            <a:xfrm>
              <a:off x="2425207" y="4387619"/>
              <a:ext cx="1633592" cy="7315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Segoe UI" pitchFamily="34" charset="0"/>
                </a:rPr>
                <a:t>Meet</a:t>
              </a:r>
            </a:p>
          </p:txBody>
        </p:sp>
        <p:grpSp>
          <p:nvGrpSpPr>
            <p:cNvPr id="25" name="Group 24">
              <a:extLst>
                <a:ext uri="{FF2B5EF4-FFF2-40B4-BE49-F238E27FC236}">
                  <a16:creationId xmlns:a16="http://schemas.microsoft.com/office/drawing/2014/main" id="{FE7C60C7-6BD6-BAC5-E0BD-F27F8B77B856}"/>
                </a:ext>
              </a:extLst>
            </p:cNvPr>
            <p:cNvGrpSpPr/>
            <p:nvPr/>
          </p:nvGrpSpPr>
          <p:grpSpPr>
            <a:xfrm>
              <a:off x="899963" y="4088618"/>
              <a:ext cx="2342040" cy="1858668"/>
              <a:chOff x="899963" y="4088618"/>
              <a:chExt cx="2342040" cy="1858668"/>
            </a:xfrm>
          </p:grpSpPr>
          <p:sp>
            <p:nvSpPr>
              <p:cNvPr id="22" name="TextBox 21">
                <a:extLst>
                  <a:ext uri="{FF2B5EF4-FFF2-40B4-BE49-F238E27FC236}">
                    <a16:creationId xmlns:a16="http://schemas.microsoft.com/office/drawing/2014/main" id="{E75671FE-DE3F-7E8E-A981-D3F6D81E8D30}"/>
                  </a:ext>
                </a:extLst>
              </p:cNvPr>
              <p:cNvSpPr txBox="1"/>
              <p:nvPr/>
            </p:nvSpPr>
            <p:spPr>
              <a:xfrm>
                <a:off x="899963" y="4088618"/>
                <a:ext cx="1558699" cy="307777"/>
              </a:xfrm>
              <a:prstGeom prst="rect">
                <a:avLst/>
              </a:prstGeom>
              <a:noFill/>
            </p:spPr>
            <p:txBody>
              <a:bodyPr wrap="square" lIns="0" tIns="0" rIns="0" bIns="0" rtlCol="0">
                <a:spAutoFit/>
              </a:bodyPr>
              <a:lstStyle/>
              <a:p>
                <a:pPr algn="ctr"/>
                <a:r>
                  <a:rPr lang="en-US" sz="2000"/>
                  <a:t>Actions</a:t>
                </a:r>
              </a:p>
            </p:txBody>
          </p:sp>
          <p:cxnSp>
            <p:nvCxnSpPr>
              <p:cNvPr id="23" name="Connector: Elbow 22" descr="arrow from actions to meet">
                <a:extLst>
                  <a:ext uri="{FF2B5EF4-FFF2-40B4-BE49-F238E27FC236}">
                    <a16:creationId xmlns:a16="http://schemas.microsoft.com/office/drawing/2014/main" id="{5FDBC922-B991-3296-86B7-39E9266C9FE4}"/>
                  </a:ext>
                  <a:ext uri="{C183D7F6-B498-43B3-948B-1728B52AA6E4}">
                    <adec:decorative xmlns:adec="http://schemas.microsoft.com/office/drawing/2017/decorative" val="0"/>
                  </a:ext>
                </a:extLst>
              </p:cNvPr>
              <p:cNvCxnSpPr>
                <a:cxnSpLocks/>
                <a:endCxn id="10" idx="0"/>
              </p:cNvCxnSpPr>
              <p:nvPr/>
            </p:nvCxnSpPr>
            <p:spPr>
              <a:xfrm>
                <a:off x="2237364" y="4236477"/>
                <a:ext cx="1004639" cy="15114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6" name="Graphic 25" descr="Daily calendar with solid fill">
                <a:extLst>
                  <a:ext uri="{FF2B5EF4-FFF2-40B4-BE49-F238E27FC236}">
                    <a16:creationId xmlns:a16="http://schemas.microsoft.com/office/drawing/2014/main" id="{E14E8173-FCB5-45ED-39B6-F037658617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47970" y="4486612"/>
                <a:ext cx="522514" cy="522514"/>
              </a:xfrm>
              <a:prstGeom prst="rect">
                <a:avLst/>
              </a:prstGeom>
            </p:spPr>
          </p:pic>
          <p:cxnSp>
            <p:nvCxnSpPr>
              <p:cNvPr id="20" name="Connector: Elbow 19" descr="Arrow from intelligent recap to meet">
                <a:extLst>
                  <a:ext uri="{FF2B5EF4-FFF2-40B4-BE49-F238E27FC236}">
                    <a16:creationId xmlns:a16="http://schemas.microsoft.com/office/drawing/2014/main" id="{CFC34B49-63F8-BD56-9B90-8FED4E9499E3}"/>
                  </a:ext>
                  <a:ext uri="{C183D7F6-B498-43B3-948B-1728B52AA6E4}">
                    <adec:decorative xmlns:adec="http://schemas.microsoft.com/office/drawing/2017/decorative" val="0"/>
                  </a:ext>
                </a:extLst>
              </p:cNvPr>
              <p:cNvCxnSpPr>
                <a:cxnSpLocks/>
                <a:stCxn id="19" idx="3"/>
                <a:endCxn id="10" idx="2"/>
              </p:cNvCxnSpPr>
              <p:nvPr/>
            </p:nvCxnSpPr>
            <p:spPr>
              <a:xfrm flipV="1">
                <a:off x="2770484" y="5119139"/>
                <a:ext cx="471519" cy="52037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A3375F-608D-F3ED-99F2-C364F90F0444}"/>
                  </a:ext>
                </a:extLst>
              </p:cNvPr>
              <p:cNvSpPr txBox="1"/>
              <p:nvPr/>
            </p:nvSpPr>
            <p:spPr>
              <a:xfrm>
                <a:off x="1211785" y="5331733"/>
                <a:ext cx="1558699" cy="615553"/>
              </a:xfrm>
              <a:prstGeom prst="rect">
                <a:avLst/>
              </a:prstGeom>
              <a:noFill/>
            </p:spPr>
            <p:txBody>
              <a:bodyPr wrap="square" lIns="0" tIns="0" rIns="0" bIns="0" rtlCol="0">
                <a:spAutoFit/>
              </a:bodyPr>
              <a:lstStyle/>
              <a:p>
                <a:pPr algn="ctr"/>
                <a:r>
                  <a:rPr lang="en-US" sz="2000"/>
                  <a:t>Intelligent Recap</a:t>
                </a:r>
              </a:p>
            </p:txBody>
          </p:sp>
        </p:grpSp>
      </p:grpSp>
    </p:spTree>
    <p:extLst>
      <p:ext uri="{BB962C8B-B14F-4D97-AF65-F5344CB8AC3E}">
        <p14:creationId xmlns:p14="http://schemas.microsoft.com/office/powerpoint/2010/main" val="398498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7CF1-AAF5-7FCF-76AC-E3EF6E9ECDF8}"/>
              </a:ext>
            </a:extLst>
          </p:cNvPr>
          <p:cNvSpPr>
            <a:spLocks noGrp="1"/>
          </p:cNvSpPr>
          <p:nvPr>
            <p:ph type="title" idx="4294967295"/>
          </p:nvPr>
        </p:nvSpPr>
        <p:spPr>
          <a:xfrm>
            <a:off x="807281" y="259815"/>
            <a:ext cx="10364788" cy="1107996"/>
          </a:xfrm>
        </p:spPr>
        <p:txBody>
          <a:bodyPr/>
          <a:lstStyle/>
          <a:p>
            <a:r>
              <a:rPr lang="en-US" dirty="0"/>
              <a:t>…and analytics tell you how it is influencing work and outcomes</a:t>
            </a:r>
          </a:p>
        </p:txBody>
      </p:sp>
      <p:grpSp>
        <p:nvGrpSpPr>
          <p:cNvPr id="6" name="Group 5" descr="This chart illustrates how just 60 Copilot actions per person this week results in a higher number of deals won than if Copilot were not used.">
            <a:extLst>
              <a:ext uri="{FF2B5EF4-FFF2-40B4-BE49-F238E27FC236}">
                <a16:creationId xmlns:a16="http://schemas.microsoft.com/office/drawing/2014/main" id="{1DCBCE68-F37B-C74D-E8B2-327B764AFB0D}"/>
              </a:ext>
            </a:extLst>
          </p:cNvPr>
          <p:cNvGrpSpPr/>
          <p:nvPr/>
        </p:nvGrpSpPr>
        <p:grpSpPr>
          <a:xfrm>
            <a:off x="674970" y="1778398"/>
            <a:ext cx="10661078" cy="4338248"/>
            <a:chOff x="674970" y="1778398"/>
            <a:chExt cx="10661078" cy="4338248"/>
          </a:xfrm>
        </p:grpSpPr>
        <p:sp>
          <p:nvSpPr>
            <p:cNvPr id="5" name="TextBox 4">
              <a:extLst>
                <a:ext uri="{FF2B5EF4-FFF2-40B4-BE49-F238E27FC236}">
                  <a16:creationId xmlns:a16="http://schemas.microsoft.com/office/drawing/2014/main" id="{4ACC0597-98D2-83B4-1D4C-BB6CBEB26A85}"/>
                </a:ext>
              </a:extLst>
            </p:cNvPr>
            <p:cNvSpPr txBox="1"/>
            <p:nvPr/>
          </p:nvSpPr>
          <p:spPr>
            <a:xfrm>
              <a:off x="723525" y="1778398"/>
              <a:ext cx="1017837" cy="707886"/>
            </a:xfrm>
            <a:prstGeom prst="rect">
              <a:avLst/>
            </a:prstGeom>
            <a:noFill/>
          </p:spPr>
          <p:txBody>
            <a:bodyPr wrap="square" rtlCol="0">
              <a:spAutoFit/>
            </a:bodyPr>
            <a:lstStyle/>
            <a:p>
              <a:r>
                <a:rPr lang="en-US" sz="4000" b="1">
                  <a:solidFill>
                    <a:srgbClr val="0078D4"/>
                  </a:solidFill>
                </a:rPr>
                <a:t>60</a:t>
              </a:r>
              <a:endParaRPr lang="en-US" b="1">
                <a:solidFill>
                  <a:srgbClr val="0078D4"/>
                </a:solidFill>
              </a:endParaRPr>
            </a:p>
          </p:txBody>
        </p:sp>
        <p:sp>
          <p:nvSpPr>
            <p:cNvPr id="8" name="TextBox 7">
              <a:extLst>
                <a:ext uri="{FF2B5EF4-FFF2-40B4-BE49-F238E27FC236}">
                  <a16:creationId xmlns:a16="http://schemas.microsoft.com/office/drawing/2014/main" id="{2677B120-9C05-2F44-5DCA-E3FC9EBEB655}"/>
                </a:ext>
              </a:extLst>
            </p:cNvPr>
            <p:cNvSpPr txBox="1"/>
            <p:nvPr/>
          </p:nvSpPr>
          <p:spPr>
            <a:xfrm>
              <a:off x="1617170" y="1932286"/>
              <a:ext cx="5681078" cy="400110"/>
            </a:xfrm>
            <a:prstGeom prst="rect">
              <a:avLst/>
            </a:prstGeom>
            <a:noFill/>
          </p:spPr>
          <p:txBody>
            <a:bodyPr wrap="square" rtlCol="0">
              <a:spAutoFit/>
            </a:bodyPr>
            <a:lstStyle/>
            <a:p>
              <a:r>
                <a:rPr lang="en-US" sz="2000"/>
                <a:t>Copilot actions per person per week</a:t>
              </a:r>
              <a:endParaRPr lang="en-US" sz="1050"/>
            </a:p>
          </p:txBody>
        </p:sp>
        <p:sp>
          <p:nvSpPr>
            <p:cNvPr id="65" name="TextBox 64">
              <a:extLst>
                <a:ext uri="{FF2B5EF4-FFF2-40B4-BE49-F238E27FC236}">
                  <a16:creationId xmlns:a16="http://schemas.microsoft.com/office/drawing/2014/main" id="{4FC4A492-A937-5C8F-7F66-50013481445B}"/>
                </a:ext>
              </a:extLst>
            </p:cNvPr>
            <p:cNvSpPr txBox="1"/>
            <p:nvPr/>
          </p:nvSpPr>
          <p:spPr>
            <a:xfrm>
              <a:off x="9223396" y="1809677"/>
              <a:ext cx="1948673" cy="615553"/>
            </a:xfrm>
            <a:prstGeom prst="rect">
              <a:avLst/>
            </a:prstGeom>
            <a:noFill/>
          </p:spPr>
          <p:txBody>
            <a:bodyPr wrap="square" lIns="0" tIns="0" rIns="0" bIns="0" rtlCol="0">
              <a:spAutoFit/>
            </a:bodyPr>
            <a:lstStyle/>
            <a:p>
              <a:pPr algn="l"/>
              <a:r>
                <a:rPr lang="en-US" sz="2000"/>
                <a:t>Deals won with Copilot usage</a:t>
              </a:r>
            </a:p>
          </p:txBody>
        </p:sp>
        <p:sp>
          <p:nvSpPr>
            <p:cNvPr id="70" name="TextBox 69" descr="Image that shows deals won with Copilot usage. Two bar graphs. The first shows that fewer deals were won with low copilot usage and the second bar show more deals were won by people who have a high usage of Copilot">
              <a:extLst>
                <a:ext uri="{FF2B5EF4-FFF2-40B4-BE49-F238E27FC236}">
                  <a16:creationId xmlns:a16="http://schemas.microsoft.com/office/drawing/2014/main" id="{FF8E344C-B51F-5618-FEEE-F6608AF108A4}"/>
                </a:ext>
              </a:extLst>
            </p:cNvPr>
            <p:cNvSpPr txBox="1"/>
            <p:nvPr/>
          </p:nvSpPr>
          <p:spPr>
            <a:xfrm>
              <a:off x="8829443" y="2675849"/>
              <a:ext cx="2506605" cy="3440797"/>
            </a:xfrm>
            <a:prstGeom prst="roundRect">
              <a:avLst>
                <a:gd name="adj" fmla="val 4554"/>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grpSp>
          <p:nvGrpSpPr>
            <p:cNvPr id="4" name="Group 3" descr="This chart illustrates how just 60 Copilot actions per person this week results in a higher number of deals won than if Copilot were not used.">
              <a:extLst>
                <a:ext uri="{FF2B5EF4-FFF2-40B4-BE49-F238E27FC236}">
                  <a16:creationId xmlns:a16="http://schemas.microsoft.com/office/drawing/2014/main" id="{69A3EE23-F050-1E47-603D-DEEC58BF0EF7}"/>
                </a:ext>
              </a:extLst>
            </p:cNvPr>
            <p:cNvGrpSpPr/>
            <p:nvPr/>
          </p:nvGrpSpPr>
          <p:grpSpPr>
            <a:xfrm>
              <a:off x="674970" y="2659581"/>
              <a:ext cx="7906999" cy="3440803"/>
              <a:chOff x="674970" y="2659581"/>
              <a:chExt cx="7906999" cy="3440803"/>
            </a:xfrm>
          </p:grpSpPr>
          <p:sp>
            <p:nvSpPr>
              <p:cNvPr id="69" name="TextBox 68" descr="This image gives an example of how Copilot influences work and outcomes. It shows 14 uses of teams meeting recap; 21 uses of Copilot search; 7 uses of creating a draft using Copilot in Word; 3 uses of creating a presentation using Copilot in PowerPoint; 10 uses of Copilot summarizing emails in Outlook; and, 5 uses of formating an excel spreadsheet using Copilot">
                <a:extLst>
                  <a:ext uri="{FF2B5EF4-FFF2-40B4-BE49-F238E27FC236}">
                    <a16:creationId xmlns:a16="http://schemas.microsoft.com/office/drawing/2014/main" id="{D29685AE-AE28-8D21-1BCD-4E32DA496598}"/>
                  </a:ext>
                </a:extLst>
              </p:cNvPr>
              <p:cNvSpPr txBox="1"/>
              <p:nvPr/>
            </p:nvSpPr>
            <p:spPr>
              <a:xfrm>
                <a:off x="674970" y="2659581"/>
                <a:ext cx="7906999" cy="3440797"/>
              </a:xfrm>
              <a:prstGeom prst="roundRect">
                <a:avLst>
                  <a:gd name="adj" fmla="val 4554"/>
                </a:avLst>
              </a:prstGeom>
              <a:solidFill>
                <a:schemeClr val="bg1">
                  <a:alpha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548640" rIns="91440" bIns="2743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b="1">
                  <a:solidFill>
                    <a:schemeClr val="tx1"/>
                  </a:solidFill>
                  <a:latin typeface="+mn-lt"/>
                </a:endParaRPr>
              </a:p>
            </p:txBody>
          </p:sp>
          <p:pic>
            <p:nvPicPr>
              <p:cNvPr id="15" name="Picture 14" descr="Copilot logo">
                <a:extLst>
                  <a:ext uri="{FF2B5EF4-FFF2-40B4-BE49-F238E27FC236}">
                    <a16:creationId xmlns:a16="http://schemas.microsoft.com/office/drawing/2014/main" id="{AB49BA45-D438-9FC3-F29F-C2065193A588}"/>
                  </a:ext>
                </a:extLst>
              </p:cNvPr>
              <p:cNvPicPr>
                <a:picLocks noChangeAspect="1"/>
              </p:cNvPicPr>
              <p:nvPr/>
            </p:nvPicPr>
            <p:blipFill>
              <a:blip r:embed="rId3"/>
              <a:stretch>
                <a:fillRect/>
              </a:stretch>
            </p:blipFill>
            <p:spPr>
              <a:xfrm>
                <a:off x="2026958" y="3319169"/>
                <a:ext cx="511585" cy="596848"/>
              </a:xfrm>
              <a:prstGeom prst="rect">
                <a:avLst/>
              </a:prstGeom>
            </p:spPr>
          </p:pic>
          <p:sp>
            <p:nvSpPr>
              <p:cNvPr id="16" name="TextBox 15">
                <a:extLst>
                  <a:ext uri="{FF2B5EF4-FFF2-40B4-BE49-F238E27FC236}">
                    <a16:creationId xmlns:a16="http://schemas.microsoft.com/office/drawing/2014/main" id="{465D039C-4EDE-70D7-98C8-9A189EEBD88A}"/>
                  </a:ext>
                </a:extLst>
              </p:cNvPr>
              <p:cNvSpPr txBox="1"/>
              <p:nvPr/>
            </p:nvSpPr>
            <p:spPr>
              <a:xfrm>
                <a:off x="1917142" y="4030815"/>
                <a:ext cx="731217" cy="369332"/>
              </a:xfrm>
              <a:prstGeom prst="rect">
                <a:avLst/>
              </a:prstGeom>
              <a:noFill/>
            </p:spPr>
            <p:txBody>
              <a:bodyPr wrap="square" rtlCol="0">
                <a:spAutoFit/>
              </a:bodyPr>
              <a:lstStyle/>
              <a:p>
                <a:pPr algn="ctr"/>
                <a:r>
                  <a:rPr lang="en-US"/>
                  <a:t>21</a:t>
                </a:r>
              </a:p>
            </p:txBody>
          </p:sp>
          <p:sp>
            <p:nvSpPr>
              <p:cNvPr id="31" name="TextBox 30">
                <a:extLst>
                  <a:ext uri="{FF2B5EF4-FFF2-40B4-BE49-F238E27FC236}">
                    <a16:creationId xmlns:a16="http://schemas.microsoft.com/office/drawing/2014/main" id="{5DAE9653-2FB1-C9CB-4509-1D4647CE20D9}"/>
                  </a:ext>
                </a:extLst>
              </p:cNvPr>
              <p:cNvSpPr txBox="1"/>
              <p:nvPr/>
            </p:nvSpPr>
            <p:spPr>
              <a:xfrm>
                <a:off x="1917142" y="4746742"/>
                <a:ext cx="731217" cy="307777"/>
              </a:xfrm>
              <a:prstGeom prst="rect">
                <a:avLst/>
              </a:prstGeom>
              <a:noFill/>
            </p:spPr>
            <p:txBody>
              <a:bodyPr wrap="square" rtlCol="0">
                <a:spAutoFit/>
              </a:bodyPr>
              <a:lstStyle/>
              <a:p>
                <a:r>
                  <a:rPr lang="en-US" sz="1400"/>
                  <a:t>Search</a:t>
                </a:r>
              </a:p>
            </p:txBody>
          </p:sp>
          <p:cxnSp>
            <p:nvCxnSpPr>
              <p:cNvPr id="42" name="Straight Connector 41">
                <a:extLst>
                  <a:ext uri="{FF2B5EF4-FFF2-40B4-BE49-F238E27FC236}">
                    <a16:creationId xmlns:a16="http://schemas.microsoft.com/office/drawing/2014/main" id="{FC216061-CB8F-9E29-B5D0-99300942DB0F}"/>
                  </a:ext>
                  <a:ext uri="{C183D7F6-B498-43B3-948B-1728B52AA6E4}">
                    <adec:decorative xmlns:adec="http://schemas.microsoft.com/office/drawing/2017/decorative" val="1"/>
                  </a:ext>
                </a:extLst>
              </p:cNvPr>
              <p:cNvCxnSpPr>
                <a:cxnSpLocks/>
              </p:cNvCxnSpPr>
              <p:nvPr/>
            </p:nvCxnSpPr>
            <p:spPr>
              <a:xfrm>
                <a:off x="1755577" y="3332596"/>
                <a:ext cx="0" cy="2120071"/>
              </a:xfrm>
              <a:prstGeom prst="line">
                <a:avLst/>
              </a:prstGeom>
              <a:ln>
                <a:solidFill>
                  <a:schemeClr val="tx2">
                    <a:lumMod val="25000"/>
                    <a:lumOff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67D9BE6-150F-3573-23D9-AD2029BC003E}"/>
                  </a:ext>
                  <a:ext uri="{C183D7F6-B498-43B3-948B-1728B52AA6E4}">
                    <adec:decorative xmlns:adec="http://schemas.microsoft.com/office/drawing/2017/decorative" val="1"/>
                  </a:ext>
                </a:extLst>
              </p:cNvPr>
              <p:cNvCxnSpPr>
                <a:cxnSpLocks/>
              </p:cNvCxnSpPr>
              <p:nvPr/>
            </p:nvCxnSpPr>
            <p:spPr>
              <a:xfrm>
                <a:off x="2857425" y="3313619"/>
                <a:ext cx="0" cy="2120071"/>
              </a:xfrm>
              <a:prstGeom prst="line">
                <a:avLst/>
              </a:prstGeom>
              <a:ln>
                <a:solidFill>
                  <a:schemeClr val="tx2">
                    <a:lumMod val="25000"/>
                    <a:lumOff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7E7981C-E90A-1C75-E0D0-26CA3086D102}"/>
                  </a:ext>
                  <a:ext uri="{C183D7F6-B498-43B3-948B-1728B52AA6E4}">
                    <adec:decorative xmlns:adec="http://schemas.microsoft.com/office/drawing/2017/decorative" val="1"/>
                  </a:ext>
                </a:extLst>
              </p:cNvPr>
              <p:cNvCxnSpPr>
                <a:cxnSpLocks/>
              </p:cNvCxnSpPr>
              <p:nvPr/>
            </p:nvCxnSpPr>
            <p:spPr>
              <a:xfrm>
                <a:off x="4472151" y="3364037"/>
                <a:ext cx="0" cy="2120071"/>
              </a:xfrm>
              <a:prstGeom prst="line">
                <a:avLst/>
              </a:prstGeom>
              <a:ln>
                <a:solidFill>
                  <a:schemeClr val="tx2">
                    <a:lumMod val="25000"/>
                    <a:lumOff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A28D1A5-E52E-9B2A-FCA7-7C50398B1B53}"/>
                  </a:ext>
                  <a:ext uri="{C183D7F6-B498-43B3-948B-1728B52AA6E4}">
                    <adec:decorative xmlns:adec="http://schemas.microsoft.com/office/drawing/2017/decorative" val="1"/>
                  </a:ext>
                </a:extLst>
              </p:cNvPr>
              <p:cNvCxnSpPr>
                <a:cxnSpLocks/>
              </p:cNvCxnSpPr>
              <p:nvPr/>
            </p:nvCxnSpPr>
            <p:spPr>
              <a:xfrm>
                <a:off x="5989675" y="3343095"/>
                <a:ext cx="0" cy="2120071"/>
              </a:xfrm>
              <a:prstGeom prst="line">
                <a:avLst/>
              </a:prstGeom>
              <a:ln>
                <a:solidFill>
                  <a:schemeClr val="tx2">
                    <a:lumMod val="25000"/>
                    <a:lumOff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27025EB-3DA3-5814-EF51-338F8EDEC8F9}"/>
                  </a:ext>
                  <a:ext uri="{C183D7F6-B498-43B3-948B-1728B52AA6E4}">
                    <adec:decorative xmlns:adec="http://schemas.microsoft.com/office/drawing/2017/decorative" val="1"/>
                  </a:ext>
                </a:extLst>
              </p:cNvPr>
              <p:cNvCxnSpPr>
                <a:cxnSpLocks/>
              </p:cNvCxnSpPr>
              <p:nvPr/>
            </p:nvCxnSpPr>
            <p:spPr>
              <a:xfrm>
                <a:off x="7468437" y="3375925"/>
                <a:ext cx="0" cy="2120071"/>
              </a:xfrm>
              <a:prstGeom prst="line">
                <a:avLst/>
              </a:prstGeom>
              <a:ln>
                <a:solidFill>
                  <a:schemeClr val="tx2">
                    <a:lumMod val="25000"/>
                    <a:lumOff val="75000"/>
                  </a:schemeClr>
                </a:solidFill>
                <a:prstDash val="lgDash"/>
              </a:ln>
            </p:spPr>
            <p:style>
              <a:lnRef idx="2">
                <a:schemeClr val="accent1"/>
              </a:lnRef>
              <a:fillRef idx="0">
                <a:schemeClr val="accent1"/>
              </a:fillRef>
              <a:effectRef idx="1">
                <a:schemeClr val="accent1"/>
              </a:effectRef>
              <a:fontRef idx="minor">
                <a:schemeClr val="tx1"/>
              </a:fontRef>
            </p:style>
          </p:cxnSp>
          <p:pic>
            <p:nvPicPr>
              <p:cNvPr id="11" name="Picture 10" descr="Microsoft Teams Logo">
                <a:extLst>
                  <a:ext uri="{FF2B5EF4-FFF2-40B4-BE49-F238E27FC236}">
                    <a16:creationId xmlns:a16="http://schemas.microsoft.com/office/drawing/2014/main" id="{EABCFA5C-B1BE-26EB-D3D5-8D851467050A}"/>
                  </a:ext>
                </a:extLst>
              </p:cNvPr>
              <p:cNvPicPr>
                <a:picLocks noChangeAspect="1"/>
              </p:cNvPicPr>
              <p:nvPr/>
            </p:nvPicPr>
            <p:blipFill>
              <a:blip r:embed="rId4"/>
              <a:stretch>
                <a:fillRect/>
              </a:stretch>
            </p:blipFill>
            <p:spPr>
              <a:xfrm>
                <a:off x="848467" y="3332596"/>
                <a:ext cx="620602" cy="519964"/>
              </a:xfrm>
              <a:prstGeom prst="rect">
                <a:avLst/>
              </a:prstGeom>
            </p:spPr>
          </p:pic>
          <p:sp>
            <p:nvSpPr>
              <p:cNvPr id="12" name="TextBox 11">
                <a:extLst>
                  <a:ext uri="{FF2B5EF4-FFF2-40B4-BE49-F238E27FC236}">
                    <a16:creationId xmlns:a16="http://schemas.microsoft.com/office/drawing/2014/main" id="{83A35D24-69D4-84EE-43CA-95CA06F81B3D}"/>
                  </a:ext>
                </a:extLst>
              </p:cNvPr>
              <p:cNvSpPr txBox="1"/>
              <p:nvPr/>
            </p:nvSpPr>
            <p:spPr>
              <a:xfrm>
                <a:off x="893999" y="4044242"/>
                <a:ext cx="529538" cy="369332"/>
              </a:xfrm>
              <a:prstGeom prst="rect">
                <a:avLst/>
              </a:prstGeom>
              <a:noFill/>
            </p:spPr>
            <p:txBody>
              <a:bodyPr wrap="square" rtlCol="0">
                <a:spAutoFit/>
              </a:bodyPr>
              <a:lstStyle/>
              <a:p>
                <a:pPr algn="ctr"/>
                <a:r>
                  <a:rPr lang="en-US"/>
                  <a:t>14</a:t>
                </a:r>
              </a:p>
            </p:txBody>
          </p:sp>
          <p:sp>
            <p:nvSpPr>
              <p:cNvPr id="30" name="TextBox 29">
                <a:extLst>
                  <a:ext uri="{FF2B5EF4-FFF2-40B4-BE49-F238E27FC236}">
                    <a16:creationId xmlns:a16="http://schemas.microsoft.com/office/drawing/2014/main" id="{E3B490E0-5AAC-1D21-A69A-C2A6DEAE30FE}"/>
                  </a:ext>
                </a:extLst>
              </p:cNvPr>
              <p:cNvSpPr txBox="1"/>
              <p:nvPr/>
            </p:nvSpPr>
            <p:spPr>
              <a:xfrm>
                <a:off x="723525" y="4760169"/>
                <a:ext cx="870487" cy="523220"/>
              </a:xfrm>
              <a:prstGeom prst="rect">
                <a:avLst/>
              </a:prstGeom>
              <a:noFill/>
            </p:spPr>
            <p:txBody>
              <a:bodyPr wrap="square" rtlCol="0">
                <a:spAutoFit/>
              </a:bodyPr>
              <a:lstStyle/>
              <a:p>
                <a:r>
                  <a:rPr lang="en-US" sz="1400"/>
                  <a:t>Meeting recap</a:t>
                </a:r>
              </a:p>
            </p:txBody>
          </p:sp>
          <p:sp>
            <p:nvSpPr>
              <p:cNvPr id="48" name="TextBox 47">
                <a:extLst>
                  <a:ext uri="{FF2B5EF4-FFF2-40B4-BE49-F238E27FC236}">
                    <a16:creationId xmlns:a16="http://schemas.microsoft.com/office/drawing/2014/main" id="{01F52F63-0790-88AB-5258-DD089A8DE113}"/>
                  </a:ext>
                </a:extLst>
              </p:cNvPr>
              <p:cNvSpPr txBox="1"/>
              <p:nvPr/>
            </p:nvSpPr>
            <p:spPr>
              <a:xfrm>
                <a:off x="723525" y="5577164"/>
                <a:ext cx="870487" cy="523220"/>
              </a:xfrm>
              <a:prstGeom prst="rect">
                <a:avLst/>
              </a:prstGeom>
              <a:noFill/>
            </p:spPr>
            <p:txBody>
              <a:bodyPr wrap="square" rtlCol="0">
                <a:spAutoFit/>
              </a:bodyPr>
              <a:lstStyle/>
              <a:p>
                <a:r>
                  <a:rPr lang="en-US" sz="1400">
                    <a:solidFill>
                      <a:schemeClr val="bg1">
                        <a:lumMod val="65000"/>
                      </a:schemeClr>
                    </a:solidFill>
                  </a:rPr>
                  <a:t>Meeting actions</a:t>
                </a:r>
              </a:p>
            </p:txBody>
          </p:sp>
          <p:pic>
            <p:nvPicPr>
              <p:cNvPr id="18" name="Picture 17" descr="Microsoft Word Logo">
                <a:extLst>
                  <a:ext uri="{FF2B5EF4-FFF2-40B4-BE49-F238E27FC236}">
                    <a16:creationId xmlns:a16="http://schemas.microsoft.com/office/drawing/2014/main" id="{5AEDD438-2158-B93A-0FB9-A1203D93762B}"/>
                  </a:ext>
                </a:extLst>
              </p:cNvPr>
              <p:cNvPicPr>
                <a:picLocks noChangeAspect="1"/>
              </p:cNvPicPr>
              <p:nvPr/>
            </p:nvPicPr>
            <p:blipFill>
              <a:blip r:embed="rId5"/>
              <a:stretch>
                <a:fillRect/>
              </a:stretch>
            </p:blipFill>
            <p:spPr>
              <a:xfrm>
                <a:off x="3354159" y="3343095"/>
                <a:ext cx="573757" cy="527856"/>
              </a:xfrm>
              <a:prstGeom prst="rect">
                <a:avLst/>
              </a:prstGeom>
            </p:spPr>
          </p:pic>
          <p:sp>
            <p:nvSpPr>
              <p:cNvPr id="19" name="TextBox 18">
                <a:extLst>
                  <a:ext uri="{FF2B5EF4-FFF2-40B4-BE49-F238E27FC236}">
                    <a16:creationId xmlns:a16="http://schemas.microsoft.com/office/drawing/2014/main" id="{52A77145-8C6F-A275-5F72-09EF0D418CC6}"/>
                  </a:ext>
                </a:extLst>
              </p:cNvPr>
              <p:cNvSpPr txBox="1"/>
              <p:nvPr/>
            </p:nvSpPr>
            <p:spPr>
              <a:xfrm>
                <a:off x="3372056" y="4066629"/>
                <a:ext cx="537963" cy="369332"/>
              </a:xfrm>
              <a:prstGeom prst="rect">
                <a:avLst/>
              </a:prstGeom>
              <a:noFill/>
            </p:spPr>
            <p:txBody>
              <a:bodyPr wrap="square" rtlCol="0">
                <a:spAutoFit/>
              </a:bodyPr>
              <a:lstStyle/>
              <a:p>
                <a:pPr algn="ctr"/>
                <a:r>
                  <a:rPr lang="en-US"/>
                  <a:t>7</a:t>
                </a:r>
              </a:p>
            </p:txBody>
          </p:sp>
          <p:sp>
            <p:nvSpPr>
              <p:cNvPr id="36" name="TextBox 35">
                <a:extLst>
                  <a:ext uri="{FF2B5EF4-FFF2-40B4-BE49-F238E27FC236}">
                    <a16:creationId xmlns:a16="http://schemas.microsoft.com/office/drawing/2014/main" id="{5EC61402-0F23-542E-3154-2C0AC998D59F}"/>
                  </a:ext>
                </a:extLst>
              </p:cNvPr>
              <p:cNvSpPr txBox="1"/>
              <p:nvPr/>
            </p:nvSpPr>
            <p:spPr>
              <a:xfrm>
                <a:off x="2993765" y="4782556"/>
                <a:ext cx="1294544" cy="307777"/>
              </a:xfrm>
              <a:prstGeom prst="rect">
                <a:avLst/>
              </a:prstGeom>
              <a:noFill/>
            </p:spPr>
            <p:txBody>
              <a:bodyPr wrap="square" rtlCol="0">
                <a:spAutoFit/>
              </a:bodyPr>
              <a:lstStyle/>
              <a:p>
                <a:r>
                  <a:rPr lang="en-US" sz="1400"/>
                  <a:t>Create a draft</a:t>
                </a:r>
              </a:p>
            </p:txBody>
          </p:sp>
          <p:sp>
            <p:nvSpPr>
              <p:cNvPr id="50" name="TextBox 49">
                <a:extLst>
                  <a:ext uri="{FF2B5EF4-FFF2-40B4-BE49-F238E27FC236}">
                    <a16:creationId xmlns:a16="http://schemas.microsoft.com/office/drawing/2014/main" id="{C69F24AC-C23C-05F0-C2E6-87C3A9E2ED20}"/>
                  </a:ext>
                </a:extLst>
              </p:cNvPr>
              <p:cNvSpPr txBox="1"/>
              <p:nvPr/>
            </p:nvSpPr>
            <p:spPr>
              <a:xfrm>
                <a:off x="2971489" y="5599551"/>
                <a:ext cx="1339097" cy="307777"/>
              </a:xfrm>
              <a:prstGeom prst="rect">
                <a:avLst/>
              </a:prstGeom>
              <a:noFill/>
            </p:spPr>
            <p:txBody>
              <a:bodyPr wrap="square" rtlCol="0">
                <a:spAutoFit/>
              </a:bodyPr>
              <a:lstStyle/>
              <a:p>
                <a:r>
                  <a:rPr lang="en-US" sz="1400">
                    <a:solidFill>
                      <a:schemeClr val="bg1">
                        <a:lumMod val="65000"/>
                      </a:schemeClr>
                    </a:solidFill>
                  </a:rPr>
                  <a:t>Summarize</a:t>
                </a:r>
              </a:p>
            </p:txBody>
          </p:sp>
          <p:pic>
            <p:nvPicPr>
              <p:cNvPr id="21" name="Picture 20" descr="Microsoft Powerpoint logo">
                <a:extLst>
                  <a:ext uri="{FF2B5EF4-FFF2-40B4-BE49-F238E27FC236}">
                    <a16:creationId xmlns:a16="http://schemas.microsoft.com/office/drawing/2014/main" id="{27AD0660-F1A9-7220-1324-216BAEF63EC4}"/>
                  </a:ext>
                </a:extLst>
              </p:cNvPr>
              <p:cNvPicPr>
                <a:picLocks noChangeAspect="1"/>
              </p:cNvPicPr>
              <p:nvPr/>
            </p:nvPicPr>
            <p:blipFill>
              <a:blip r:embed="rId6"/>
              <a:stretch>
                <a:fillRect/>
              </a:stretch>
            </p:blipFill>
            <p:spPr>
              <a:xfrm>
                <a:off x="4907135" y="3332596"/>
                <a:ext cx="647557" cy="515968"/>
              </a:xfrm>
              <a:prstGeom prst="rect">
                <a:avLst/>
              </a:prstGeom>
            </p:spPr>
          </p:pic>
          <p:sp>
            <p:nvSpPr>
              <p:cNvPr id="22" name="TextBox 21">
                <a:extLst>
                  <a:ext uri="{FF2B5EF4-FFF2-40B4-BE49-F238E27FC236}">
                    <a16:creationId xmlns:a16="http://schemas.microsoft.com/office/drawing/2014/main" id="{621996D6-F216-69F6-F313-6B5974ABBD03}"/>
                  </a:ext>
                </a:extLst>
              </p:cNvPr>
              <p:cNvSpPr txBox="1"/>
              <p:nvPr/>
            </p:nvSpPr>
            <p:spPr>
              <a:xfrm>
                <a:off x="4950214" y="4044242"/>
                <a:ext cx="561398" cy="369332"/>
              </a:xfrm>
              <a:prstGeom prst="rect">
                <a:avLst/>
              </a:prstGeom>
              <a:noFill/>
            </p:spPr>
            <p:txBody>
              <a:bodyPr wrap="square" rtlCol="0">
                <a:spAutoFit/>
              </a:bodyPr>
              <a:lstStyle/>
              <a:p>
                <a:pPr algn="ctr"/>
                <a:r>
                  <a:rPr lang="en-US"/>
                  <a:t>3</a:t>
                </a:r>
              </a:p>
            </p:txBody>
          </p:sp>
          <p:sp>
            <p:nvSpPr>
              <p:cNvPr id="38" name="TextBox 37">
                <a:extLst>
                  <a:ext uri="{FF2B5EF4-FFF2-40B4-BE49-F238E27FC236}">
                    <a16:creationId xmlns:a16="http://schemas.microsoft.com/office/drawing/2014/main" id="{62202378-3BAD-DFF8-6CAC-5ED9EA4092E1}"/>
                  </a:ext>
                </a:extLst>
              </p:cNvPr>
              <p:cNvSpPr txBox="1"/>
              <p:nvPr/>
            </p:nvSpPr>
            <p:spPr>
              <a:xfrm>
                <a:off x="4633716" y="4760169"/>
                <a:ext cx="1194394" cy="523220"/>
              </a:xfrm>
              <a:prstGeom prst="rect">
                <a:avLst/>
              </a:prstGeom>
              <a:noFill/>
            </p:spPr>
            <p:txBody>
              <a:bodyPr wrap="square" rtlCol="0">
                <a:spAutoFit/>
              </a:bodyPr>
              <a:lstStyle/>
              <a:p>
                <a:r>
                  <a:rPr lang="en-US" sz="1400"/>
                  <a:t>Create a presentation</a:t>
                </a:r>
              </a:p>
            </p:txBody>
          </p:sp>
          <p:sp>
            <p:nvSpPr>
              <p:cNvPr id="51" name="TextBox 50">
                <a:extLst>
                  <a:ext uri="{FF2B5EF4-FFF2-40B4-BE49-F238E27FC236}">
                    <a16:creationId xmlns:a16="http://schemas.microsoft.com/office/drawing/2014/main" id="{BA9F80BF-FAC5-1F14-D124-D1F36BA0D86D}"/>
                  </a:ext>
                </a:extLst>
              </p:cNvPr>
              <p:cNvSpPr txBox="1"/>
              <p:nvPr/>
            </p:nvSpPr>
            <p:spPr>
              <a:xfrm>
                <a:off x="4677443" y="5577164"/>
                <a:ext cx="1106940" cy="307777"/>
              </a:xfrm>
              <a:prstGeom prst="rect">
                <a:avLst/>
              </a:prstGeom>
              <a:noFill/>
            </p:spPr>
            <p:txBody>
              <a:bodyPr wrap="square" rtlCol="0">
                <a:spAutoFit/>
              </a:bodyPr>
              <a:lstStyle/>
              <a:p>
                <a:r>
                  <a:rPr lang="en-US" sz="1400">
                    <a:solidFill>
                      <a:schemeClr val="bg1">
                        <a:lumMod val="65000"/>
                      </a:schemeClr>
                    </a:solidFill>
                  </a:rPr>
                  <a:t>Summarize</a:t>
                </a:r>
              </a:p>
            </p:txBody>
          </p:sp>
          <p:pic>
            <p:nvPicPr>
              <p:cNvPr id="25" name="Picture 24" descr="Microsoft Outlook Logo">
                <a:extLst>
                  <a:ext uri="{FF2B5EF4-FFF2-40B4-BE49-F238E27FC236}">
                    <a16:creationId xmlns:a16="http://schemas.microsoft.com/office/drawing/2014/main" id="{68FD1FD2-DF65-CD79-832A-E28012DF78ED}"/>
                  </a:ext>
                </a:extLst>
              </p:cNvPr>
              <p:cNvPicPr>
                <a:picLocks noChangeAspect="1"/>
              </p:cNvPicPr>
              <p:nvPr/>
            </p:nvPicPr>
            <p:blipFill>
              <a:blip r:embed="rId7"/>
              <a:stretch>
                <a:fillRect/>
              </a:stretch>
            </p:blipFill>
            <p:spPr>
              <a:xfrm>
                <a:off x="6442178" y="3332596"/>
                <a:ext cx="573757" cy="483691"/>
              </a:xfrm>
              <a:prstGeom prst="rect">
                <a:avLst/>
              </a:prstGeom>
            </p:spPr>
          </p:pic>
          <p:sp>
            <p:nvSpPr>
              <p:cNvPr id="26" name="TextBox 25">
                <a:extLst>
                  <a:ext uri="{FF2B5EF4-FFF2-40B4-BE49-F238E27FC236}">
                    <a16:creationId xmlns:a16="http://schemas.microsoft.com/office/drawing/2014/main" id="{38CF2A05-A98C-9A77-6D67-415494BFF60C}"/>
                  </a:ext>
                </a:extLst>
              </p:cNvPr>
              <p:cNvSpPr txBox="1"/>
              <p:nvPr/>
            </p:nvSpPr>
            <p:spPr>
              <a:xfrm>
                <a:off x="6425246" y="4044242"/>
                <a:ext cx="607620" cy="369332"/>
              </a:xfrm>
              <a:prstGeom prst="rect">
                <a:avLst/>
              </a:prstGeom>
              <a:noFill/>
            </p:spPr>
            <p:txBody>
              <a:bodyPr wrap="square" rtlCol="0">
                <a:spAutoFit/>
              </a:bodyPr>
              <a:lstStyle/>
              <a:p>
                <a:pPr algn="ctr"/>
                <a:r>
                  <a:rPr lang="en-US"/>
                  <a:t>10</a:t>
                </a:r>
              </a:p>
            </p:txBody>
          </p:sp>
          <p:sp>
            <p:nvSpPr>
              <p:cNvPr id="40" name="TextBox 39">
                <a:extLst>
                  <a:ext uri="{FF2B5EF4-FFF2-40B4-BE49-F238E27FC236}">
                    <a16:creationId xmlns:a16="http://schemas.microsoft.com/office/drawing/2014/main" id="{0D97CD7D-BC46-33E4-CD7F-E25035596285}"/>
                  </a:ext>
                </a:extLst>
              </p:cNvPr>
              <p:cNvSpPr txBox="1"/>
              <p:nvPr/>
            </p:nvSpPr>
            <p:spPr>
              <a:xfrm>
                <a:off x="6151240" y="4760169"/>
                <a:ext cx="1155632" cy="307777"/>
              </a:xfrm>
              <a:prstGeom prst="rect">
                <a:avLst/>
              </a:prstGeom>
              <a:noFill/>
            </p:spPr>
            <p:txBody>
              <a:bodyPr wrap="square" rtlCol="0">
                <a:spAutoFit/>
              </a:bodyPr>
              <a:lstStyle/>
              <a:p>
                <a:r>
                  <a:rPr lang="en-US" sz="1400"/>
                  <a:t>Summarize</a:t>
                </a:r>
              </a:p>
            </p:txBody>
          </p:sp>
          <p:sp>
            <p:nvSpPr>
              <p:cNvPr id="52" name="TextBox 51">
                <a:extLst>
                  <a:ext uri="{FF2B5EF4-FFF2-40B4-BE49-F238E27FC236}">
                    <a16:creationId xmlns:a16="http://schemas.microsoft.com/office/drawing/2014/main" id="{ABD7A267-C795-8747-FB00-2673F48048E8}"/>
                  </a:ext>
                </a:extLst>
              </p:cNvPr>
              <p:cNvSpPr txBox="1"/>
              <p:nvPr/>
            </p:nvSpPr>
            <p:spPr>
              <a:xfrm>
                <a:off x="6220006" y="5577164"/>
                <a:ext cx="1018101" cy="307777"/>
              </a:xfrm>
              <a:prstGeom prst="rect">
                <a:avLst/>
              </a:prstGeom>
              <a:noFill/>
            </p:spPr>
            <p:txBody>
              <a:bodyPr wrap="square" rtlCol="0">
                <a:spAutoFit/>
              </a:bodyPr>
              <a:lstStyle/>
              <a:p>
                <a:r>
                  <a:rPr lang="en-US" sz="1400">
                    <a:solidFill>
                      <a:schemeClr val="bg1">
                        <a:lumMod val="65000"/>
                      </a:schemeClr>
                    </a:solidFill>
                  </a:rPr>
                  <a:t>Coaching</a:t>
                </a:r>
              </a:p>
            </p:txBody>
          </p:sp>
          <p:pic>
            <p:nvPicPr>
              <p:cNvPr id="28" name="Picture 27" descr="Microsoft Excel Logo">
                <a:extLst>
                  <a:ext uri="{FF2B5EF4-FFF2-40B4-BE49-F238E27FC236}">
                    <a16:creationId xmlns:a16="http://schemas.microsoft.com/office/drawing/2014/main" id="{7AFEEA1F-198B-FB1C-25AF-A4CD4C8B7BBB}"/>
                  </a:ext>
                </a:extLst>
              </p:cNvPr>
              <p:cNvPicPr>
                <a:picLocks noChangeAspect="1"/>
              </p:cNvPicPr>
              <p:nvPr/>
            </p:nvPicPr>
            <p:blipFill>
              <a:blip r:embed="rId8"/>
              <a:stretch>
                <a:fillRect/>
              </a:stretch>
            </p:blipFill>
            <p:spPr>
              <a:xfrm>
                <a:off x="7779169" y="3286429"/>
                <a:ext cx="582449" cy="516636"/>
              </a:xfrm>
              <a:prstGeom prst="rect">
                <a:avLst/>
              </a:prstGeom>
            </p:spPr>
          </p:pic>
          <p:sp>
            <p:nvSpPr>
              <p:cNvPr id="29" name="TextBox 28">
                <a:extLst>
                  <a:ext uri="{FF2B5EF4-FFF2-40B4-BE49-F238E27FC236}">
                    <a16:creationId xmlns:a16="http://schemas.microsoft.com/office/drawing/2014/main" id="{2C212B48-FB2C-3B4B-15AE-551D35211C1F}"/>
                  </a:ext>
                </a:extLst>
              </p:cNvPr>
              <p:cNvSpPr txBox="1"/>
              <p:nvPr/>
            </p:nvSpPr>
            <p:spPr>
              <a:xfrm>
                <a:off x="7840975" y="3998075"/>
                <a:ext cx="458836" cy="369332"/>
              </a:xfrm>
              <a:prstGeom prst="rect">
                <a:avLst/>
              </a:prstGeom>
              <a:noFill/>
            </p:spPr>
            <p:txBody>
              <a:bodyPr wrap="square" rtlCol="0">
                <a:spAutoFit/>
              </a:bodyPr>
              <a:lstStyle/>
              <a:p>
                <a:pPr algn="ctr"/>
                <a:r>
                  <a:rPr lang="en-US"/>
                  <a:t>5</a:t>
                </a:r>
              </a:p>
            </p:txBody>
          </p:sp>
          <p:sp>
            <p:nvSpPr>
              <p:cNvPr id="41" name="TextBox 40">
                <a:extLst>
                  <a:ext uri="{FF2B5EF4-FFF2-40B4-BE49-F238E27FC236}">
                    <a16:creationId xmlns:a16="http://schemas.microsoft.com/office/drawing/2014/main" id="{75726A9B-AD16-E750-D2A1-D9EF6A57D38F}"/>
                  </a:ext>
                </a:extLst>
              </p:cNvPr>
              <p:cNvSpPr txBox="1"/>
              <p:nvPr/>
            </p:nvSpPr>
            <p:spPr>
              <a:xfrm>
                <a:off x="7683440" y="4714002"/>
                <a:ext cx="773906" cy="307777"/>
              </a:xfrm>
              <a:prstGeom prst="rect">
                <a:avLst/>
              </a:prstGeom>
              <a:noFill/>
            </p:spPr>
            <p:txBody>
              <a:bodyPr wrap="square" rtlCol="0">
                <a:spAutoFit/>
              </a:bodyPr>
              <a:lstStyle/>
              <a:p>
                <a:r>
                  <a:rPr lang="en-US" sz="1400"/>
                  <a:t>Format</a:t>
                </a:r>
              </a:p>
            </p:txBody>
          </p:sp>
          <p:sp>
            <p:nvSpPr>
              <p:cNvPr id="53" name="TextBox 52">
                <a:extLst>
                  <a:ext uri="{FF2B5EF4-FFF2-40B4-BE49-F238E27FC236}">
                    <a16:creationId xmlns:a16="http://schemas.microsoft.com/office/drawing/2014/main" id="{B7C72C54-83CB-CF60-715C-4DE995F73246}"/>
                  </a:ext>
                </a:extLst>
              </p:cNvPr>
              <p:cNvSpPr txBox="1"/>
              <p:nvPr/>
            </p:nvSpPr>
            <p:spPr>
              <a:xfrm>
                <a:off x="7630001" y="5530997"/>
                <a:ext cx="880784" cy="307777"/>
              </a:xfrm>
              <a:prstGeom prst="rect">
                <a:avLst/>
              </a:prstGeom>
              <a:noFill/>
            </p:spPr>
            <p:txBody>
              <a:bodyPr wrap="square" rtlCol="0">
                <a:spAutoFit/>
              </a:bodyPr>
              <a:lstStyle/>
              <a:p>
                <a:r>
                  <a:rPr lang="en-US" sz="1400">
                    <a:solidFill>
                      <a:schemeClr val="bg1">
                        <a:lumMod val="65000"/>
                      </a:schemeClr>
                    </a:solidFill>
                  </a:rPr>
                  <a:t>Formula</a:t>
                </a:r>
              </a:p>
            </p:txBody>
          </p:sp>
        </p:grpSp>
        <p:graphicFrame>
          <p:nvGraphicFramePr>
            <p:cNvPr id="63" name="Chart 62" descr="Graph that illustrates more deals are won with Copilot usage than without Copilot usage">
              <a:extLst>
                <a:ext uri="{FF2B5EF4-FFF2-40B4-BE49-F238E27FC236}">
                  <a16:creationId xmlns:a16="http://schemas.microsoft.com/office/drawing/2014/main" id="{11495578-8EFA-673D-27E6-09BDE6C0281B}"/>
                </a:ext>
              </a:extLst>
            </p:cNvPr>
            <p:cNvGraphicFramePr/>
            <p:nvPr>
              <p:extLst>
                <p:ext uri="{D42A27DB-BD31-4B8C-83A1-F6EECF244321}">
                  <p14:modId xmlns:p14="http://schemas.microsoft.com/office/powerpoint/2010/main" val="1987307071"/>
                </p:ext>
              </p:extLst>
            </p:nvPr>
          </p:nvGraphicFramePr>
          <p:xfrm>
            <a:off x="8956953" y="2818719"/>
            <a:ext cx="2304992" cy="3252709"/>
          </p:xfrm>
          <a:graphic>
            <a:graphicData uri="http://schemas.openxmlformats.org/drawingml/2006/chart">
              <c:chart xmlns:c="http://schemas.openxmlformats.org/drawingml/2006/chart" xmlns:r="http://schemas.openxmlformats.org/officeDocument/2006/relationships" r:id="rId9"/>
            </a:graphicData>
          </a:graphic>
        </p:graphicFrame>
      </p:grpSp>
    </p:spTree>
    <p:extLst>
      <p:ext uri="{BB962C8B-B14F-4D97-AF65-F5344CB8AC3E}">
        <p14:creationId xmlns:p14="http://schemas.microsoft.com/office/powerpoint/2010/main" val="55204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64CF51-9F64-444B-8C43-BCD5DD63D360}">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1AE7C796F646438161D1DED60959DC" ma:contentTypeVersion="23" ma:contentTypeDescription="Create a new document." ma:contentTypeScope="" ma:versionID="3ff1a3ac364264cc63590cb8fcc0c374">
  <xsd:schema xmlns:xsd="http://www.w3.org/2001/XMLSchema" xmlns:xs="http://www.w3.org/2001/XMLSchema" xmlns:p="http://schemas.microsoft.com/office/2006/metadata/properties" xmlns:ns1="http://schemas.microsoft.com/sharepoint/v3" xmlns:ns3="c8695dc7-573d-4c25-890f-70e8b5774c07" xmlns:ns4="f18a7e93-d821-435b-996e-05772732287f" targetNamespace="http://schemas.microsoft.com/office/2006/metadata/properties" ma:root="true" ma:fieldsID="1a3cceeb6117a699b3dbee86b2dab742" ns1:_="" ns3:_="" ns4:_="">
    <xsd:import namespace="http://schemas.microsoft.com/sharepoint/v3"/>
    <xsd:import namespace="c8695dc7-573d-4c25-890f-70e8b5774c07"/>
    <xsd:import namespace="f18a7e93-d821-435b-996e-05772732287f"/>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SearchProperties" minOccurs="0"/>
                <xsd:element ref="ns4:MediaServiceObjectDetectorVersions" minOccurs="0"/>
                <xsd:element ref="ns4:MediaServiceSystemTag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695dc7-573d-4c25-890f-70e8b577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18a7e93-d821-435b-996e-05772732287f"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OCR" ma:index="19" nillable="true" ma:displayName="MediaServiceOCR" ma:description=""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false">
      <xsd:simpleType>
        <xsd:restriction base="dms:Text"/>
      </xsd:simpleType>
    </xsd:element>
    <xsd:element name="MediaLengthInSeconds" ma:index="25" nillable="true" ma:displayName="Length (seconds)" ma:hidden="true" ma:internalName="MediaLengthInSeconds" ma:readOnly="true">
      <xsd:simpleType>
        <xsd:restriction base="dms:Unknown"/>
      </xsd:simpleType>
    </xsd:element>
    <xsd:element name="_activity" ma:index="26" nillable="true" ma:displayName="_activity" ma:hidden="true" ma:internalName="_activity">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ystemTags" ma:index="29" nillable="true" ma:displayName="MediaServiceSystemTags" ma:hidden="true" ma:internalName="MediaServiceSystemTag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Location xmlns="f18a7e93-d821-435b-996e-05772732287f" xsi:nil="true"/>
    <_activity xmlns="f18a7e93-d821-435b-996e-05772732287f" xsi:nil="true"/>
    <MediaServiceKeyPoints xmlns="f18a7e93-d821-435b-996e-05772732287f" xsi:nil="true"/>
  </documentManagement>
</p:properties>
</file>

<file path=customXml/itemProps1.xml><?xml version="1.0" encoding="utf-8"?>
<ds:datastoreItem xmlns:ds="http://schemas.openxmlformats.org/officeDocument/2006/customXml" ds:itemID="{FC3CA23F-FE5A-4E18-8AC6-08396B22619B}">
  <ds:schemaRefs>
    <ds:schemaRef ds:uri="http://schemas.microsoft.com/sharepoint/v3/contenttype/forms"/>
  </ds:schemaRefs>
</ds:datastoreItem>
</file>

<file path=customXml/itemProps2.xml><?xml version="1.0" encoding="utf-8"?>
<ds:datastoreItem xmlns:ds="http://schemas.openxmlformats.org/officeDocument/2006/customXml" ds:itemID="{071602B4-4833-4AEB-B55D-6165ABFB065D}">
  <ds:schemaRefs>
    <ds:schemaRef ds:uri="c8695dc7-573d-4c25-890f-70e8b5774c07"/>
    <ds:schemaRef ds:uri="f18a7e93-d821-435b-996e-0577273228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80796D-64F4-46FB-8C6A-B65D48120E94}">
  <ds:schemaRefs>
    <ds:schemaRef ds:uri="http://schemas.openxmlformats.org/package/2006/metadata/core-properties"/>
    <ds:schemaRef ds:uri="http://schemas.microsoft.com/sharepoint/v3"/>
    <ds:schemaRef ds:uri="http://schemas.microsoft.com/office/2006/documentManagement/types"/>
    <ds:schemaRef ds:uri="http://schemas.microsoft.com/office/2006/metadata/properties"/>
    <ds:schemaRef ds:uri="http://purl.org/dc/terms/"/>
    <ds:schemaRef ds:uri="http://schemas.microsoft.com/office/infopath/2007/PartnerControls"/>
    <ds:schemaRef ds:uri="http://www.w3.org/XML/1998/namespace"/>
    <ds:schemaRef ds:uri="http://purl.org/dc/dcmitype/"/>
    <ds:schemaRef ds:uri="f18a7e93-d821-435b-996e-05772732287f"/>
    <ds:schemaRef ds:uri="c8695dc7-573d-4c25-890f-70e8b5774c07"/>
    <ds:schemaRef ds:uri="http://purl.org/dc/elements/1.1/"/>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8354</Words>
  <Application>Microsoft Office PowerPoint</Application>
  <PresentationFormat>Widescreen</PresentationFormat>
  <Paragraphs>936</Paragraphs>
  <Slides>50</Slides>
  <Notes>45</Notes>
  <HiddenSlides>1</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6" baseType="lpstr">
      <vt:lpstr>ＭＳ Ｐゴシック</vt:lpstr>
      <vt:lpstr>Aptos</vt:lpstr>
      <vt:lpstr>Aptos Narrow</vt:lpstr>
      <vt:lpstr>Arial</vt:lpstr>
      <vt:lpstr>Calibri</vt:lpstr>
      <vt:lpstr>Consolas</vt:lpstr>
      <vt:lpstr>Courier New</vt:lpstr>
      <vt:lpstr>Segoe Sans Display</vt:lpstr>
      <vt:lpstr>Segoe Sans Display Semibold</vt:lpstr>
      <vt:lpstr>Segoe Sans Text</vt:lpstr>
      <vt:lpstr>Segoe UI</vt:lpstr>
      <vt:lpstr>Segoe UI Semibold</vt:lpstr>
      <vt:lpstr>Symbol</vt:lpstr>
      <vt:lpstr>Wingdings</vt:lpstr>
      <vt:lpstr>Microsoft 365 Copilot Template</vt:lpstr>
      <vt:lpstr>think-cell Slide</vt:lpstr>
      <vt:lpstr>Document purpose</vt:lpstr>
      <vt:lpstr>Copilot Analytics</vt:lpstr>
      <vt:lpstr>Copilot Analytics: designed for safe deployment</vt:lpstr>
      <vt:lpstr>How to safely deploy Copilot Analytics</vt:lpstr>
      <vt:lpstr>When to engage the stakeholders</vt:lpstr>
      <vt:lpstr>Table of contents</vt:lpstr>
      <vt:lpstr>Business case  and overview</vt:lpstr>
      <vt:lpstr>Copilot is a key part of how people work…</vt:lpstr>
      <vt:lpstr>…and analytics tell you how it is influencing work and outcomes</vt:lpstr>
      <vt:lpstr>How it works</vt:lpstr>
      <vt:lpstr>Why it is important to use Copilot Analytics?</vt:lpstr>
      <vt:lpstr>Potential actions from the analysis</vt:lpstr>
      <vt:lpstr>Personas and how they interact with Copilot Analytics</vt:lpstr>
      <vt:lpstr>Senior leaders and Global Admins</vt:lpstr>
      <vt:lpstr>Specific users</vt:lpstr>
      <vt:lpstr>Delegates</vt:lpstr>
      <vt:lpstr>Analysts</vt:lpstr>
      <vt:lpstr>Optional features (non-Copilot): Personal Insights</vt:lpstr>
      <vt:lpstr>Optional Features (Non-Copilot) : Manager Insights </vt:lpstr>
      <vt:lpstr>Scope of analysis – population and feature set</vt:lpstr>
      <vt:lpstr>Compliance  and security</vt:lpstr>
      <vt:lpstr>Microsoft 365 shared responsibility model for handling data</vt:lpstr>
      <vt:lpstr>Copilot Analytics– high level architecture </vt:lpstr>
      <vt:lpstr>Copilot Analytics – code and data boundaries </vt:lpstr>
      <vt:lpstr>Copilot Analytics – compliance</vt:lpstr>
      <vt:lpstr>Copilot Analytics – data retention and deletion part 1 </vt:lpstr>
      <vt:lpstr>Copilot Analytics – data retention and deletion part 2</vt:lpstr>
      <vt:lpstr>Copilot Analytics – encryption </vt:lpstr>
      <vt:lpstr>Privacy</vt:lpstr>
      <vt:lpstr>Privacy Principles and Controls</vt:lpstr>
      <vt:lpstr>Data Sources – Microsoft 365 metadata and copilot events</vt:lpstr>
      <vt:lpstr>Data sources – organizational data</vt:lpstr>
      <vt:lpstr>Controls for data sources</vt:lpstr>
      <vt:lpstr>Data outputs of Copilot Analytics</vt:lpstr>
      <vt:lpstr>Controls for aggregated dashboard</vt:lpstr>
      <vt:lpstr>Controls for CSV output</vt:lpstr>
      <vt:lpstr>Controls for users and use cases </vt:lpstr>
      <vt:lpstr>End user opt out</vt:lpstr>
      <vt:lpstr>What happens when a user opts out</vt:lpstr>
      <vt:lpstr>Works council</vt:lpstr>
      <vt:lpstr>Purpose</vt:lpstr>
      <vt:lpstr>Creating transparency with data use impact assessment </vt:lpstr>
      <vt:lpstr>Example documentation for Works Council   </vt:lpstr>
      <vt:lpstr>Data use impact</vt:lpstr>
      <vt:lpstr>Transparency</vt:lpstr>
      <vt:lpstr>Stakeholder, benefits, risks and mitigation</vt:lpstr>
      <vt:lpstr>Stakeholder, benefits, risks and mitigation (1)</vt:lpstr>
      <vt:lpstr>Stakeholder, benefits, risks and mitigation (3)</vt:lpstr>
      <vt:lpstr>Resources</vt:lpstr>
      <vt:lpstr>Helpful documentation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 Insights  Privacy and Compliance</dc:title>
  <dc:creator/>
  <cp:lastModifiedBy>Jessie Hwang (MCAG)</cp:lastModifiedBy>
  <cp:revision>2</cp:revision>
  <dcterms:created xsi:type="dcterms:W3CDTF">2024-04-15T23:17:50Z</dcterms:created>
  <dcterms:modified xsi:type="dcterms:W3CDTF">2025-03-11T22:31:19Z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0x0101005A1AE7C796F646438161D1DED60959DC</vt:lpwstr>
  </property>
</Properties>
</file>