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47" r:id="rId4"/>
  </p:sldMasterIdLst>
  <p:notesMasterIdLst>
    <p:notesMasterId r:id="rId31"/>
  </p:notesMasterIdLst>
  <p:handoutMasterIdLst>
    <p:handoutMasterId r:id="rId32"/>
  </p:handoutMasterIdLst>
  <p:sldIdLst>
    <p:sldId id="2147481977" r:id="rId5"/>
    <p:sldId id="1661" r:id="rId6"/>
    <p:sldId id="2147481885" r:id="rId7"/>
    <p:sldId id="2147481978" r:id="rId8"/>
    <p:sldId id="2147481979" r:id="rId9"/>
    <p:sldId id="2147481980" r:id="rId10"/>
    <p:sldId id="2147481981" r:id="rId11"/>
    <p:sldId id="2147481984" r:id="rId12"/>
    <p:sldId id="2147481894" r:id="rId13"/>
    <p:sldId id="2147479559" r:id="rId14"/>
    <p:sldId id="2147481985" r:id="rId15"/>
    <p:sldId id="2147481986" r:id="rId16"/>
    <p:sldId id="2147481987" r:id="rId17"/>
    <p:sldId id="2147481864" r:id="rId18"/>
    <p:sldId id="2147481868" r:id="rId19"/>
    <p:sldId id="2147481988" r:id="rId20"/>
    <p:sldId id="2147481990" r:id="rId21"/>
    <p:sldId id="2147479571" r:id="rId22"/>
    <p:sldId id="2147482004" r:id="rId23"/>
    <p:sldId id="2147481994" r:id="rId24"/>
    <p:sldId id="2147482005" r:id="rId25"/>
    <p:sldId id="2147482006" r:id="rId26"/>
    <p:sldId id="2147482007" r:id="rId27"/>
    <p:sldId id="2147482008" r:id="rId28"/>
    <p:sldId id="2147482009" r:id="rId29"/>
    <p:sldId id="1670" r:id="rId30"/>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38B656EC-D568-4EF7-8842-9FA1AE1192C9}">
          <p14:sldIdLst>
            <p14:sldId id="2147481977"/>
            <p14:sldId id="1661"/>
            <p14:sldId id="2147481885"/>
            <p14:sldId id="2147481978"/>
            <p14:sldId id="2147481979"/>
            <p14:sldId id="2147481980"/>
            <p14:sldId id="2147481981"/>
            <p14:sldId id="2147481984"/>
            <p14:sldId id="2147481894"/>
          </p14:sldIdLst>
        </p14:section>
        <p14:section name="Manage Existing environment" id="{4505F36F-A562-4A2A-892C-BABBBEC3D5AF}">
          <p14:sldIdLst>
            <p14:sldId id="2147479559"/>
            <p14:sldId id="2147481985"/>
            <p14:sldId id="2147481986"/>
            <p14:sldId id="2147481987"/>
            <p14:sldId id="2147481864"/>
            <p14:sldId id="2147481868"/>
            <p14:sldId id="2147481988"/>
            <p14:sldId id="2147481990"/>
            <p14:sldId id="2147479571"/>
            <p14:sldId id="2147482004"/>
            <p14:sldId id="2147481994"/>
            <p14:sldId id="2147482005"/>
            <p14:sldId id="2147482006"/>
            <p14:sldId id="2147482007"/>
            <p14:sldId id="2147482008"/>
            <p14:sldId id="2147482009"/>
            <p14:sldId id="1670"/>
          </p14:sldIdLst>
        </p14:section>
      </p14:sectionLst>
    </p:ext>
    <p:ext uri="{EFAFB233-063F-42B5-8137-9DF3F51BA10A}">
      <p15:sldGuideLst xmlns:p15="http://schemas.microsoft.com/office/powerpoint/2012/main">
        <p15:guide id="1" pos="3881" userDrawn="1">
          <p15:clr>
            <a:srgbClr val="F26B43"/>
          </p15:clr>
        </p15:guide>
        <p15:guide id="2"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52B714-497E-E5DD-459A-3AD942AEE861}" name="Ruhiyyih Mahalati" initials="RM" userId="S::ruhim@microsoft.com::e83d3f2e-3174-40bb-9620-656888e129f8" providerId="AD"/>
  <p188:author id="{0A34F439-E818-0CE2-1BAB-1280C7B72D34}" name="Pierre Roman" initials="PR" userId="S::pierrer@microsoft.com::cd474105-bbdf-4c86-98a4-2d1585f1028e" providerId="AD"/>
  <p188:author id="{914482A7-EB6D-A898-7B92-3AB91DD1EF84}" name="Matt Winkler (AZURE)" initials="M(" userId="S::mwinkle@microsoft.com::29123571-6b97-4e1b-8ee4-3d341abd5388" providerId="AD"/>
  <p188:author id="{3F9E10D5-B030-1355-BC0C-4B64EAD912DD}" name="Joshua Duffney" initials="JD" userId="S::jduffney@microsoft.com::5279399e-fe72-4146-b202-f5291776ad61" providerId="AD"/>
  <p188:author id="{6AFA61D8-796F-555E-A395-B33F90AAF99E}" name="Monica Lueder" initials="ML" userId="S::monical@microsoft.com::75969e72-ba9c-4e32-a4ac-c8f3aeff9ba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8E8"/>
    <a:srgbClr val="4D3677"/>
    <a:srgbClr val="8661C5"/>
    <a:srgbClr val="D4EC8E"/>
    <a:srgbClr val="FFFFFF"/>
    <a:srgbClr val="2A446F"/>
    <a:srgbClr val="091F2C"/>
    <a:srgbClr val="000000"/>
    <a:srgbClr val="FFE399"/>
    <a:srgbClr val="F8E3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020" autoAdjust="0"/>
  </p:normalViewPr>
  <p:slideViewPr>
    <p:cSldViewPr snapToGrid="0">
      <p:cViewPr varScale="1">
        <p:scale>
          <a:sx n="150" d="100"/>
          <a:sy n="150" d="100"/>
        </p:scale>
        <p:origin x="72" y="312"/>
      </p:cViewPr>
      <p:guideLst>
        <p:guide pos="3881"/>
        <p:guide orient="horz" pos="216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1/9/2025 1:02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1/9/2025 1:02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C61DAB-D93E-49CA-B245-379601CFE8D0}" type="datetime8">
              <a:rPr lang="en-US" smtClean="0"/>
              <a:t>1/9/2025 1:02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442526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endParaRPr lang="en-US" sz="850">
              <a:latin typeface="Segoe UI"/>
              <a:ea typeface="Calibri"/>
              <a:cs typeface="Segoe U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1/9/2025 1:02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08473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endParaRPr lang="en-US" sz="850">
              <a:latin typeface="Segoe UI"/>
              <a:ea typeface="Calibri"/>
              <a:cs typeface="Segoe U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1/9/2025 1:02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39586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 little bit about how this is put together </a:t>
            </a:r>
          </a:p>
          <a:p>
            <a:endParaRPr lang="en-US" dirty="0"/>
          </a:p>
          <a:p>
            <a:r>
              <a:rPr lang="en-US" dirty="0"/>
              <a:t>Tooling it has access to, data it can tap into governance (as you RBAC)</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1/9/2025 1:02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37920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take all that knowledge, and using large language models, are able to </a:t>
            </a:r>
          </a:p>
          <a:p>
            <a:endParaRPr lang="en-US" dirty="0"/>
          </a:p>
          <a:p>
            <a:r>
              <a:rPr lang="en-US" dirty="0"/>
              <a:t>understand the intent of what’s being discussed, understand the context (where in portal, what resources, </a:t>
            </a:r>
            <a:r>
              <a:rPr lang="en-US" dirty="0" err="1"/>
              <a:t>etc</a:t>
            </a:r>
            <a:r>
              <a:rPr lang="en-US" dirty="0"/>
              <a:t>) </a:t>
            </a:r>
          </a:p>
          <a:p>
            <a:endParaRPr lang="en-US" dirty="0"/>
          </a:p>
          <a:p>
            <a:r>
              <a:rPr lang="en-US" dirty="0"/>
              <a:t>We take that intent and that context to construct a plan to answer that question, across those data sources. </a:t>
            </a:r>
          </a:p>
          <a:p>
            <a:endParaRPr lang="en-US" dirty="0"/>
          </a:p>
          <a:p>
            <a:r>
              <a:rPr lang="en-US" dirty="0"/>
              <a:t>Next</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1/9/2025 1:02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6732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 EDGE =&gt; additionally, any edge device, or telemetry from those, that’s connected via Arc can surface knowledge and data</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We then execute that plan, acting on behalf of the user &lt;= important point.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If that plan has side effects (“reboot the VM”), we’ll always present a confirmation to the user</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Copilot automatically inherits your organization’s security, compliance, and privacy policies for Azure. Data is managed in line with our current commitments. Copilot large language models are not trained on your tenant data.</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Copilot can only access data from Azure and perform actions against Azure when the current user has permission via role-based access control.</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 All requests to Azure Resource Manager and other APIs are made on behalf of the user.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Copilot does not have its own identity from a security perspective. When a user asks, ‘How many VMs do I have?’ the answer will be the same as if they went to Resource Graph Explorer and wrote / executed that query on their own.</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Microsoft’s work on AI is reviewed for potential harms and mitigations by a multidisciplinary team of researchers, engineers, and policy experts. All of the features in Copilot are carried out within the Azure framework of safeguarding our customers’ data security and privacy.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r>
              <a:rPr lang="en-US" dirty="0"/>
              <a:t> </a:t>
            </a:r>
          </a:p>
          <a:p>
            <a:endParaRPr lang="en-US" dirty="0"/>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1/9/2025 1:02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74872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 little bit about how this is put together </a:t>
            </a:r>
          </a:p>
          <a:p>
            <a:endParaRPr lang="en-US" dirty="0"/>
          </a:p>
          <a:p>
            <a:r>
              <a:rPr lang="en-US" dirty="0"/>
              <a:t>First, let’s look at the logical layers that we build the portal and other tooling on top of </a:t>
            </a:r>
          </a:p>
          <a:p>
            <a:endParaRPr lang="en-US" dirty="0"/>
          </a:p>
          <a:p>
            <a:r>
              <a:rPr lang="en-US" dirty="0"/>
              <a:t>And, let’s think about there being a lot of knowledge in each of these that we’ll build on top </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1/9/2025 1:02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06395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800" dirty="0"/>
              <a:t>Check Azure service health and impacts on your resources</a:t>
            </a:r>
          </a:p>
          <a:p>
            <a:pPr algn="l"/>
            <a:r>
              <a:rPr lang="en-US" sz="800" dirty="0"/>
              <a:t>Help with errors in Notification pane</a:t>
            </a:r>
          </a:p>
          <a:p>
            <a:pPr algn="l"/>
            <a:r>
              <a:rPr lang="en-US" sz="800" dirty="0"/>
              <a:t>Help with forms</a:t>
            </a:r>
          </a:p>
          <a:p>
            <a:pPr algn="l"/>
            <a:r>
              <a:rPr lang="en-US" sz="800" dirty="0"/>
              <a:t>Troubleshooting security and performance</a:t>
            </a:r>
          </a:p>
          <a:p>
            <a:endParaRPr lang="en-US" dirty="0"/>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1/9/2025 1:02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2825425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102 parameters for AZ VM Create</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1/9/2025 1:02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2661862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102 parameters for AZ VM Create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1/9/2025 1:02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161504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16574EE-8191-4BCC-ABE6-D00A4F4D769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1/9/2025 1:02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19966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Everyday you need to do more</a:t>
            </a:r>
          </a:p>
          <a:p>
            <a:endParaRPr lang="en-US"/>
          </a:p>
          <a:p>
            <a:r>
              <a:rPr lang="en-US"/>
              <a:t>Users =&gt; Needs =&gt; Workloads =&gt; Requirements =&gt; Services </a:t>
            </a:r>
          </a:p>
          <a:p>
            <a:r>
              <a:rPr lang="en-US"/>
              <a:t>Each w/ more capability =&gt; middleware =&gt; solutions =&gt; Platforms =&gt; </a:t>
            </a:r>
            <a:r>
              <a:rPr lang="en-US" err="1"/>
              <a:t>devops</a:t>
            </a:r>
            <a:r>
              <a:rPr lang="en-US"/>
              <a:t> =&gt; clouds =&gt; environments </a:t>
            </a:r>
          </a:p>
          <a:p>
            <a:endParaRPr lang="en-US"/>
          </a:p>
          <a:p>
            <a:r>
              <a:rPr lang="en-US"/>
              <a:t>Exponential challenge </a:t>
            </a:r>
          </a:p>
          <a:p>
            <a:endParaRPr lang="en-US"/>
          </a:p>
        </p:txBody>
      </p:sp>
      <p:sp>
        <p:nvSpPr>
          <p:cNvPr id="4" name="Header Placeholder 3"/>
          <p:cNvSpPr>
            <a:spLocks noGrp="1"/>
          </p:cNvSpPr>
          <p:nvPr>
            <p:ph type="hdr" sz="quarter" idx="10"/>
          </p:nvPr>
        </p:nvSpPr>
        <p:spPr/>
        <p:txBody>
          <a:bodyPr/>
          <a:lstStyle/>
          <a:p>
            <a:pPr defTabSz="942255">
              <a:defRPr/>
            </a:pPr>
            <a:endParaRPr lang="en-US">
              <a:solidFill>
                <a:prstClr val="black"/>
              </a:solidFill>
            </a:endParaRPr>
          </a:p>
        </p:txBody>
      </p:sp>
      <p:sp>
        <p:nvSpPr>
          <p:cNvPr id="5" name="Footer Placeholder 4"/>
          <p:cNvSpPr>
            <a:spLocks noGrp="1"/>
          </p:cNvSpPr>
          <p:nvPr>
            <p:ph type="ftr" sz="quarter" idx="11"/>
          </p:nvPr>
        </p:nvSpPr>
        <p:spPr/>
        <p:txBody>
          <a:bodyPr/>
          <a:lstStyle/>
          <a:p>
            <a:pPr defTabSz="941979"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defTabSz="942255">
              <a:defRPr/>
            </a:pPr>
            <a:fld id="{72E0C910-0166-48E0-B8EF-5071277A02A8}" type="datetime8">
              <a:rPr lang="en-US">
                <a:solidFill>
                  <a:prstClr val="black"/>
                </a:solidFill>
              </a:rPr>
              <a:pPr defTabSz="942255">
                <a:defRPr/>
              </a:pPr>
              <a:t>1/9/2025 1:02 PM</a:t>
            </a:fld>
            <a:endParaRPr lang="en-US">
              <a:solidFill>
                <a:prstClr val="black"/>
              </a:solidFill>
            </a:endParaRPr>
          </a:p>
        </p:txBody>
      </p:sp>
      <p:sp>
        <p:nvSpPr>
          <p:cNvPr id="7" name="Slide Number Placeholder 6"/>
          <p:cNvSpPr>
            <a:spLocks noGrp="1"/>
          </p:cNvSpPr>
          <p:nvPr>
            <p:ph type="sldNum" sz="quarter" idx="13"/>
          </p:nvPr>
        </p:nvSpPr>
        <p:spPr/>
        <p:txBody>
          <a:bodyPr/>
          <a:lstStyle/>
          <a:p>
            <a:pPr defTabSz="942255">
              <a:defRPr/>
            </a:pPr>
            <a:fld id="{B4008EB6-D09E-4580-8CD6-DDB14511944F}" type="slidenum">
              <a:rPr lang="en-US">
                <a:solidFill>
                  <a:prstClr val="black"/>
                </a:solidFill>
              </a:rPr>
              <a:pPr defTabSz="942255">
                <a:defRPr/>
              </a:pPr>
              <a:t>3</a:t>
            </a:fld>
            <a:endParaRPr lang="en-US">
              <a:solidFill>
                <a:prstClr val="black"/>
              </a:solidFill>
            </a:endParaRPr>
          </a:p>
        </p:txBody>
      </p:sp>
    </p:spTree>
    <p:extLst>
      <p:ext uri="{BB962C8B-B14F-4D97-AF65-F5344CB8AC3E}">
        <p14:creationId xmlns:p14="http://schemas.microsoft.com/office/powerpoint/2010/main" val="3889615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6915C-4C58-BAA8-3A6C-0C4C2C805A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84B5A8-E9FC-3BE8-342C-0A03793C46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741051-786A-4DCC-26F4-C561A6568F74}"/>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28D73C68-64BE-3886-555F-CDBB73282BE8}"/>
              </a:ext>
            </a:extLst>
          </p:cNvPr>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E5011C25-3ED8-57BA-E4B4-D0B872F6098D}"/>
              </a:ext>
            </a:extLst>
          </p:cNvPr>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5D3B9A6-E86E-F330-CA1A-E51D8AB648FA}"/>
              </a:ext>
            </a:extLst>
          </p:cNvPr>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16574EE-8191-4BCC-ABE6-D00A4F4D769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1/9/2025 1:02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81CBC157-341D-C6E9-9E77-53C41C326A10}"/>
              </a:ext>
            </a:extLst>
          </p:cNvPr>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26649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D03B3-EB3B-B87F-0E8C-0D4626D9F2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1AD9D7-A7B5-55F6-1675-9EC6EA9B4C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3DE352-54FF-81C4-4B25-55B198AA945D}"/>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E8C08700-116C-B7D6-BE3D-CFA7A8460F43}"/>
              </a:ext>
            </a:extLst>
          </p:cNvPr>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8CAE9559-EA16-90C8-8696-FCBD749E0324}"/>
              </a:ext>
            </a:extLst>
          </p:cNvPr>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0EA352F-2A13-CD18-C24E-71CE38EB99BF}"/>
              </a:ext>
            </a:extLst>
          </p:cNvPr>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16574EE-8191-4BCC-ABE6-D00A4F4D769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1/9/2025 1:02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14524AE1-4B0A-0FE4-2C78-D4BBC0EB3F31}"/>
              </a:ext>
            </a:extLst>
          </p:cNvPr>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98457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5AA32-368D-E0FC-0D61-98A33E7E7B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1514CB-A6BF-C6D2-7662-FA75D962E3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3F61CD-194A-F880-CEB3-733391527E09}"/>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FF39A78F-98B0-7804-959A-70C03D6B8ED4}"/>
              </a:ext>
            </a:extLst>
          </p:cNvPr>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ED48554E-791B-A831-9BF7-552484583FC6}"/>
              </a:ext>
            </a:extLst>
          </p:cNvPr>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0B5FE73-22CB-15F6-83CE-F17057684912}"/>
              </a:ext>
            </a:extLst>
          </p:cNvPr>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16574EE-8191-4BCC-ABE6-D00A4F4D769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1/9/2025 1:02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7A02FEDE-9BAF-8FBC-C941-9948AE57D197}"/>
              </a:ext>
            </a:extLst>
          </p:cNvPr>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80602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FAE00-8CAC-FD0E-4691-A8DBDB1D48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A0751-54DB-0F04-A954-4A7468FDA8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E509FE-E72B-7C0E-3A68-DB7CFB958624}"/>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A4FFF760-6C0A-6C6E-7808-1C96A6D01AC8}"/>
              </a:ext>
            </a:extLst>
          </p:cNvPr>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C4DB15C6-46E2-588E-5EA1-98DC749058B5}"/>
              </a:ext>
            </a:extLst>
          </p:cNvPr>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065DC3C-1A7A-4508-1491-90205EC7BDA6}"/>
              </a:ext>
            </a:extLst>
          </p:cNvPr>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16574EE-8191-4BCC-ABE6-D00A4F4D769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1/9/2025 1:02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13E898B3-B961-EE0F-F110-E232B9786C4C}"/>
              </a:ext>
            </a:extLst>
          </p:cNvPr>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25984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E171D-B41B-59CF-0EBD-3C28A36D9F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DFB748-A063-A082-F952-895E1F87C9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73FE68-7F98-D8ED-25B7-D6215F830E07}"/>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7FEE7495-B2B3-4805-0343-42C3A94BAA30}"/>
              </a:ext>
            </a:extLst>
          </p:cNvPr>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B16F4437-F1CF-537C-A4B3-9420EFD652C2}"/>
              </a:ext>
            </a:extLst>
          </p:cNvPr>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DD7B57C-AA1C-12B2-1C01-47E7054ECFE0}"/>
              </a:ext>
            </a:extLst>
          </p:cNvPr>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16574EE-8191-4BCC-ABE6-D00A4F4D769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1/9/2025 1:02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C2B95884-5780-8944-314E-F2B6061C0DE2}"/>
              </a:ext>
            </a:extLst>
          </p:cNvPr>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11784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427A7F7-BB1E-479D-AFAA-B52F4D0C99F2}" type="datetime8">
              <a:rPr lang="en-US" smtClean="0"/>
              <a:t>1/9/2025 1:02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1958519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Next slide </a:t>
            </a:r>
            <a:r>
              <a:rPr lang="en-US">
                <a:sym typeface="Wingdings" panose="05000000000000000000" pitchFamily="2" charset="2"/>
              </a:rPr>
              <a:t> question we ask and answer from customers </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1/9/2025 1:02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419349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isn’t’ the first thing that’s helped us with Cognitive </a:t>
            </a:r>
            <a:r>
              <a:rPr lang="en-US" dirty="0" err="1"/>
              <a:t>tasls</a:t>
            </a:r>
            <a:r>
              <a:rPr lang="en-US" dirty="0"/>
              <a:t>: Scripting or programming languages to automate</a:t>
            </a:r>
          </a:p>
          <a:p>
            <a:r>
              <a:rPr lang="en-US" dirty="0"/>
              <a:t>Processing sheer loads of information to provide solutions. BUT – “sort of trust, but verify” </a:t>
            </a:r>
          </a:p>
          <a:p>
            <a:r>
              <a:rPr lang="en-US" dirty="0"/>
              <a:t>Are we going to be replaced? (no)</a:t>
            </a:r>
          </a:p>
          <a:p>
            <a:r>
              <a:rPr lang="en-US" dirty="0"/>
              <a:t>story</a:t>
            </a:r>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9B14B72-BE03-4760-B747-D349DA60D861}" type="datetime8">
              <a:rPr lang="en-US" smtClean="0"/>
              <a:t>1/9/2025 1:02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421645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Imaging being on call, paged 3 times a night for mundane things (disk space, restart server, failed build). You get call because you have access to do things and you know things. </a:t>
            </a:r>
          </a:p>
          <a:p>
            <a:r>
              <a:rPr lang="en-US" dirty="0"/>
              <a:t>2016 – chatbots were the rage – team implemented one to fix things</a:t>
            </a:r>
          </a:p>
          <a:p>
            <a:r>
              <a:rPr lang="en-US" dirty="0"/>
              <a:t>Automation in slack with </a:t>
            </a:r>
            <a:r>
              <a:rPr lang="en-US" dirty="0" err="1"/>
              <a:t>powershell</a:t>
            </a:r>
            <a:r>
              <a:rPr lang="en-US" dirty="0"/>
              <a:t> in background to automate these mundane tasks</a:t>
            </a:r>
          </a:p>
          <a:p>
            <a:r>
              <a:rPr lang="en-US" dirty="0"/>
              <a:t>Dedicated team of engineers to program logic and verification of tasks</a:t>
            </a:r>
          </a:p>
          <a:p>
            <a:r>
              <a:rPr lang="en-US" dirty="0"/>
              <a:t>Resultant savings</a:t>
            </a:r>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A5CD2277-7C1A-43CA-8676-87B24AD584BD}" type="datetime8">
              <a:rPr lang="en-US" smtClean="0"/>
              <a:t>1/9/2025 1:02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3399109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Scaleability</a:t>
            </a:r>
            <a:r>
              <a:rPr lang="en-US" dirty="0"/>
              <a:t> – how does it grow and new scenarios/solutions?</a:t>
            </a:r>
          </a:p>
          <a:p>
            <a:r>
              <a:rPr lang="en-US" dirty="0"/>
              <a:t>Time- cleaning up old solutions, building new ones, testing</a:t>
            </a:r>
          </a:p>
          <a:p>
            <a:r>
              <a:rPr lang="en-US" dirty="0"/>
              <a:t>Security – automation hitting your production environment. Have you red teamed it? RBAC?</a:t>
            </a:r>
          </a:p>
          <a:p>
            <a:endParaRPr lang="en-US" dirty="0"/>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1/9/2025 1:02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4056355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LLMs and Copilot? </a:t>
            </a:r>
          </a:p>
          <a:p>
            <a:r>
              <a:rPr lang="en-US" dirty="0"/>
              <a:t>Large training base for knowledge</a:t>
            </a:r>
          </a:p>
          <a:p>
            <a:r>
              <a:rPr lang="en-US" dirty="0"/>
              <a:t>Tuned to your environment</a:t>
            </a:r>
          </a:p>
          <a:p>
            <a:r>
              <a:rPr lang="en-US" dirty="0"/>
              <a:t>Controlled by governance and RBAC</a:t>
            </a:r>
          </a:p>
          <a:p>
            <a:r>
              <a:rPr lang="en-US" dirty="0"/>
              <a:t>Where you need it</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1/9/2025 1:02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207914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16574EE-8191-4BCC-ABE6-D00A4F4D769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1/9/2025 1:02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68486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about a new service and deploying it… </a:t>
            </a:r>
          </a:p>
          <a:p>
            <a:r>
              <a:rPr lang="en-US" dirty="0"/>
              <a:t>What about existing? How does Copilot in azure help us?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1/9/2025 1:02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12579985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B1067A-E7AA-45D2-1010-A0D1FCB960D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1" name="MS logo gray - EMF" descr="Microsoft logo, gray text version">
            <a:extLst>
              <a:ext uri="{FF2B5EF4-FFF2-40B4-BE49-F238E27FC236}">
                <a16:creationId xmlns:a16="http://schemas.microsoft.com/office/drawing/2014/main" id="{F37CD61D-D807-6B33-7D19-B0A417D0600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6" name="Freeform: Shape 5">
            <a:extLst>
              <a:ext uri="{FF2B5EF4-FFF2-40B4-BE49-F238E27FC236}">
                <a16:creationId xmlns:a16="http://schemas.microsoft.com/office/drawing/2014/main" id="{94AFC23E-201F-B57E-8828-724D2D999B22}"/>
              </a:ext>
            </a:extLst>
          </p:cNvPr>
          <p:cNvSpPr/>
          <p:nvPr userDrawn="1"/>
        </p:nvSpPr>
        <p:spPr>
          <a:xfrm>
            <a:off x="529053" y="2663856"/>
            <a:ext cx="3414297" cy="1504926"/>
          </a:xfrm>
          <a:custGeom>
            <a:avLst/>
            <a:gdLst>
              <a:gd name="connsiteX0" fmla="*/ 542449 w 3308032"/>
              <a:gd name="connsiteY0" fmla="*/ 193453 h 1458087"/>
              <a:gd name="connsiteX1" fmla="*/ 543401 w 3308032"/>
              <a:gd name="connsiteY1" fmla="*/ 148971 h 1458087"/>
              <a:gd name="connsiteX2" fmla="*/ 541211 w 3308032"/>
              <a:gd name="connsiteY2" fmla="*/ 148971 h 1458087"/>
              <a:gd name="connsiteX3" fmla="*/ 534924 w 3308032"/>
              <a:gd name="connsiteY3" fmla="*/ 168497 h 1458087"/>
              <a:gd name="connsiteX4" fmla="*/ 528257 w 3308032"/>
              <a:gd name="connsiteY4" fmla="*/ 186214 h 1458087"/>
              <a:gd name="connsiteX5" fmla="*/ 374618 w 3308032"/>
              <a:gd name="connsiteY5" fmla="*/ 572834 h 1458087"/>
              <a:gd name="connsiteX6" fmla="*/ 310229 w 3308032"/>
              <a:gd name="connsiteY6" fmla="*/ 572834 h 1458087"/>
              <a:gd name="connsiteX7" fmla="*/ 155448 w 3308032"/>
              <a:gd name="connsiteY7" fmla="*/ 189643 h 1458087"/>
              <a:gd name="connsiteX8" fmla="*/ 149352 w 3308032"/>
              <a:gd name="connsiteY8" fmla="*/ 172307 h 1458087"/>
              <a:gd name="connsiteX9" fmla="*/ 141351 w 3308032"/>
              <a:gd name="connsiteY9" fmla="*/ 149066 h 1458087"/>
              <a:gd name="connsiteX10" fmla="*/ 139160 w 3308032"/>
              <a:gd name="connsiteY10" fmla="*/ 149066 h 1458087"/>
              <a:gd name="connsiteX11" fmla="*/ 140303 w 3308032"/>
              <a:gd name="connsiteY11" fmla="*/ 195739 h 1458087"/>
              <a:gd name="connsiteX12" fmla="*/ 140684 w 3308032"/>
              <a:gd name="connsiteY12" fmla="*/ 246507 h 1458087"/>
              <a:gd name="connsiteX13" fmla="*/ 140684 w 3308032"/>
              <a:gd name="connsiteY13" fmla="*/ 572834 h 1458087"/>
              <a:gd name="connsiteX14" fmla="*/ 55817 w 3308032"/>
              <a:gd name="connsiteY14" fmla="*/ 572834 h 1458087"/>
              <a:gd name="connsiteX15" fmla="*/ 55817 w 3308032"/>
              <a:gd name="connsiteY15" fmla="*/ 39243 h 1458087"/>
              <a:gd name="connsiteX16" fmla="*/ 185642 w 3308032"/>
              <a:gd name="connsiteY16" fmla="*/ 39243 h 1458087"/>
              <a:gd name="connsiteX17" fmla="*/ 322231 w 3308032"/>
              <a:gd name="connsiteY17" fmla="*/ 383381 h 1458087"/>
              <a:gd name="connsiteX18" fmla="*/ 334709 w 3308032"/>
              <a:gd name="connsiteY18" fmla="*/ 415576 h 1458087"/>
              <a:gd name="connsiteX19" fmla="*/ 343853 w 3308032"/>
              <a:gd name="connsiteY19" fmla="*/ 444817 h 1458087"/>
              <a:gd name="connsiteX20" fmla="*/ 346043 w 3308032"/>
              <a:gd name="connsiteY20" fmla="*/ 444817 h 1458087"/>
              <a:gd name="connsiteX21" fmla="*/ 358140 w 3308032"/>
              <a:gd name="connsiteY21" fmla="*/ 412433 h 1458087"/>
              <a:gd name="connsiteX22" fmla="*/ 369475 w 3308032"/>
              <a:gd name="connsiteY22" fmla="*/ 382334 h 1458087"/>
              <a:gd name="connsiteX23" fmla="*/ 507873 w 3308032"/>
              <a:gd name="connsiteY23" fmla="*/ 39243 h 1458087"/>
              <a:gd name="connsiteX24" fmla="*/ 632555 w 3308032"/>
              <a:gd name="connsiteY24" fmla="*/ 39243 h 1458087"/>
              <a:gd name="connsiteX25" fmla="*/ 632555 w 3308032"/>
              <a:gd name="connsiteY25" fmla="*/ 572834 h 1458087"/>
              <a:gd name="connsiteX26" fmla="*/ 542163 w 3308032"/>
              <a:gd name="connsiteY26" fmla="*/ 572834 h 1458087"/>
              <a:gd name="connsiteX27" fmla="*/ 542163 w 3308032"/>
              <a:gd name="connsiteY27" fmla="*/ 234220 h 1458087"/>
              <a:gd name="connsiteX28" fmla="*/ 542735 w 3308032"/>
              <a:gd name="connsiteY28" fmla="*/ 193453 h 1458087"/>
              <a:gd name="connsiteX29" fmla="*/ 768001 w 3308032"/>
              <a:gd name="connsiteY29" fmla="*/ 14383 h 1458087"/>
              <a:gd name="connsiteX30" fmla="*/ 728567 w 3308032"/>
              <a:gd name="connsiteY30" fmla="*/ 29623 h 1458087"/>
              <a:gd name="connsiteX31" fmla="*/ 713327 w 3308032"/>
              <a:gd name="connsiteY31" fmla="*/ 67247 h 1458087"/>
              <a:gd name="connsiteX32" fmla="*/ 728567 w 3308032"/>
              <a:gd name="connsiteY32" fmla="*/ 104966 h 1458087"/>
              <a:gd name="connsiteX33" fmla="*/ 768001 w 3308032"/>
              <a:gd name="connsiteY33" fmla="*/ 120777 h 1458087"/>
              <a:gd name="connsiteX34" fmla="*/ 808196 w 3308032"/>
              <a:gd name="connsiteY34" fmla="*/ 105537 h 1458087"/>
              <a:gd name="connsiteX35" fmla="*/ 823436 w 3308032"/>
              <a:gd name="connsiteY35" fmla="*/ 67627 h 1458087"/>
              <a:gd name="connsiteX36" fmla="*/ 808196 w 3308032"/>
              <a:gd name="connsiteY36" fmla="*/ 29718 h 1458087"/>
              <a:gd name="connsiteX37" fmla="*/ 768001 w 3308032"/>
              <a:gd name="connsiteY37" fmla="*/ 14478 h 1458087"/>
              <a:gd name="connsiteX38" fmla="*/ 723329 w 3308032"/>
              <a:gd name="connsiteY38" fmla="*/ 572834 h 1458087"/>
              <a:gd name="connsiteX39" fmla="*/ 812292 w 3308032"/>
              <a:gd name="connsiteY39" fmla="*/ 572834 h 1458087"/>
              <a:gd name="connsiteX40" fmla="*/ 812292 w 3308032"/>
              <a:gd name="connsiteY40" fmla="*/ 191834 h 1458087"/>
              <a:gd name="connsiteX41" fmla="*/ 723329 w 3308032"/>
              <a:gd name="connsiteY41" fmla="*/ 191834 h 1458087"/>
              <a:gd name="connsiteX42" fmla="*/ 723329 w 3308032"/>
              <a:gd name="connsiteY42" fmla="*/ 572834 h 1458087"/>
              <a:gd name="connsiteX43" fmla="*/ 1079278 w 3308032"/>
              <a:gd name="connsiteY43" fmla="*/ 581787 h 1458087"/>
              <a:gd name="connsiteX44" fmla="*/ 1169099 w 3308032"/>
              <a:gd name="connsiteY44" fmla="*/ 561689 h 1458087"/>
              <a:gd name="connsiteX45" fmla="*/ 1234726 w 3308032"/>
              <a:gd name="connsiteY45" fmla="*/ 500253 h 1458087"/>
              <a:gd name="connsiteX46" fmla="*/ 1165860 w 3308032"/>
              <a:gd name="connsiteY46" fmla="*/ 461582 h 1458087"/>
              <a:gd name="connsiteX47" fmla="*/ 1127951 w 3308032"/>
              <a:gd name="connsiteY47" fmla="*/ 497110 h 1458087"/>
              <a:gd name="connsiteX48" fmla="*/ 1081469 w 3308032"/>
              <a:gd name="connsiteY48" fmla="*/ 507683 h 1458087"/>
              <a:gd name="connsiteX49" fmla="*/ 1004126 w 3308032"/>
              <a:gd name="connsiteY49" fmla="*/ 475298 h 1458087"/>
              <a:gd name="connsiteX50" fmla="*/ 975074 w 3308032"/>
              <a:gd name="connsiteY50" fmla="*/ 383000 h 1458087"/>
              <a:gd name="connsiteX51" fmla="*/ 1004506 w 3308032"/>
              <a:gd name="connsiteY51" fmla="*/ 288512 h 1458087"/>
              <a:gd name="connsiteX52" fmla="*/ 1079278 w 3308032"/>
              <a:gd name="connsiteY52" fmla="*/ 254699 h 1458087"/>
              <a:gd name="connsiteX53" fmla="*/ 1125379 w 3308032"/>
              <a:gd name="connsiteY53" fmla="*/ 265462 h 1458087"/>
              <a:gd name="connsiteX54" fmla="*/ 1162622 w 3308032"/>
              <a:gd name="connsiteY54" fmla="*/ 301943 h 1458087"/>
              <a:gd name="connsiteX55" fmla="*/ 1232535 w 3308032"/>
              <a:gd name="connsiteY55" fmla="*/ 267367 h 1458087"/>
              <a:gd name="connsiteX56" fmla="*/ 1172432 w 3308032"/>
              <a:gd name="connsiteY56" fmla="*/ 204311 h 1458087"/>
              <a:gd name="connsiteX57" fmla="*/ 1082231 w 3308032"/>
              <a:gd name="connsiteY57" fmla="*/ 182880 h 1458087"/>
              <a:gd name="connsiteX58" fmla="*/ 939356 w 3308032"/>
              <a:gd name="connsiteY58" fmla="*/ 238125 h 1458087"/>
              <a:gd name="connsiteX59" fmla="*/ 884301 w 3308032"/>
              <a:gd name="connsiteY59" fmla="*/ 389001 h 1458087"/>
              <a:gd name="connsiteX60" fmla="*/ 936022 w 3308032"/>
              <a:gd name="connsiteY60" fmla="*/ 528923 h 1458087"/>
              <a:gd name="connsiteX61" fmla="*/ 1079278 w 3308032"/>
              <a:gd name="connsiteY61" fmla="*/ 581787 h 1458087"/>
              <a:gd name="connsiteX62" fmla="*/ 1393031 w 3308032"/>
              <a:gd name="connsiteY62" fmla="*/ 384524 h 1458087"/>
              <a:gd name="connsiteX63" fmla="*/ 1416653 w 3308032"/>
              <a:gd name="connsiteY63" fmla="*/ 296323 h 1458087"/>
              <a:gd name="connsiteX64" fmla="*/ 1478566 w 3308032"/>
              <a:gd name="connsiteY64" fmla="*/ 262795 h 1458087"/>
              <a:gd name="connsiteX65" fmla="*/ 1501807 w 3308032"/>
              <a:gd name="connsiteY65" fmla="*/ 265176 h 1458087"/>
              <a:gd name="connsiteX66" fmla="*/ 1523619 w 3308032"/>
              <a:gd name="connsiteY66" fmla="*/ 271653 h 1458087"/>
              <a:gd name="connsiteX67" fmla="*/ 1547432 w 3308032"/>
              <a:gd name="connsiteY67" fmla="*/ 195739 h 1458087"/>
              <a:gd name="connsiteX68" fmla="*/ 1521047 w 3308032"/>
              <a:gd name="connsiteY68" fmla="*/ 187166 h 1458087"/>
              <a:gd name="connsiteX69" fmla="*/ 1494282 w 3308032"/>
              <a:gd name="connsiteY69" fmla="*/ 184975 h 1458087"/>
              <a:gd name="connsiteX70" fmla="*/ 1433989 w 3308032"/>
              <a:gd name="connsiteY70" fmla="*/ 204502 h 1458087"/>
              <a:gd name="connsiteX71" fmla="*/ 1394555 w 3308032"/>
              <a:gd name="connsiteY71" fmla="*/ 260509 h 1458087"/>
              <a:gd name="connsiteX72" fmla="*/ 1393031 w 3308032"/>
              <a:gd name="connsiteY72" fmla="*/ 260509 h 1458087"/>
              <a:gd name="connsiteX73" fmla="*/ 1393031 w 3308032"/>
              <a:gd name="connsiteY73" fmla="*/ 191643 h 1458087"/>
              <a:gd name="connsiteX74" fmla="*/ 1304068 w 3308032"/>
              <a:gd name="connsiteY74" fmla="*/ 191643 h 1458087"/>
              <a:gd name="connsiteX75" fmla="*/ 1304068 w 3308032"/>
              <a:gd name="connsiteY75" fmla="*/ 572643 h 1458087"/>
              <a:gd name="connsiteX76" fmla="*/ 1393031 w 3308032"/>
              <a:gd name="connsiteY76" fmla="*/ 572643 h 1458087"/>
              <a:gd name="connsiteX77" fmla="*/ 1393031 w 3308032"/>
              <a:gd name="connsiteY77" fmla="*/ 384334 h 1458087"/>
              <a:gd name="connsiteX78" fmla="*/ 1621917 w 3308032"/>
              <a:gd name="connsiteY78" fmla="*/ 528542 h 1458087"/>
              <a:gd name="connsiteX79" fmla="*/ 1568482 w 3308032"/>
              <a:gd name="connsiteY79" fmla="*/ 385286 h 1458087"/>
              <a:gd name="connsiteX80" fmla="*/ 1625060 w 3308032"/>
              <a:gd name="connsiteY80" fmla="*/ 238506 h 1458087"/>
              <a:gd name="connsiteX81" fmla="*/ 1771269 w 3308032"/>
              <a:gd name="connsiteY81" fmla="*/ 182880 h 1458087"/>
              <a:gd name="connsiteX82" fmla="*/ 1914335 w 3308032"/>
              <a:gd name="connsiteY82" fmla="*/ 237554 h 1458087"/>
              <a:gd name="connsiteX83" fmla="*/ 1966627 w 3308032"/>
              <a:gd name="connsiteY83" fmla="*/ 378905 h 1458087"/>
              <a:gd name="connsiteX84" fmla="*/ 1911572 w 3308032"/>
              <a:gd name="connsiteY84" fmla="*/ 524542 h 1458087"/>
              <a:gd name="connsiteX85" fmla="*/ 1766126 w 3308032"/>
              <a:gd name="connsiteY85" fmla="*/ 581692 h 1458087"/>
              <a:gd name="connsiteX86" fmla="*/ 1621917 w 3308032"/>
              <a:gd name="connsiteY86" fmla="*/ 528447 h 1458087"/>
              <a:gd name="connsiteX87" fmla="*/ 1659350 w 3308032"/>
              <a:gd name="connsiteY87" fmla="*/ 383477 h 1458087"/>
              <a:gd name="connsiteX88" fmla="*/ 1688973 w 3308032"/>
              <a:gd name="connsiteY88" fmla="*/ 476155 h 1458087"/>
              <a:gd name="connsiteX89" fmla="*/ 1769555 w 3308032"/>
              <a:gd name="connsiteY89" fmla="*/ 509969 h 1458087"/>
              <a:gd name="connsiteX90" fmla="*/ 1847850 w 3308032"/>
              <a:gd name="connsiteY90" fmla="*/ 475012 h 1458087"/>
              <a:gd name="connsiteX91" fmla="*/ 1875568 w 3308032"/>
              <a:gd name="connsiteY91" fmla="*/ 381286 h 1458087"/>
              <a:gd name="connsiteX92" fmla="*/ 1847660 w 3308032"/>
              <a:gd name="connsiteY92" fmla="*/ 289750 h 1458087"/>
              <a:gd name="connsiteX93" fmla="*/ 1769174 w 3308032"/>
              <a:gd name="connsiteY93" fmla="*/ 255175 h 1458087"/>
              <a:gd name="connsiteX94" fmla="*/ 1689354 w 3308032"/>
              <a:gd name="connsiteY94" fmla="*/ 290894 h 1458087"/>
              <a:gd name="connsiteX95" fmla="*/ 1659446 w 3308032"/>
              <a:gd name="connsiteY95" fmla="*/ 383572 h 1458087"/>
              <a:gd name="connsiteX96" fmla="*/ 2267426 w 3308032"/>
              <a:gd name="connsiteY96" fmla="*/ 547878 h 1458087"/>
              <a:gd name="connsiteX97" fmla="*/ 2308003 w 3308032"/>
              <a:gd name="connsiteY97" fmla="*/ 458915 h 1458087"/>
              <a:gd name="connsiteX98" fmla="*/ 2276761 w 3308032"/>
              <a:gd name="connsiteY98" fmla="*/ 380048 h 1458087"/>
              <a:gd name="connsiteX99" fmla="*/ 2182273 w 3308032"/>
              <a:gd name="connsiteY99" fmla="*/ 339471 h 1458087"/>
              <a:gd name="connsiteX100" fmla="*/ 2127028 w 3308032"/>
              <a:gd name="connsiteY100" fmla="*/ 321278 h 1458087"/>
              <a:gd name="connsiteX101" fmla="*/ 2112359 w 3308032"/>
              <a:gd name="connsiteY101" fmla="*/ 292227 h 1458087"/>
              <a:gd name="connsiteX102" fmla="*/ 2126456 w 3308032"/>
              <a:gd name="connsiteY102" fmla="*/ 261366 h 1458087"/>
              <a:gd name="connsiteX103" fmla="*/ 2167795 w 3308032"/>
              <a:gd name="connsiteY103" fmla="*/ 249460 h 1458087"/>
              <a:gd name="connsiteX104" fmla="*/ 2211515 w 3308032"/>
              <a:gd name="connsiteY104" fmla="*/ 258413 h 1458087"/>
              <a:gd name="connsiteX105" fmla="*/ 2247043 w 3308032"/>
              <a:gd name="connsiteY105" fmla="*/ 285179 h 1458087"/>
              <a:gd name="connsiteX106" fmla="*/ 2298764 w 3308032"/>
              <a:gd name="connsiteY106" fmla="*/ 238316 h 1458087"/>
              <a:gd name="connsiteX107" fmla="*/ 2243328 w 3308032"/>
              <a:gd name="connsiteY107" fmla="*/ 196596 h 1458087"/>
              <a:gd name="connsiteX108" fmla="*/ 2170367 w 3308032"/>
              <a:gd name="connsiteY108" fmla="*/ 182785 h 1458087"/>
              <a:gd name="connsiteX109" fmla="*/ 2069211 w 3308032"/>
              <a:gd name="connsiteY109" fmla="*/ 214598 h 1458087"/>
              <a:gd name="connsiteX110" fmla="*/ 2029015 w 3308032"/>
              <a:gd name="connsiteY110" fmla="*/ 302228 h 1458087"/>
              <a:gd name="connsiteX111" fmla="*/ 2058638 w 3308032"/>
              <a:gd name="connsiteY111" fmla="*/ 375380 h 1458087"/>
              <a:gd name="connsiteX112" fmla="*/ 2163032 w 3308032"/>
              <a:gd name="connsiteY112" fmla="*/ 417957 h 1458087"/>
              <a:gd name="connsiteX113" fmla="*/ 2208943 w 3308032"/>
              <a:gd name="connsiteY113" fmla="*/ 435959 h 1458087"/>
              <a:gd name="connsiteX114" fmla="*/ 2224373 w 3308032"/>
              <a:gd name="connsiteY114" fmla="*/ 467011 h 1458087"/>
              <a:gd name="connsiteX115" fmla="*/ 2207990 w 3308032"/>
              <a:gd name="connsiteY115" fmla="*/ 502158 h 1458087"/>
              <a:gd name="connsiteX116" fmla="*/ 2162271 w 3308032"/>
              <a:gd name="connsiteY116" fmla="*/ 514636 h 1458087"/>
              <a:gd name="connsiteX117" fmla="*/ 2112645 w 3308032"/>
              <a:gd name="connsiteY117" fmla="*/ 502920 h 1458087"/>
              <a:gd name="connsiteX118" fmla="*/ 2068163 w 3308032"/>
              <a:gd name="connsiteY118" fmla="*/ 463677 h 1458087"/>
              <a:gd name="connsiteX119" fmla="*/ 2014633 w 3308032"/>
              <a:gd name="connsiteY119" fmla="*/ 511683 h 1458087"/>
              <a:gd name="connsiteX120" fmla="*/ 2074926 w 3308032"/>
              <a:gd name="connsiteY120" fmla="*/ 563785 h 1458087"/>
              <a:gd name="connsiteX121" fmla="*/ 2161604 w 3308032"/>
              <a:gd name="connsiteY121" fmla="*/ 581692 h 1458087"/>
              <a:gd name="connsiteX122" fmla="*/ 2267617 w 3308032"/>
              <a:gd name="connsiteY122" fmla="*/ 547878 h 1458087"/>
              <a:gd name="connsiteX123" fmla="*/ 2717292 w 3308032"/>
              <a:gd name="connsiteY123" fmla="*/ 237554 h 1458087"/>
              <a:gd name="connsiteX124" fmla="*/ 2769584 w 3308032"/>
              <a:gd name="connsiteY124" fmla="*/ 378905 h 1458087"/>
              <a:gd name="connsiteX125" fmla="*/ 2714530 w 3308032"/>
              <a:gd name="connsiteY125" fmla="*/ 524542 h 1458087"/>
              <a:gd name="connsiteX126" fmla="*/ 2569083 w 3308032"/>
              <a:gd name="connsiteY126" fmla="*/ 581692 h 1458087"/>
              <a:gd name="connsiteX127" fmla="*/ 2424875 w 3308032"/>
              <a:gd name="connsiteY127" fmla="*/ 528447 h 1458087"/>
              <a:gd name="connsiteX128" fmla="*/ 2371439 w 3308032"/>
              <a:gd name="connsiteY128" fmla="*/ 385191 h 1458087"/>
              <a:gd name="connsiteX129" fmla="*/ 2428018 w 3308032"/>
              <a:gd name="connsiteY129" fmla="*/ 238411 h 1458087"/>
              <a:gd name="connsiteX130" fmla="*/ 2574227 w 3308032"/>
              <a:gd name="connsiteY130" fmla="*/ 182785 h 1458087"/>
              <a:gd name="connsiteX131" fmla="*/ 2717292 w 3308032"/>
              <a:gd name="connsiteY131" fmla="*/ 237458 h 1458087"/>
              <a:gd name="connsiteX132" fmla="*/ 2678430 w 3308032"/>
              <a:gd name="connsiteY132" fmla="*/ 381191 h 1458087"/>
              <a:gd name="connsiteX133" fmla="*/ 2650522 w 3308032"/>
              <a:gd name="connsiteY133" fmla="*/ 289655 h 1458087"/>
              <a:gd name="connsiteX134" fmla="*/ 2572036 w 3308032"/>
              <a:gd name="connsiteY134" fmla="*/ 255079 h 1458087"/>
              <a:gd name="connsiteX135" fmla="*/ 2492216 w 3308032"/>
              <a:gd name="connsiteY135" fmla="*/ 290798 h 1458087"/>
              <a:gd name="connsiteX136" fmla="*/ 2462308 w 3308032"/>
              <a:gd name="connsiteY136" fmla="*/ 383477 h 1458087"/>
              <a:gd name="connsiteX137" fmla="*/ 2491931 w 3308032"/>
              <a:gd name="connsiteY137" fmla="*/ 476155 h 1458087"/>
              <a:gd name="connsiteX138" fmla="*/ 2572512 w 3308032"/>
              <a:gd name="connsiteY138" fmla="*/ 509969 h 1458087"/>
              <a:gd name="connsiteX139" fmla="*/ 2650808 w 3308032"/>
              <a:gd name="connsiteY139" fmla="*/ 475012 h 1458087"/>
              <a:gd name="connsiteX140" fmla="*/ 2678525 w 3308032"/>
              <a:gd name="connsiteY140" fmla="*/ 381286 h 1458087"/>
              <a:gd name="connsiteX141" fmla="*/ 3280410 w 3308032"/>
              <a:gd name="connsiteY141" fmla="*/ 494729 h 1458087"/>
              <a:gd name="connsiteX142" fmla="*/ 3257360 w 3308032"/>
              <a:gd name="connsiteY142" fmla="*/ 507397 h 1458087"/>
              <a:gd name="connsiteX143" fmla="*/ 3236500 w 3308032"/>
              <a:gd name="connsiteY143" fmla="*/ 511112 h 1458087"/>
              <a:gd name="connsiteX144" fmla="*/ 3205258 w 3308032"/>
              <a:gd name="connsiteY144" fmla="*/ 497872 h 1458087"/>
              <a:gd name="connsiteX145" fmla="*/ 3194114 w 3308032"/>
              <a:gd name="connsiteY145" fmla="*/ 456724 h 1458087"/>
              <a:gd name="connsiteX146" fmla="*/ 3194114 w 3308032"/>
              <a:gd name="connsiteY146" fmla="*/ 260985 h 1458087"/>
              <a:gd name="connsiteX147" fmla="*/ 3291269 w 3308032"/>
              <a:gd name="connsiteY147" fmla="*/ 260985 h 1458087"/>
              <a:gd name="connsiteX148" fmla="*/ 3291269 w 3308032"/>
              <a:gd name="connsiteY148" fmla="*/ 191738 h 1458087"/>
              <a:gd name="connsiteX149" fmla="*/ 3194114 w 3308032"/>
              <a:gd name="connsiteY149" fmla="*/ 191738 h 1458087"/>
              <a:gd name="connsiteX150" fmla="*/ 3194114 w 3308032"/>
              <a:gd name="connsiteY150" fmla="*/ 82677 h 1458087"/>
              <a:gd name="connsiteX151" fmla="*/ 3105150 w 3308032"/>
              <a:gd name="connsiteY151" fmla="*/ 98298 h 1458087"/>
              <a:gd name="connsiteX152" fmla="*/ 3105150 w 3308032"/>
              <a:gd name="connsiteY152" fmla="*/ 191643 h 1458087"/>
              <a:gd name="connsiteX153" fmla="*/ 2957227 w 3308032"/>
              <a:gd name="connsiteY153" fmla="*/ 191643 h 1458087"/>
              <a:gd name="connsiteX154" fmla="*/ 2957227 w 3308032"/>
              <a:gd name="connsiteY154" fmla="*/ 130969 h 1458087"/>
              <a:gd name="connsiteX155" fmla="*/ 2970086 w 3308032"/>
              <a:gd name="connsiteY155" fmla="*/ 86297 h 1458087"/>
              <a:gd name="connsiteX156" fmla="*/ 3006757 w 3308032"/>
              <a:gd name="connsiteY156" fmla="*/ 71438 h 1458087"/>
              <a:gd name="connsiteX157" fmla="*/ 3029236 w 3308032"/>
              <a:gd name="connsiteY157" fmla="*/ 74962 h 1458087"/>
              <a:gd name="connsiteX158" fmla="*/ 3049143 w 3308032"/>
              <a:gd name="connsiteY158" fmla="*/ 84868 h 1458087"/>
              <a:gd name="connsiteX159" fmla="*/ 3085624 w 3308032"/>
              <a:gd name="connsiteY159" fmla="*/ 20479 h 1458087"/>
              <a:gd name="connsiteX160" fmla="*/ 3045429 w 3308032"/>
              <a:gd name="connsiteY160" fmla="*/ 5048 h 1458087"/>
              <a:gd name="connsiteX161" fmla="*/ 3003042 w 3308032"/>
              <a:gd name="connsiteY161" fmla="*/ 0 h 1458087"/>
              <a:gd name="connsiteX162" fmla="*/ 2903887 w 3308032"/>
              <a:gd name="connsiteY162" fmla="*/ 34957 h 1458087"/>
              <a:gd name="connsiteX163" fmla="*/ 2868740 w 3308032"/>
              <a:gd name="connsiteY163" fmla="*/ 130207 h 1458087"/>
              <a:gd name="connsiteX164" fmla="*/ 2868740 w 3308032"/>
              <a:gd name="connsiteY164" fmla="*/ 191643 h 1458087"/>
              <a:gd name="connsiteX165" fmla="*/ 2803970 w 3308032"/>
              <a:gd name="connsiteY165" fmla="*/ 191643 h 1458087"/>
              <a:gd name="connsiteX166" fmla="*/ 2803970 w 3308032"/>
              <a:gd name="connsiteY166" fmla="*/ 260890 h 1458087"/>
              <a:gd name="connsiteX167" fmla="*/ 2868740 w 3308032"/>
              <a:gd name="connsiteY167" fmla="*/ 260890 h 1458087"/>
              <a:gd name="connsiteX168" fmla="*/ 2868740 w 3308032"/>
              <a:gd name="connsiteY168" fmla="*/ 572643 h 1458087"/>
              <a:gd name="connsiteX169" fmla="*/ 2957322 w 3308032"/>
              <a:gd name="connsiteY169" fmla="*/ 572643 h 1458087"/>
              <a:gd name="connsiteX170" fmla="*/ 2957322 w 3308032"/>
              <a:gd name="connsiteY170" fmla="*/ 260890 h 1458087"/>
              <a:gd name="connsiteX171" fmla="*/ 3105246 w 3308032"/>
              <a:gd name="connsiteY171" fmla="*/ 260890 h 1458087"/>
              <a:gd name="connsiteX172" fmla="*/ 3105246 w 3308032"/>
              <a:gd name="connsiteY172" fmla="*/ 469297 h 1458087"/>
              <a:gd name="connsiteX173" fmla="*/ 3133535 w 3308032"/>
              <a:gd name="connsiteY173" fmla="*/ 553022 h 1458087"/>
              <a:gd name="connsiteX174" fmla="*/ 3218021 w 3308032"/>
              <a:gd name="connsiteY174" fmla="*/ 581692 h 1458087"/>
              <a:gd name="connsiteX175" fmla="*/ 3269171 w 3308032"/>
              <a:gd name="connsiteY175" fmla="*/ 574453 h 1458087"/>
              <a:gd name="connsiteX176" fmla="*/ 3308033 w 3308032"/>
              <a:gd name="connsiteY176" fmla="*/ 554926 h 1458087"/>
              <a:gd name="connsiteX177" fmla="*/ 3280505 w 3308032"/>
              <a:gd name="connsiteY177" fmla="*/ 494633 h 1458087"/>
              <a:gd name="connsiteX178" fmla="*/ 301181 w 3308032"/>
              <a:gd name="connsiteY178" fmla="*/ 915543 h 1458087"/>
              <a:gd name="connsiteX179" fmla="*/ 497300 w 3308032"/>
              <a:gd name="connsiteY179" fmla="*/ 1449134 h 1458087"/>
              <a:gd name="connsiteX180" fmla="*/ 399860 w 3308032"/>
              <a:gd name="connsiteY180" fmla="*/ 1449134 h 1458087"/>
              <a:gd name="connsiteX181" fmla="*/ 354139 w 3308032"/>
              <a:gd name="connsiteY181" fmla="*/ 1324166 h 1458087"/>
              <a:gd name="connsiteX182" fmla="*/ 140970 w 3308032"/>
              <a:gd name="connsiteY182" fmla="*/ 1324166 h 1458087"/>
              <a:gd name="connsiteX183" fmla="*/ 97441 w 3308032"/>
              <a:gd name="connsiteY183" fmla="*/ 1449134 h 1458087"/>
              <a:gd name="connsiteX184" fmla="*/ 0 w 3308032"/>
              <a:gd name="connsiteY184" fmla="*/ 1449134 h 1458087"/>
              <a:gd name="connsiteX185" fmla="*/ 197930 w 3308032"/>
              <a:gd name="connsiteY185" fmla="*/ 915543 h 1458087"/>
              <a:gd name="connsiteX186" fmla="*/ 301371 w 3308032"/>
              <a:gd name="connsiteY186" fmla="*/ 915543 h 1458087"/>
              <a:gd name="connsiteX187" fmla="*/ 329851 w 3308032"/>
              <a:gd name="connsiteY187" fmla="*/ 1247108 h 1458087"/>
              <a:gd name="connsiteX188" fmla="*/ 257651 w 3308032"/>
              <a:gd name="connsiteY188" fmla="*/ 1037654 h 1458087"/>
              <a:gd name="connsiteX189" fmla="*/ 252984 w 3308032"/>
              <a:gd name="connsiteY189" fmla="*/ 1022795 h 1458087"/>
              <a:gd name="connsiteX190" fmla="*/ 248317 w 3308032"/>
              <a:gd name="connsiteY190" fmla="*/ 1006412 h 1458087"/>
              <a:gd name="connsiteX191" fmla="*/ 246126 w 3308032"/>
              <a:gd name="connsiteY191" fmla="*/ 1006412 h 1458087"/>
              <a:gd name="connsiteX192" fmla="*/ 241459 w 3308032"/>
              <a:gd name="connsiteY192" fmla="*/ 1022223 h 1458087"/>
              <a:gd name="connsiteX193" fmla="*/ 236411 w 3308032"/>
              <a:gd name="connsiteY193" fmla="*/ 1037654 h 1458087"/>
              <a:gd name="connsiteX194" fmla="*/ 164973 w 3308032"/>
              <a:gd name="connsiteY194" fmla="*/ 1247108 h 1458087"/>
              <a:gd name="connsiteX195" fmla="*/ 329756 w 3308032"/>
              <a:gd name="connsiteY195" fmla="*/ 1247108 h 1458087"/>
              <a:gd name="connsiteX196" fmla="*/ 557403 w 3308032"/>
              <a:gd name="connsiteY196" fmla="*/ 1449134 h 1458087"/>
              <a:gd name="connsiteX197" fmla="*/ 648557 w 3308032"/>
              <a:gd name="connsiteY197" fmla="*/ 1449134 h 1458087"/>
              <a:gd name="connsiteX198" fmla="*/ 648557 w 3308032"/>
              <a:gd name="connsiteY198" fmla="*/ 915543 h 1458087"/>
              <a:gd name="connsiteX199" fmla="*/ 557403 w 3308032"/>
              <a:gd name="connsiteY199" fmla="*/ 915543 h 1458087"/>
              <a:gd name="connsiteX200" fmla="*/ 557403 w 3308032"/>
              <a:gd name="connsiteY200" fmla="*/ 1449134 h 1458087"/>
              <a:gd name="connsiteX201" fmla="*/ 1271778 w 3308032"/>
              <a:gd name="connsiteY201" fmla="*/ 915543 h 1458087"/>
              <a:gd name="connsiteX202" fmla="*/ 883730 w 3308032"/>
              <a:gd name="connsiteY202" fmla="*/ 915543 h 1458087"/>
              <a:gd name="connsiteX203" fmla="*/ 883730 w 3308032"/>
              <a:gd name="connsiteY203" fmla="*/ 992600 h 1458087"/>
              <a:gd name="connsiteX204" fmla="*/ 1031843 w 3308032"/>
              <a:gd name="connsiteY204" fmla="*/ 992600 h 1458087"/>
              <a:gd name="connsiteX205" fmla="*/ 1031843 w 3308032"/>
              <a:gd name="connsiteY205" fmla="*/ 1449134 h 1458087"/>
              <a:gd name="connsiteX206" fmla="*/ 1122998 w 3308032"/>
              <a:gd name="connsiteY206" fmla="*/ 1449134 h 1458087"/>
              <a:gd name="connsiteX207" fmla="*/ 1122998 w 3308032"/>
              <a:gd name="connsiteY207" fmla="*/ 992600 h 1458087"/>
              <a:gd name="connsiteX208" fmla="*/ 1271778 w 3308032"/>
              <a:gd name="connsiteY208" fmla="*/ 992600 h 1458087"/>
              <a:gd name="connsiteX209" fmla="*/ 1271778 w 3308032"/>
              <a:gd name="connsiteY209" fmla="*/ 915543 h 1458087"/>
              <a:gd name="connsiteX210" fmla="*/ 1581340 w 3308032"/>
              <a:gd name="connsiteY210" fmla="*/ 1113854 h 1458087"/>
              <a:gd name="connsiteX211" fmla="*/ 1633633 w 3308032"/>
              <a:gd name="connsiteY211" fmla="*/ 1255205 h 1458087"/>
              <a:gd name="connsiteX212" fmla="*/ 1578578 w 3308032"/>
              <a:gd name="connsiteY212" fmla="*/ 1400842 h 1458087"/>
              <a:gd name="connsiteX213" fmla="*/ 1433132 w 3308032"/>
              <a:gd name="connsiteY213" fmla="*/ 1457992 h 1458087"/>
              <a:gd name="connsiteX214" fmla="*/ 1288923 w 3308032"/>
              <a:gd name="connsiteY214" fmla="*/ 1404747 h 1458087"/>
              <a:gd name="connsiteX215" fmla="*/ 1235488 w 3308032"/>
              <a:gd name="connsiteY215" fmla="*/ 1261491 h 1458087"/>
              <a:gd name="connsiteX216" fmla="*/ 1292066 w 3308032"/>
              <a:gd name="connsiteY216" fmla="*/ 1114711 h 1458087"/>
              <a:gd name="connsiteX217" fmla="*/ 1438275 w 3308032"/>
              <a:gd name="connsiteY217" fmla="*/ 1059085 h 1458087"/>
              <a:gd name="connsiteX218" fmla="*/ 1581340 w 3308032"/>
              <a:gd name="connsiteY218" fmla="*/ 1113758 h 1458087"/>
              <a:gd name="connsiteX219" fmla="*/ 1542479 w 3308032"/>
              <a:gd name="connsiteY219" fmla="*/ 1257491 h 1458087"/>
              <a:gd name="connsiteX220" fmla="*/ 1514570 w 3308032"/>
              <a:gd name="connsiteY220" fmla="*/ 1165955 h 1458087"/>
              <a:gd name="connsiteX221" fmla="*/ 1436084 w 3308032"/>
              <a:gd name="connsiteY221" fmla="*/ 1131380 h 1458087"/>
              <a:gd name="connsiteX222" fmla="*/ 1356265 w 3308032"/>
              <a:gd name="connsiteY222" fmla="*/ 1167098 h 1458087"/>
              <a:gd name="connsiteX223" fmla="*/ 1326356 w 3308032"/>
              <a:gd name="connsiteY223" fmla="*/ 1259777 h 1458087"/>
              <a:gd name="connsiteX224" fmla="*/ 1355979 w 3308032"/>
              <a:gd name="connsiteY224" fmla="*/ 1352455 h 1458087"/>
              <a:gd name="connsiteX225" fmla="*/ 1436561 w 3308032"/>
              <a:gd name="connsiteY225" fmla="*/ 1386269 h 1458087"/>
              <a:gd name="connsiteX226" fmla="*/ 1514856 w 3308032"/>
              <a:gd name="connsiteY226" fmla="*/ 1351312 h 1458087"/>
              <a:gd name="connsiteX227" fmla="*/ 1542574 w 3308032"/>
              <a:gd name="connsiteY227" fmla="*/ 1257586 h 1458087"/>
              <a:gd name="connsiteX228" fmla="*/ 1951577 w 3308032"/>
              <a:gd name="connsiteY228" fmla="*/ 1285399 h 1458087"/>
              <a:gd name="connsiteX229" fmla="*/ 1926622 w 3308032"/>
              <a:gd name="connsiteY229" fmla="*/ 1357598 h 1458087"/>
              <a:gd name="connsiteX230" fmla="*/ 1862233 w 3308032"/>
              <a:gd name="connsiteY230" fmla="*/ 1386269 h 1458087"/>
              <a:gd name="connsiteX231" fmla="*/ 1805273 w 3308032"/>
              <a:gd name="connsiteY231" fmla="*/ 1362266 h 1458087"/>
              <a:gd name="connsiteX232" fmla="*/ 1787081 w 3308032"/>
              <a:gd name="connsiteY232" fmla="*/ 1290638 h 1458087"/>
              <a:gd name="connsiteX233" fmla="*/ 1787081 w 3308032"/>
              <a:gd name="connsiteY233" fmla="*/ 1068134 h 1458087"/>
              <a:gd name="connsiteX234" fmla="*/ 1698498 w 3308032"/>
              <a:gd name="connsiteY234" fmla="*/ 1068134 h 1458087"/>
              <a:gd name="connsiteX235" fmla="*/ 1698498 w 3308032"/>
              <a:gd name="connsiteY235" fmla="*/ 1302544 h 1458087"/>
              <a:gd name="connsiteX236" fmla="*/ 1732502 w 3308032"/>
              <a:gd name="connsiteY236" fmla="*/ 1418463 h 1458087"/>
              <a:gd name="connsiteX237" fmla="*/ 1833563 w 3308032"/>
              <a:gd name="connsiteY237" fmla="*/ 1458087 h 1458087"/>
              <a:gd name="connsiteX238" fmla="*/ 1899571 w 3308032"/>
              <a:gd name="connsiteY238" fmla="*/ 1441514 h 1458087"/>
              <a:gd name="connsiteX239" fmla="*/ 1949577 w 3308032"/>
              <a:gd name="connsiteY239" fmla="*/ 1397413 h 1458087"/>
              <a:gd name="connsiteX240" fmla="*/ 1951482 w 3308032"/>
              <a:gd name="connsiteY240" fmla="*/ 1397413 h 1458087"/>
              <a:gd name="connsiteX241" fmla="*/ 1951482 w 3308032"/>
              <a:gd name="connsiteY241" fmla="*/ 1449134 h 1458087"/>
              <a:gd name="connsiteX242" fmla="*/ 2040446 w 3308032"/>
              <a:gd name="connsiteY242" fmla="*/ 1449134 h 1458087"/>
              <a:gd name="connsiteX243" fmla="*/ 2040446 w 3308032"/>
              <a:gd name="connsiteY243" fmla="*/ 1068134 h 1458087"/>
              <a:gd name="connsiteX244" fmla="*/ 1951482 w 3308032"/>
              <a:gd name="connsiteY244" fmla="*/ 1068134 h 1458087"/>
              <a:gd name="connsiteX245" fmla="*/ 1951482 w 3308032"/>
              <a:gd name="connsiteY245" fmla="*/ 1285399 h 1458087"/>
              <a:gd name="connsiteX246" fmla="*/ 2326767 w 3308032"/>
              <a:gd name="connsiteY246" fmla="*/ 1061466 h 1458087"/>
              <a:gd name="connsiteX247" fmla="*/ 2266474 w 3308032"/>
              <a:gd name="connsiteY247" fmla="*/ 1080992 h 1458087"/>
              <a:gd name="connsiteX248" fmla="*/ 2227040 w 3308032"/>
              <a:gd name="connsiteY248" fmla="*/ 1136999 h 1458087"/>
              <a:gd name="connsiteX249" fmla="*/ 2225516 w 3308032"/>
              <a:gd name="connsiteY249" fmla="*/ 1136999 h 1458087"/>
              <a:gd name="connsiteX250" fmla="*/ 2225516 w 3308032"/>
              <a:gd name="connsiteY250" fmla="*/ 1068134 h 1458087"/>
              <a:gd name="connsiteX251" fmla="*/ 2136553 w 3308032"/>
              <a:gd name="connsiteY251" fmla="*/ 1068134 h 1458087"/>
              <a:gd name="connsiteX252" fmla="*/ 2136553 w 3308032"/>
              <a:gd name="connsiteY252" fmla="*/ 1449134 h 1458087"/>
              <a:gd name="connsiteX253" fmla="*/ 2225516 w 3308032"/>
              <a:gd name="connsiteY253" fmla="*/ 1449134 h 1458087"/>
              <a:gd name="connsiteX254" fmla="*/ 2225516 w 3308032"/>
              <a:gd name="connsiteY254" fmla="*/ 1260824 h 1458087"/>
              <a:gd name="connsiteX255" fmla="*/ 2249138 w 3308032"/>
              <a:gd name="connsiteY255" fmla="*/ 1172623 h 1458087"/>
              <a:gd name="connsiteX256" fmla="*/ 2311051 w 3308032"/>
              <a:gd name="connsiteY256" fmla="*/ 1139095 h 1458087"/>
              <a:gd name="connsiteX257" fmla="*/ 2334292 w 3308032"/>
              <a:gd name="connsiteY257" fmla="*/ 1141476 h 1458087"/>
              <a:gd name="connsiteX258" fmla="*/ 2356104 w 3308032"/>
              <a:gd name="connsiteY258" fmla="*/ 1147953 h 1458087"/>
              <a:gd name="connsiteX259" fmla="*/ 2379917 w 3308032"/>
              <a:gd name="connsiteY259" fmla="*/ 1072039 h 1458087"/>
              <a:gd name="connsiteX260" fmla="*/ 2353532 w 3308032"/>
              <a:gd name="connsiteY260" fmla="*/ 1063466 h 1458087"/>
              <a:gd name="connsiteX261" fmla="*/ 2326767 w 3308032"/>
              <a:gd name="connsiteY261" fmla="*/ 1061276 h 145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3308032" h="1458087">
                <a:moveTo>
                  <a:pt x="542449" y="193453"/>
                </a:moveTo>
                <a:cubicBezTo>
                  <a:pt x="542830" y="180404"/>
                  <a:pt x="543116" y="165640"/>
                  <a:pt x="543401" y="148971"/>
                </a:cubicBezTo>
                <a:lnTo>
                  <a:pt x="541211" y="148971"/>
                </a:lnTo>
                <a:cubicBezTo>
                  <a:pt x="539020" y="156400"/>
                  <a:pt x="536829" y="162877"/>
                  <a:pt x="534924" y="168497"/>
                </a:cubicBezTo>
                <a:cubicBezTo>
                  <a:pt x="532924" y="174117"/>
                  <a:pt x="530733" y="180023"/>
                  <a:pt x="528257" y="186214"/>
                </a:cubicBezTo>
                <a:lnTo>
                  <a:pt x="374618" y="572834"/>
                </a:lnTo>
                <a:lnTo>
                  <a:pt x="310229" y="572834"/>
                </a:lnTo>
                <a:lnTo>
                  <a:pt x="155448" y="189643"/>
                </a:lnTo>
                <a:cubicBezTo>
                  <a:pt x="153448" y="183928"/>
                  <a:pt x="151447" y="178213"/>
                  <a:pt x="149352" y="172307"/>
                </a:cubicBezTo>
                <a:cubicBezTo>
                  <a:pt x="147257" y="166497"/>
                  <a:pt x="144589" y="158687"/>
                  <a:pt x="141351" y="149066"/>
                </a:cubicBezTo>
                <a:lnTo>
                  <a:pt x="139160" y="149066"/>
                </a:lnTo>
                <a:cubicBezTo>
                  <a:pt x="139637" y="164497"/>
                  <a:pt x="140018" y="180023"/>
                  <a:pt x="140303" y="195739"/>
                </a:cubicBezTo>
                <a:cubicBezTo>
                  <a:pt x="140589" y="211455"/>
                  <a:pt x="140684" y="228410"/>
                  <a:pt x="140684" y="246507"/>
                </a:cubicBezTo>
                <a:lnTo>
                  <a:pt x="140684" y="572834"/>
                </a:lnTo>
                <a:lnTo>
                  <a:pt x="55817" y="572834"/>
                </a:lnTo>
                <a:lnTo>
                  <a:pt x="55817" y="39243"/>
                </a:lnTo>
                <a:lnTo>
                  <a:pt x="185642" y="39243"/>
                </a:lnTo>
                <a:lnTo>
                  <a:pt x="322231" y="383381"/>
                </a:lnTo>
                <a:cubicBezTo>
                  <a:pt x="327470" y="396050"/>
                  <a:pt x="331565" y="406813"/>
                  <a:pt x="334709" y="415576"/>
                </a:cubicBezTo>
                <a:cubicBezTo>
                  <a:pt x="337852" y="424339"/>
                  <a:pt x="340805" y="434150"/>
                  <a:pt x="343853" y="444817"/>
                </a:cubicBezTo>
                <a:lnTo>
                  <a:pt x="346043" y="444817"/>
                </a:lnTo>
                <a:cubicBezTo>
                  <a:pt x="350520" y="432911"/>
                  <a:pt x="354520" y="422148"/>
                  <a:pt x="358140" y="412433"/>
                </a:cubicBezTo>
                <a:cubicBezTo>
                  <a:pt x="361760" y="402717"/>
                  <a:pt x="365474" y="392716"/>
                  <a:pt x="369475" y="382334"/>
                </a:cubicBezTo>
                <a:lnTo>
                  <a:pt x="507873" y="39243"/>
                </a:lnTo>
                <a:lnTo>
                  <a:pt x="632555" y="39243"/>
                </a:lnTo>
                <a:lnTo>
                  <a:pt x="632555" y="572834"/>
                </a:lnTo>
                <a:lnTo>
                  <a:pt x="542163" y="572834"/>
                </a:lnTo>
                <a:lnTo>
                  <a:pt x="542163" y="234220"/>
                </a:lnTo>
                <a:cubicBezTo>
                  <a:pt x="542163" y="220123"/>
                  <a:pt x="542354" y="206502"/>
                  <a:pt x="542735" y="193453"/>
                </a:cubicBezTo>
                <a:close/>
                <a:moveTo>
                  <a:pt x="768001" y="14383"/>
                </a:moveTo>
                <a:cubicBezTo>
                  <a:pt x="751904" y="14383"/>
                  <a:pt x="738759" y="19431"/>
                  <a:pt x="728567" y="29623"/>
                </a:cubicBezTo>
                <a:cubicBezTo>
                  <a:pt x="718376" y="39815"/>
                  <a:pt x="713327" y="52292"/>
                  <a:pt x="713327" y="67247"/>
                </a:cubicBezTo>
                <a:cubicBezTo>
                  <a:pt x="713327" y="82201"/>
                  <a:pt x="718376" y="94488"/>
                  <a:pt x="728567" y="104966"/>
                </a:cubicBezTo>
                <a:cubicBezTo>
                  <a:pt x="738759" y="115538"/>
                  <a:pt x="751904" y="120777"/>
                  <a:pt x="768001" y="120777"/>
                </a:cubicBezTo>
                <a:cubicBezTo>
                  <a:pt x="784098" y="120777"/>
                  <a:pt x="798005" y="115729"/>
                  <a:pt x="808196" y="105537"/>
                </a:cubicBezTo>
                <a:cubicBezTo>
                  <a:pt x="818388" y="95345"/>
                  <a:pt x="823436" y="82677"/>
                  <a:pt x="823436" y="67627"/>
                </a:cubicBezTo>
                <a:cubicBezTo>
                  <a:pt x="823436" y="52578"/>
                  <a:pt x="818388" y="39815"/>
                  <a:pt x="808196" y="29718"/>
                </a:cubicBezTo>
                <a:cubicBezTo>
                  <a:pt x="798005" y="19526"/>
                  <a:pt x="784669" y="14478"/>
                  <a:pt x="768001" y="14478"/>
                </a:cubicBezTo>
                <a:close/>
                <a:moveTo>
                  <a:pt x="723329" y="572834"/>
                </a:moveTo>
                <a:lnTo>
                  <a:pt x="812292" y="572834"/>
                </a:lnTo>
                <a:lnTo>
                  <a:pt x="812292" y="191834"/>
                </a:lnTo>
                <a:lnTo>
                  <a:pt x="723329" y="191834"/>
                </a:lnTo>
                <a:lnTo>
                  <a:pt x="723329" y="572834"/>
                </a:lnTo>
                <a:close/>
                <a:moveTo>
                  <a:pt x="1079278" y="581787"/>
                </a:moveTo>
                <a:cubicBezTo>
                  <a:pt x="1112234" y="581787"/>
                  <a:pt x="1142238" y="575120"/>
                  <a:pt x="1169099" y="561689"/>
                </a:cubicBezTo>
                <a:cubicBezTo>
                  <a:pt x="1195959" y="548259"/>
                  <a:pt x="1217867" y="527876"/>
                  <a:pt x="1234726" y="500253"/>
                </a:cubicBezTo>
                <a:lnTo>
                  <a:pt x="1165860" y="461582"/>
                </a:lnTo>
                <a:cubicBezTo>
                  <a:pt x="1154716" y="478250"/>
                  <a:pt x="1142048" y="490061"/>
                  <a:pt x="1127951" y="497110"/>
                </a:cubicBezTo>
                <a:cubicBezTo>
                  <a:pt x="1113854" y="504158"/>
                  <a:pt x="1098328" y="507683"/>
                  <a:pt x="1081469" y="507683"/>
                </a:cubicBezTo>
                <a:cubicBezTo>
                  <a:pt x="1049179" y="507683"/>
                  <a:pt x="1023461" y="496919"/>
                  <a:pt x="1004126" y="475298"/>
                </a:cubicBezTo>
                <a:cubicBezTo>
                  <a:pt x="984790" y="453676"/>
                  <a:pt x="975074" y="423005"/>
                  <a:pt x="975074" y="383000"/>
                </a:cubicBezTo>
                <a:cubicBezTo>
                  <a:pt x="975074" y="342995"/>
                  <a:pt x="984885" y="311087"/>
                  <a:pt x="1004506" y="288512"/>
                </a:cubicBezTo>
                <a:cubicBezTo>
                  <a:pt x="1024128" y="265938"/>
                  <a:pt x="1048988" y="254699"/>
                  <a:pt x="1079278" y="254699"/>
                </a:cubicBezTo>
                <a:cubicBezTo>
                  <a:pt x="1096613" y="254699"/>
                  <a:pt x="1112044" y="258318"/>
                  <a:pt x="1125379" y="265462"/>
                </a:cubicBezTo>
                <a:cubicBezTo>
                  <a:pt x="1138809" y="272701"/>
                  <a:pt x="1151192" y="284798"/>
                  <a:pt x="1162622" y="301943"/>
                </a:cubicBezTo>
                <a:lnTo>
                  <a:pt x="1232535" y="267367"/>
                </a:lnTo>
                <a:cubicBezTo>
                  <a:pt x="1219105" y="239554"/>
                  <a:pt x="1199102" y="218599"/>
                  <a:pt x="1172432" y="204311"/>
                </a:cubicBezTo>
                <a:cubicBezTo>
                  <a:pt x="1145762" y="190024"/>
                  <a:pt x="1115663" y="182880"/>
                  <a:pt x="1082231" y="182880"/>
                </a:cubicBezTo>
                <a:cubicBezTo>
                  <a:pt x="1023652" y="182880"/>
                  <a:pt x="976027" y="201263"/>
                  <a:pt x="939356" y="238125"/>
                </a:cubicBezTo>
                <a:cubicBezTo>
                  <a:pt x="902589" y="274987"/>
                  <a:pt x="884301" y="325279"/>
                  <a:pt x="884301" y="389001"/>
                </a:cubicBezTo>
                <a:cubicBezTo>
                  <a:pt x="884301" y="447008"/>
                  <a:pt x="901541" y="493681"/>
                  <a:pt x="936022" y="528923"/>
                </a:cubicBezTo>
                <a:cubicBezTo>
                  <a:pt x="970502" y="564166"/>
                  <a:pt x="1018223" y="581787"/>
                  <a:pt x="1079278" y="581787"/>
                </a:cubicBezTo>
                <a:close/>
                <a:moveTo>
                  <a:pt x="1393031" y="384524"/>
                </a:moveTo>
                <a:cubicBezTo>
                  <a:pt x="1393031" y="348044"/>
                  <a:pt x="1400937" y="318707"/>
                  <a:pt x="1416653" y="296323"/>
                </a:cubicBezTo>
                <a:cubicBezTo>
                  <a:pt x="1432370" y="274034"/>
                  <a:pt x="1453039" y="262795"/>
                  <a:pt x="1478566" y="262795"/>
                </a:cubicBezTo>
                <a:cubicBezTo>
                  <a:pt x="1486757" y="262795"/>
                  <a:pt x="1494473" y="263557"/>
                  <a:pt x="1501807" y="265176"/>
                </a:cubicBezTo>
                <a:cubicBezTo>
                  <a:pt x="1509141" y="266795"/>
                  <a:pt x="1516380" y="268986"/>
                  <a:pt x="1523619" y="271653"/>
                </a:cubicBezTo>
                <a:lnTo>
                  <a:pt x="1547432" y="195739"/>
                </a:lnTo>
                <a:cubicBezTo>
                  <a:pt x="1538002" y="191548"/>
                  <a:pt x="1529239" y="188690"/>
                  <a:pt x="1521047" y="187166"/>
                </a:cubicBezTo>
                <a:cubicBezTo>
                  <a:pt x="1512856" y="185642"/>
                  <a:pt x="1503902" y="184975"/>
                  <a:pt x="1494282" y="184975"/>
                </a:cubicBezTo>
                <a:cubicBezTo>
                  <a:pt x="1471422" y="184975"/>
                  <a:pt x="1451324" y="191452"/>
                  <a:pt x="1433989" y="204502"/>
                </a:cubicBezTo>
                <a:cubicBezTo>
                  <a:pt x="1416653" y="217551"/>
                  <a:pt x="1403509" y="236220"/>
                  <a:pt x="1394555" y="260509"/>
                </a:cubicBezTo>
                <a:lnTo>
                  <a:pt x="1393031" y="260509"/>
                </a:lnTo>
                <a:lnTo>
                  <a:pt x="1393031" y="191643"/>
                </a:lnTo>
                <a:lnTo>
                  <a:pt x="1304068" y="191643"/>
                </a:lnTo>
                <a:lnTo>
                  <a:pt x="1304068" y="572643"/>
                </a:lnTo>
                <a:lnTo>
                  <a:pt x="1393031" y="572643"/>
                </a:lnTo>
                <a:lnTo>
                  <a:pt x="1393031" y="384334"/>
                </a:lnTo>
                <a:close/>
                <a:moveTo>
                  <a:pt x="1621917" y="528542"/>
                </a:moveTo>
                <a:cubicBezTo>
                  <a:pt x="1586294" y="493109"/>
                  <a:pt x="1568482" y="445294"/>
                  <a:pt x="1568482" y="385286"/>
                </a:cubicBezTo>
                <a:cubicBezTo>
                  <a:pt x="1568768" y="324517"/>
                  <a:pt x="1587532" y="275558"/>
                  <a:pt x="1625060" y="238506"/>
                </a:cubicBezTo>
                <a:cubicBezTo>
                  <a:pt x="1662494" y="201454"/>
                  <a:pt x="1711262" y="182880"/>
                  <a:pt x="1771269" y="182880"/>
                </a:cubicBezTo>
                <a:cubicBezTo>
                  <a:pt x="1831277" y="182880"/>
                  <a:pt x="1879473" y="201073"/>
                  <a:pt x="1914335" y="237554"/>
                </a:cubicBezTo>
                <a:cubicBezTo>
                  <a:pt x="1949196" y="274034"/>
                  <a:pt x="1966627" y="321183"/>
                  <a:pt x="1966627" y="378905"/>
                </a:cubicBezTo>
                <a:cubicBezTo>
                  <a:pt x="1966627" y="436626"/>
                  <a:pt x="1948244" y="486537"/>
                  <a:pt x="1911572" y="524542"/>
                </a:cubicBezTo>
                <a:cubicBezTo>
                  <a:pt x="1874901" y="562642"/>
                  <a:pt x="1826324" y="581692"/>
                  <a:pt x="1766126" y="581692"/>
                </a:cubicBezTo>
                <a:cubicBezTo>
                  <a:pt x="1705928" y="581692"/>
                  <a:pt x="1657540" y="563975"/>
                  <a:pt x="1621917" y="528447"/>
                </a:cubicBezTo>
                <a:close/>
                <a:moveTo>
                  <a:pt x="1659350" y="383477"/>
                </a:moveTo>
                <a:cubicBezTo>
                  <a:pt x="1659350" y="422720"/>
                  <a:pt x="1669256" y="453580"/>
                  <a:pt x="1688973" y="476155"/>
                </a:cubicBezTo>
                <a:cubicBezTo>
                  <a:pt x="1708690" y="498729"/>
                  <a:pt x="1735550" y="509969"/>
                  <a:pt x="1769555" y="509969"/>
                </a:cubicBezTo>
                <a:cubicBezTo>
                  <a:pt x="1803559" y="509969"/>
                  <a:pt x="1829372" y="498348"/>
                  <a:pt x="1847850" y="475012"/>
                </a:cubicBezTo>
                <a:cubicBezTo>
                  <a:pt x="1866329" y="451675"/>
                  <a:pt x="1875568" y="420434"/>
                  <a:pt x="1875568" y="381286"/>
                </a:cubicBezTo>
                <a:cubicBezTo>
                  <a:pt x="1875568" y="342138"/>
                  <a:pt x="1866233" y="312801"/>
                  <a:pt x="1847660" y="289750"/>
                </a:cubicBezTo>
                <a:cubicBezTo>
                  <a:pt x="1829086" y="266700"/>
                  <a:pt x="1802892" y="255175"/>
                  <a:pt x="1769174" y="255175"/>
                </a:cubicBezTo>
                <a:cubicBezTo>
                  <a:pt x="1735455" y="255175"/>
                  <a:pt x="1709357" y="267081"/>
                  <a:pt x="1689354" y="290894"/>
                </a:cubicBezTo>
                <a:cubicBezTo>
                  <a:pt x="1669352" y="314706"/>
                  <a:pt x="1659446" y="345567"/>
                  <a:pt x="1659446" y="383572"/>
                </a:cubicBezTo>
                <a:close/>
                <a:moveTo>
                  <a:pt x="2267426" y="547878"/>
                </a:moveTo>
                <a:cubicBezTo>
                  <a:pt x="2294477" y="525304"/>
                  <a:pt x="2308003" y="495681"/>
                  <a:pt x="2308003" y="458915"/>
                </a:cubicBezTo>
                <a:cubicBezTo>
                  <a:pt x="2308003" y="426149"/>
                  <a:pt x="2297621" y="399859"/>
                  <a:pt x="2276761" y="380048"/>
                </a:cubicBezTo>
                <a:cubicBezTo>
                  <a:pt x="2255901" y="360236"/>
                  <a:pt x="2224373" y="346710"/>
                  <a:pt x="2182273" y="339471"/>
                </a:cubicBezTo>
                <a:cubicBezTo>
                  <a:pt x="2155222" y="334232"/>
                  <a:pt x="2136839" y="328232"/>
                  <a:pt x="2127028" y="321278"/>
                </a:cubicBezTo>
                <a:cubicBezTo>
                  <a:pt x="2117217" y="314325"/>
                  <a:pt x="2112359" y="304705"/>
                  <a:pt x="2112359" y="292227"/>
                </a:cubicBezTo>
                <a:cubicBezTo>
                  <a:pt x="2112359" y="279749"/>
                  <a:pt x="2117027" y="269272"/>
                  <a:pt x="2126456" y="261366"/>
                </a:cubicBezTo>
                <a:cubicBezTo>
                  <a:pt x="2135886" y="253460"/>
                  <a:pt x="2149602" y="249460"/>
                  <a:pt x="2167795" y="249460"/>
                </a:cubicBezTo>
                <a:cubicBezTo>
                  <a:pt x="2184654" y="249460"/>
                  <a:pt x="2199227" y="252413"/>
                  <a:pt x="2211515" y="258413"/>
                </a:cubicBezTo>
                <a:cubicBezTo>
                  <a:pt x="2223802" y="264414"/>
                  <a:pt x="2235613" y="273272"/>
                  <a:pt x="2247043" y="285179"/>
                </a:cubicBezTo>
                <a:lnTo>
                  <a:pt x="2298764" y="238316"/>
                </a:lnTo>
                <a:cubicBezTo>
                  <a:pt x="2284381" y="219742"/>
                  <a:pt x="2265902" y="205835"/>
                  <a:pt x="2243328" y="196596"/>
                </a:cubicBezTo>
                <a:cubicBezTo>
                  <a:pt x="2220754" y="187452"/>
                  <a:pt x="2196465" y="182785"/>
                  <a:pt x="2170367" y="182785"/>
                </a:cubicBezTo>
                <a:cubicBezTo>
                  <a:pt x="2129695" y="182785"/>
                  <a:pt x="2095976" y="193358"/>
                  <a:pt x="2069211" y="214598"/>
                </a:cubicBezTo>
                <a:cubicBezTo>
                  <a:pt x="2042446" y="235839"/>
                  <a:pt x="2029015" y="264986"/>
                  <a:pt x="2029015" y="302228"/>
                </a:cubicBezTo>
                <a:cubicBezTo>
                  <a:pt x="2029015" y="331280"/>
                  <a:pt x="2038922" y="355664"/>
                  <a:pt x="2058638" y="375380"/>
                </a:cubicBezTo>
                <a:cubicBezTo>
                  <a:pt x="2078355" y="395097"/>
                  <a:pt x="2113121" y="409289"/>
                  <a:pt x="2163032" y="417957"/>
                </a:cubicBezTo>
                <a:cubicBezTo>
                  <a:pt x="2183321" y="421672"/>
                  <a:pt x="2198656" y="427673"/>
                  <a:pt x="2208943" y="435959"/>
                </a:cubicBezTo>
                <a:cubicBezTo>
                  <a:pt x="2219230" y="444246"/>
                  <a:pt x="2224373" y="454628"/>
                  <a:pt x="2224373" y="467011"/>
                </a:cubicBezTo>
                <a:cubicBezTo>
                  <a:pt x="2224373" y="482155"/>
                  <a:pt x="2218944" y="493871"/>
                  <a:pt x="2207990" y="502158"/>
                </a:cubicBezTo>
                <a:cubicBezTo>
                  <a:pt x="2197037" y="510445"/>
                  <a:pt x="2181797" y="514636"/>
                  <a:pt x="2162271" y="514636"/>
                </a:cubicBezTo>
                <a:cubicBezTo>
                  <a:pt x="2144935" y="514636"/>
                  <a:pt x="2128361" y="510730"/>
                  <a:pt x="2112645" y="502920"/>
                </a:cubicBezTo>
                <a:cubicBezTo>
                  <a:pt x="2096929" y="495109"/>
                  <a:pt x="2082070" y="482060"/>
                  <a:pt x="2068163" y="463677"/>
                </a:cubicBezTo>
                <a:lnTo>
                  <a:pt x="2014633" y="511683"/>
                </a:lnTo>
                <a:cubicBezTo>
                  <a:pt x="2028730" y="534543"/>
                  <a:pt x="2048828" y="551879"/>
                  <a:pt x="2074926" y="563785"/>
                </a:cubicBezTo>
                <a:cubicBezTo>
                  <a:pt x="2101025" y="575691"/>
                  <a:pt x="2129885" y="581692"/>
                  <a:pt x="2161604" y="581692"/>
                </a:cubicBezTo>
                <a:cubicBezTo>
                  <a:pt x="2205228" y="581692"/>
                  <a:pt x="2240566" y="570452"/>
                  <a:pt x="2267617" y="547878"/>
                </a:cubicBezTo>
                <a:close/>
                <a:moveTo>
                  <a:pt x="2717292" y="237554"/>
                </a:moveTo>
                <a:cubicBezTo>
                  <a:pt x="2752154" y="274034"/>
                  <a:pt x="2769584" y="321183"/>
                  <a:pt x="2769584" y="378905"/>
                </a:cubicBezTo>
                <a:cubicBezTo>
                  <a:pt x="2769584" y="436626"/>
                  <a:pt x="2751201" y="486537"/>
                  <a:pt x="2714530" y="524542"/>
                </a:cubicBezTo>
                <a:cubicBezTo>
                  <a:pt x="2677859" y="562642"/>
                  <a:pt x="2629281" y="581692"/>
                  <a:pt x="2569083" y="581692"/>
                </a:cubicBezTo>
                <a:cubicBezTo>
                  <a:pt x="2508885" y="581692"/>
                  <a:pt x="2460498" y="563975"/>
                  <a:pt x="2424875" y="528447"/>
                </a:cubicBezTo>
                <a:cubicBezTo>
                  <a:pt x="2389251" y="493014"/>
                  <a:pt x="2371439" y="445199"/>
                  <a:pt x="2371439" y="385191"/>
                </a:cubicBezTo>
                <a:cubicBezTo>
                  <a:pt x="2371725" y="324422"/>
                  <a:pt x="2390489" y="275463"/>
                  <a:pt x="2428018" y="238411"/>
                </a:cubicBezTo>
                <a:cubicBezTo>
                  <a:pt x="2465451" y="201359"/>
                  <a:pt x="2514219" y="182785"/>
                  <a:pt x="2574227" y="182785"/>
                </a:cubicBezTo>
                <a:cubicBezTo>
                  <a:pt x="2634234" y="182785"/>
                  <a:pt x="2682431" y="200977"/>
                  <a:pt x="2717292" y="237458"/>
                </a:cubicBezTo>
                <a:close/>
                <a:moveTo>
                  <a:pt x="2678430" y="381191"/>
                </a:moveTo>
                <a:cubicBezTo>
                  <a:pt x="2678430" y="343281"/>
                  <a:pt x="2669096" y="312706"/>
                  <a:pt x="2650522" y="289655"/>
                </a:cubicBezTo>
                <a:cubicBezTo>
                  <a:pt x="2631948" y="266605"/>
                  <a:pt x="2605754" y="255079"/>
                  <a:pt x="2572036" y="255079"/>
                </a:cubicBezTo>
                <a:cubicBezTo>
                  <a:pt x="2538317" y="255079"/>
                  <a:pt x="2512219" y="266986"/>
                  <a:pt x="2492216" y="290798"/>
                </a:cubicBezTo>
                <a:cubicBezTo>
                  <a:pt x="2472214" y="314611"/>
                  <a:pt x="2462308" y="345472"/>
                  <a:pt x="2462308" y="383477"/>
                </a:cubicBezTo>
                <a:cubicBezTo>
                  <a:pt x="2462308" y="421481"/>
                  <a:pt x="2472214" y="453580"/>
                  <a:pt x="2491931" y="476155"/>
                </a:cubicBezTo>
                <a:cubicBezTo>
                  <a:pt x="2511647" y="498729"/>
                  <a:pt x="2538508" y="509969"/>
                  <a:pt x="2572512" y="509969"/>
                </a:cubicBezTo>
                <a:cubicBezTo>
                  <a:pt x="2606516" y="509969"/>
                  <a:pt x="2632329" y="498348"/>
                  <a:pt x="2650808" y="475012"/>
                </a:cubicBezTo>
                <a:cubicBezTo>
                  <a:pt x="2669286" y="451675"/>
                  <a:pt x="2678525" y="420434"/>
                  <a:pt x="2678525" y="381286"/>
                </a:cubicBezTo>
                <a:close/>
                <a:moveTo>
                  <a:pt x="3280410" y="494729"/>
                </a:moveTo>
                <a:cubicBezTo>
                  <a:pt x="3272028" y="500634"/>
                  <a:pt x="3264313" y="504920"/>
                  <a:pt x="3257360" y="507397"/>
                </a:cubicBezTo>
                <a:cubicBezTo>
                  <a:pt x="3250406" y="509873"/>
                  <a:pt x="3243453" y="511112"/>
                  <a:pt x="3236500" y="511112"/>
                </a:cubicBezTo>
                <a:cubicBezTo>
                  <a:pt x="3223070" y="511112"/>
                  <a:pt x="3212687" y="506730"/>
                  <a:pt x="3205258" y="497872"/>
                </a:cubicBezTo>
                <a:cubicBezTo>
                  <a:pt x="3197829" y="489109"/>
                  <a:pt x="3194114" y="475393"/>
                  <a:pt x="3194114" y="456724"/>
                </a:cubicBezTo>
                <a:lnTo>
                  <a:pt x="3194114" y="260985"/>
                </a:lnTo>
                <a:lnTo>
                  <a:pt x="3291269" y="260985"/>
                </a:lnTo>
                <a:lnTo>
                  <a:pt x="3291269" y="191738"/>
                </a:lnTo>
                <a:lnTo>
                  <a:pt x="3194114" y="191738"/>
                </a:lnTo>
                <a:lnTo>
                  <a:pt x="3194114" y="82677"/>
                </a:lnTo>
                <a:lnTo>
                  <a:pt x="3105150" y="98298"/>
                </a:lnTo>
                <a:lnTo>
                  <a:pt x="3105150" y="191643"/>
                </a:lnTo>
                <a:lnTo>
                  <a:pt x="2957227" y="191643"/>
                </a:lnTo>
                <a:lnTo>
                  <a:pt x="2957227" y="130969"/>
                </a:lnTo>
                <a:cubicBezTo>
                  <a:pt x="2957227" y="111157"/>
                  <a:pt x="2961513" y="96202"/>
                  <a:pt x="2970086" y="86297"/>
                </a:cubicBezTo>
                <a:cubicBezTo>
                  <a:pt x="2978658" y="76391"/>
                  <a:pt x="2990850" y="71438"/>
                  <a:pt x="3006757" y="71438"/>
                </a:cubicBezTo>
                <a:cubicBezTo>
                  <a:pt x="3014948" y="71438"/>
                  <a:pt x="3022473" y="72581"/>
                  <a:pt x="3029236" y="74962"/>
                </a:cubicBezTo>
                <a:cubicBezTo>
                  <a:pt x="3036094" y="77343"/>
                  <a:pt x="3042666" y="80581"/>
                  <a:pt x="3049143" y="84868"/>
                </a:cubicBezTo>
                <a:lnTo>
                  <a:pt x="3085624" y="20479"/>
                </a:lnTo>
                <a:cubicBezTo>
                  <a:pt x="3072479" y="13525"/>
                  <a:pt x="3059049" y="8382"/>
                  <a:pt x="3045429" y="5048"/>
                </a:cubicBezTo>
                <a:cubicBezTo>
                  <a:pt x="3031808" y="1715"/>
                  <a:pt x="3017615" y="0"/>
                  <a:pt x="3003042" y="0"/>
                </a:cubicBezTo>
                <a:cubicBezTo>
                  <a:pt x="2960370" y="0"/>
                  <a:pt x="2927318" y="11621"/>
                  <a:pt x="2903887" y="34957"/>
                </a:cubicBezTo>
                <a:cubicBezTo>
                  <a:pt x="2880455" y="58293"/>
                  <a:pt x="2868740" y="90011"/>
                  <a:pt x="2868740" y="130207"/>
                </a:cubicBezTo>
                <a:lnTo>
                  <a:pt x="2868740" y="191643"/>
                </a:lnTo>
                <a:lnTo>
                  <a:pt x="2803970" y="191643"/>
                </a:lnTo>
                <a:lnTo>
                  <a:pt x="2803970" y="260890"/>
                </a:lnTo>
                <a:lnTo>
                  <a:pt x="2868740" y="260890"/>
                </a:lnTo>
                <a:lnTo>
                  <a:pt x="2868740" y="572643"/>
                </a:lnTo>
                <a:lnTo>
                  <a:pt x="2957322" y="572643"/>
                </a:lnTo>
                <a:lnTo>
                  <a:pt x="2957322" y="260890"/>
                </a:lnTo>
                <a:lnTo>
                  <a:pt x="3105246" y="260890"/>
                </a:lnTo>
                <a:lnTo>
                  <a:pt x="3105246" y="469297"/>
                </a:lnTo>
                <a:cubicBezTo>
                  <a:pt x="3105246" y="505968"/>
                  <a:pt x="3114675" y="533876"/>
                  <a:pt x="3133535" y="553022"/>
                </a:cubicBezTo>
                <a:cubicBezTo>
                  <a:pt x="3152394" y="572167"/>
                  <a:pt x="3180588" y="581692"/>
                  <a:pt x="3218021" y="581692"/>
                </a:cubicBezTo>
                <a:cubicBezTo>
                  <a:pt x="3236405" y="581692"/>
                  <a:pt x="3253454" y="579311"/>
                  <a:pt x="3269171" y="574453"/>
                </a:cubicBezTo>
                <a:cubicBezTo>
                  <a:pt x="3284887" y="569595"/>
                  <a:pt x="3297841" y="563118"/>
                  <a:pt x="3308033" y="554926"/>
                </a:cubicBezTo>
                <a:lnTo>
                  <a:pt x="3280505" y="494633"/>
                </a:lnTo>
                <a:close/>
                <a:moveTo>
                  <a:pt x="301181" y="915543"/>
                </a:moveTo>
                <a:lnTo>
                  <a:pt x="497300" y="1449134"/>
                </a:lnTo>
                <a:lnTo>
                  <a:pt x="399860" y="1449134"/>
                </a:lnTo>
                <a:lnTo>
                  <a:pt x="354139" y="1324166"/>
                </a:lnTo>
                <a:lnTo>
                  <a:pt x="140970" y="1324166"/>
                </a:lnTo>
                <a:lnTo>
                  <a:pt x="97441" y="1449134"/>
                </a:lnTo>
                <a:lnTo>
                  <a:pt x="0" y="1449134"/>
                </a:lnTo>
                <a:lnTo>
                  <a:pt x="197930" y="915543"/>
                </a:lnTo>
                <a:lnTo>
                  <a:pt x="301371" y="915543"/>
                </a:lnTo>
                <a:close/>
                <a:moveTo>
                  <a:pt x="329851" y="1247108"/>
                </a:moveTo>
                <a:lnTo>
                  <a:pt x="257651" y="1037654"/>
                </a:lnTo>
                <a:cubicBezTo>
                  <a:pt x="255937" y="1032224"/>
                  <a:pt x="254318" y="1027271"/>
                  <a:pt x="252984" y="1022795"/>
                </a:cubicBezTo>
                <a:cubicBezTo>
                  <a:pt x="251651" y="1018318"/>
                  <a:pt x="250031" y="1012888"/>
                  <a:pt x="248317" y="1006412"/>
                </a:cubicBezTo>
                <a:lnTo>
                  <a:pt x="246126" y="1006412"/>
                </a:lnTo>
                <a:cubicBezTo>
                  <a:pt x="244412" y="1012317"/>
                  <a:pt x="242792" y="1017651"/>
                  <a:pt x="241459" y="1022223"/>
                </a:cubicBezTo>
                <a:cubicBezTo>
                  <a:pt x="240125" y="1026795"/>
                  <a:pt x="238411" y="1031938"/>
                  <a:pt x="236411" y="1037654"/>
                </a:cubicBezTo>
                <a:lnTo>
                  <a:pt x="164973" y="1247108"/>
                </a:lnTo>
                <a:lnTo>
                  <a:pt x="329756" y="1247108"/>
                </a:lnTo>
                <a:close/>
                <a:moveTo>
                  <a:pt x="557403" y="1449134"/>
                </a:moveTo>
                <a:lnTo>
                  <a:pt x="648557" y="1449134"/>
                </a:lnTo>
                <a:lnTo>
                  <a:pt x="648557" y="915543"/>
                </a:lnTo>
                <a:lnTo>
                  <a:pt x="557403" y="915543"/>
                </a:lnTo>
                <a:lnTo>
                  <a:pt x="557403" y="1449134"/>
                </a:lnTo>
                <a:close/>
                <a:moveTo>
                  <a:pt x="1271778" y="915543"/>
                </a:moveTo>
                <a:lnTo>
                  <a:pt x="883730" y="915543"/>
                </a:lnTo>
                <a:lnTo>
                  <a:pt x="883730" y="992600"/>
                </a:lnTo>
                <a:lnTo>
                  <a:pt x="1031843" y="992600"/>
                </a:lnTo>
                <a:lnTo>
                  <a:pt x="1031843" y="1449134"/>
                </a:lnTo>
                <a:lnTo>
                  <a:pt x="1122998" y="1449134"/>
                </a:lnTo>
                <a:lnTo>
                  <a:pt x="1122998" y="992600"/>
                </a:lnTo>
                <a:lnTo>
                  <a:pt x="1271778" y="992600"/>
                </a:lnTo>
                <a:lnTo>
                  <a:pt x="1271778" y="915543"/>
                </a:lnTo>
                <a:close/>
                <a:moveTo>
                  <a:pt x="1581340" y="1113854"/>
                </a:moveTo>
                <a:cubicBezTo>
                  <a:pt x="1616202" y="1150334"/>
                  <a:pt x="1633633" y="1197483"/>
                  <a:pt x="1633633" y="1255205"/>
                </a:cubicBezTo>
                <a:cubicBezTo>
                  <a:pt x="1633633" y="1312926"/>
                  <a:pt x="1615250" y="1362837"/>
                  <a:pt x="1578578" y="1400842"/>
                </a:cubicBezTo>
                <a:cubicBezTo>
                  <a:pt x="1541812" y="1438942"/>
                  <a:pt x="1493330" y="1457992"/>
                  <a:pt x="1433132" y="1457992"/>
                </a:cubicBezTo>
                <a:cubicBezTo>
                  <a:pt x="1372934" y="1457992"/>
                  <a:pt x="1324547" y="1440275"/>
                  <a:pt x="1288923" y="1404747"/>
                </a:cubicBezTo>
                <a:cubicBezTo>
                  <a:pt x="1253300" y="1369314"/>
                  <a:pt x="1235488" y="1321499"/>
                  <a:pt x="1235488" y="1261491"/>
                </a:cubicBezTo>
                <a:cubicBezTo>
                  <a:pt x="1235774" y="1200722"/>
                  <a:pt x="1254538" y="1151763"/>
                  <a:pt x="1292066" y="1114711"/>
                </a:cubicBezTo>
                <a:cubicBezTo>
                  <a:pt x="1329500" y="1077659"/>
                  <a:pt x="1378268" y="1059085"/>
                  <a:pt x="1438275" y="1059085"/>
                </a:cubicBezTo>
                <a:cubicBezTo>
                  <a:pt x="1498283" y="1059085"/>
                  <a:pt x="1546479" y="1077278"/>
                  <a:pt x="1581340" y="1113758"/>
                </a:cubicBezTo>
                <a:close/>
                <a:moveTo>
                  <a:pt x="1542479" y="1257491"/>
                </a:moveTo>
                <a:cubicBezTo>
                  <a:pt x="1542479" y="1219581"/>
                  <a:pt x="1533144" y="1189006"/>
                  <a:pt x="1514570" y="1165955"/>
                </a:cubicBezTo>
                <a:cubicBezTo>
                  <a:pt x="1495997" y="1142905"/>
                  <a:pt x="1469803" y="1131380"/>
                  <a:pt x="1436084" y="1131380"/>
                </a:cubicBezTo>
                <a:cubicBezTo>
                  <a:pt x="1402366" y="1131380"/>
                  <a:pt x="1376267" y="1143286"/>
                  <a:pt x="1356265" y="1167098"/>
                </a:cubicBezTo>
                <a:cubicBezTo>
                  <a:pt x="1336262" y="1190911"/>
                  <a:pt x="1326356" y="1221772"/>
                  <a:pt x="1326356" y="1259777"/>
                </a:cubicBezTo>
                <a:cubicBezTo>
                  <a:pt x="1326356" y="1297781"/>
                  <a:pt x="1336262" y="1329881"/>
                  <a:pt x="1355979" y="1352455"/>
                </a:cubicBezTo>
                <a:cubicBezTo>
                  <a:pt x="1375696" y="1375029"/>
                  <a:pt x="1402556" y="1386269"/>
                  <a:pt x="1436561" y="1386269"/>
                </a:cubicBezTo>
                <a:cubicBezTo>
                  <a:pt x="1470565" y="1386269"/>
                  <a:pt x="1496378" y="1374648"/>
                  <a:pt x="1514856" y="1351312"/>
                </a:cubicBezTo>
                <a:cubicBezTo>
                  <a:pt x="1533335" y="1327976"/>
                  <a:pt x="1542574" y="1296734"/>
                  <a:pt x="1542574" y="1257586"/>
                </a:cubicBezTo>
                <a:close/>
                <a:moveTo>
                  <a:pt x="1951577" y="1285399"/>
                </a:moveTo>
                <a:cubicBezTo>
                  <a:pt x="1951577" y="1314450"/>
                  <a:pt x="1943290" y="1338453"/>
                  <a:pt x="1926622" y="1357598"/>
                </a:cubicBezTo>
                <a:cubicBezTo>
                  <a:pt x="1910048" y="1376744"/>
                  <a:pt x="1888522" y="1386269"/>
                  <a:pt x="1862233" y="1386269"/>
                </a:cubicBezTo>
                <a:cubicBezTo>
                  <a:pt x="1835944" y="1386269"/>
                  <a:pt x="1817465" y="1378268"/>
                  <a:pt x="1805273" y="1362266"/>
                </a:cubicBezTo>
                <a:cubicBezTo>
                  <a:pt x="1793081" y="1346264"/>
                  <a:pt x="1787081" y="1322356"/>
                  <a:pt x="1787081" y="1290638"/>
                </a:cubicBezTo>
                <a:lnTo>
                  <a:pt x="1787081" y="1068134"/>
                </a:lnTo>
                <a:lnTo>
                  <a:pt x="1698498" y="1068134"/>
                </a:lnTo>
                <a:lnTo>
                  <a:pt x="1698498" y="1302544"/>
                </a:lnTo>
                <a:cubicBezTo>
                  <a:pt x="1698498" y="1353407"/>
                  <a:pt x="1709833" y="1391984"/>
                  <a:pt x="1732502" y="1418463"/>
                </a:cubicBezTo>
                <a:cubicBezTo>
                  <a:pt x="1755172" y="1444943"/>
                  <a:pt x="1788890" y="1458087"/>
                  <a:pt x="1833563" y="1458087"/>
                </a:cubicBezTo>
                <a:cubicBezTo>
                  <a:pt x="1856423" y="1458087"/>
                  <a:pt x="1878425" y="1452563"/>
                  <a:pt x="1899571" y="1441514"/>
                </a:cubicBezTo>
                <a:cubicBezTo>
                  <a:pt x="1920716" y="1430465"/>
                  <a:pt x="1937480" y="1415796"/>
                  <a:pt x="1949577" y="1397413"/>
                </a:cubicBezTo>
                <a:lnTo>
                  <a:pt x="1951482" y="1397413"/>
                </a:lnTo>
                <a:lnTo>
                  <a:pt x="1951482" y="1449134"/>
                </a:lnTo>
                <a:lnTo>
                  <a:pt x="2040446" y="1449134"/>
                </a:lnTo>
                <a:lnTo>
                  <a:pt x="2040446" y="1068134"/>
                </a:lnTo>
                <a:lnTo>
                  <a:pt x="1951482" y="1068134"/>
                </a:lnTo>
                <a:lnTo>
                  <a:pt x="1951482" y="1285399"/>
                </a:lnTo>
                <a:close/>
                <a:moveTo>
                  <a:pt x="2326767" y="1061466"/>
                </a:moveTo>
                <a:cubicBezTo>
                  <a:pt x="2303907" y="1061466"/>
                  <a:pt x="2283809" y="1067943"/>
                  <a:pt x="2266474" y="1080992"/>
                </a:cubicBezTo>
                <a:cubicBezTo>
                  <a:pt x="2249138" y="1094042"/>
                  <a:pt x="2235994" y="1112711"/>
                  <a:pt x="2227040" y="1136999"/>
                </a:cubicBezTo>
                <a:lnTo>
                  <a:pt x="2225516" y="1136999"/>
                </a:lnTo>
                <a:lnTo>
                  <a:pt x="2225516" y="1068134"/>
                </a:lnTo>
                <a:lnTo>
                  <a:pt x="2136553" y="1068134"/>
                </a:lnTo>
                <a:lnTo>
                  <a:pt x="2136553" y="1449134"/>
                </a:lnTo>
                <a:lnTo>
                  <a:pt x="2225516" y="1449134"/>
                </a:lnTo>
                <a:lnTo>
                  <a:pt x="2225516" y="1260824"/>
                </a:lnTo>
                <a:cubicBezTo>
                  <a:pt x="2225516" y="1224344"/>
                  <a:pt x="2233422" y="1195007"/>
                  <a:pt x="2249138" y="1172623"/>
                </a:cubicBezTo>
                <a:cubicBezTo>
                  <a:pt x="2264855" y="1150334"/>
                  <a:pt x="2285524" y="1139095"/>
                  <a:pt x="2311051" y="1139095"/>
                </a:cubicBezTo>
                <a:cubicBezTo>
                  <a:pt x="2319242" y="1139095"/>
                  <a:pt x="2326958" y="1139857"/>
                  <a:pt x="2334292" y="1141476"/>
                </a:cubicBezTo>
                <a:cubicBezTo>
                  <a:pt x="2341626" y="1143095"/>
                  <a:pt x="2348865" y="1145286"/>
                  <a:pt x="2356104" y="1147953"/>
                </a:cubicBezTo>
                <a:lnTo>
                  <a:pt x="2379917" y="1072039"/>
                </a:lnTo>
                <a:cubicBezTo>
                  <a:pt x="2370487" y="1067848"/>
                  <a:pt x="2361724" y="1064990"/>
                  <a:pt x="2353532" y="1063466"/>
                </a:cubicBezTo>
                <a:cubicBezTo>
                  <a:pt x="2345341" y="1061942"/>
                  <a:pt x="2336387" y="1061276"/>
                  <a:pt x="2326767" y="1061276"/>
                </a:cubicBezTo>
                <a:close/>
              </a:path>
            </a:pathLst>
          </a:custGeom>
          <a:gradFill>
            <a:gsLst>
              <a:gs pos="0">
                <a:srgbClr val="4D3677"/>
              </a:gs>
              <a:gs pos="72000">
                <a:srgbClr val="8661C5"/>
              </a:gs>
            </a:gsLst>
            <a:lin ang="2700000" scaled="0"/>
          </a:gradFill>
          <a:ln w="0" cap="flat">
            <a:noFill/>
            <a:prstDash val="solid"/>
            <a:miter/>
          </a:ln>
        </p:spPr>
        <p:txBody>
          <a:bodyPr rtlCol="0" anchor="ctr"/>
          <a:lstStyle/>
          <a:p>
            <a:endParaRPr lang="en-US"/>
          </a:p>
        </p:txBody>
      </p:sp>
    </p:spTree>
    <p:extLst>
      <p:ext uri="{BB962C8B-B14F-4D97-AF65-F5344CB8AC3E}">
        <p14:creationId xmlns:p14="http://schemas.microsoft.com/office/powerpoint/2010/main" val="347567346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4617397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668AE-5CD6-D782-C7B5-872E7248B9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0"/>
            <a:ext cx="5577840" cy="110799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4D3677"/>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B2684EB-34E2-E67F-1ABA-8374FB1B88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633138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4060561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848057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534397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A31B0-DA79-E282-BD21-42CF3B67D8EA}"/>
              </a:ext>
            </a:extLst>
          </p:cNvPr>
          <p:cNvPicPr>
            <a:picLocks noChangeAspect="1"/>
          </p:cNvPicPr>
          <p:nvPr userDrawn="1"/>
        </p:nvPicPr>
        <p:blipFill>
          <a:blip r:embed="rId2"/>
          <a:srcRect/>
          <a:stretch/>
        </p:blipFill>
        <p:spPr>
          <a:xfrm>
            <a:off x="0" y="762"/>
            <a:ext cx="12189291" cy="6856476"/>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FFFFFF"/>
                </a:solidFill>
                <a:latin typeface="+mn-lt"/>
              </a:defRPr>
            </a:lvl1pPr>
          </a:lstStyle>
          <a:p>
            <a:pPr lvl="0"/>
            <a:r>
              <a:rPr lang="en-US"/>
              <a:t>Speaker name</a:t>
            </a:r>
          </a:p>
        </p:txBody>
      </p:sp>
    </p:spTree>
    <p:extLst>
      <p:ext uri="{BB962C8B-B14F-4D97-AF65-F5344CB8AC3E}">
        <p14:creationId xmlns:p14="http://schemas.microsoft.com/office/powerpoint/2010/main" val="15560318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12763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ection Title">
    <p:bg>
      <p:bgPr>
        <a:solidFill>
          <a:srgbClr val="091F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5AB3C7-DD87-C9B0-751D-F81E1404C834}"/>
              </a:ext>
            </a:extLst>
          </p:cNvPr>
          <p:cNvPicPr>
            <a:picLocks noChangeAspect="1"/>
          </p:cNvPicPr>
          <p:nvPr userDrawn="1"/>
        </p:nvPicPr>
        <p:blipFill>
          <a:blip r:embed="rId2"/>
          <a:srcRect/>
          <a:stretch/>
        </p:blipFill>
        <p:spPr>
          <a:xfrm>
            <a:off x="1354" y="762"/>
            <a:ext cx="12189291" cy="6856476"/>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755566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84628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26021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945197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9505613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1">
            <a:extLst>
              <a:ext uri="{96DAC541-7B7A-43D3-8B79-37D633B846F1}">
                <asvg:svgBlip xmlns:asvg="http://schemas.microsoft.com/office/drawing/2016/SVG/main" r:embed="rId5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497" r:id="rId1"/>
    <p:sldLayoutId id="2147485450" r:id="rId2"/>
    <p:sldLayoutId id="2147485451" r:id="rId3"/>
    <p:sldLayoutId id="2147485452" r:id="rId4"/>
    <p:sldLayoutId id="2147485453" r:id="rId5"/>
    <p:sldLayoutId id="2147485454" r:id="rId6"/>
    <p:sldLayoutId id="2147485455" r:id="rId7"/>
    <p:sldLayoutId id="2147485456" r:id="rId8"/>
    <p:sldLayoutId id="2147485457" r:id="rId9"/>
    <p:sldLayoutId id="2147485458" r:id="rId10"/>
    <p:sldLayoutId id="2147485459" r:id="rId11"/>
    <p:sldLayoutId id="2147485460" r:id="rId12"/>
    <p:sldLayoutId id="2147485461" r:id="rId13"/>
    <p:sldLayoutId id="2147485462" r:id="rId14"/>
    <p:sldLayoutId id="2147485463" r:id="rId15"/>
    <p:sldLayoutId id="2147485464" r:id="rId16"/>
    <p:sldLayoutId id="2147485465" r:id="rId17"/>
    <p:sldLayoutId id="2147485466" r:id="rId18"/>
    <p:sldLayoutId id="2147485467" r:id="rId19"/>
    <p:sldLayoutId id="2147485468" r:id="rId20"/>
    <p:sldLayoutId id="2147485469" r:id="rId21"/>
    <p:sldLayoutId id="2147485470" r:id="rId22"/>
    <p:sldLayoutId id="2147485471" r:id="rId23"/>
    <p:sldLayoutId id="2147485472" r:id="rId24"/>
    <p:sldLayoutId id="2147485473" r:id="rId25"/>
    <p:sldLayoutId id="2147485474" r:id="rId26"/>
    <p:sldLayoutId id="2147485475" r:id="rId27"/>
    <p:sldLayoutId id="2147485476" r:id="rId28"/>
    <p:sldLayoutId id="2147485477" r:id="rId29"/>
    <p:sldLayoutId id="2147485478" r:id="rId30"/>
    <p:sldLayoutId id="2147485479" r:id="rId31"/>
    <p:sldLayoutId id="2147485480" r:id="rId32"/>
    <p:sldLayoutId id="2147485481" r:id="rId33"/>
    <p:sldLayoutId id="2147485482" r:id="rId34"/>
    <p:sldLayoutId id="2147485483" r:id="rId35"/>
    <p:sldLayoutId id="2147485484" r:id="rId36"/>
    <p:sldLayoutId id="2147485485" r:id="rId37"/>
    <p:sldLayoutId id="2147485486" r:id="rId38"/>
    <p:sldLayoutId id="2147485487" r:id="rId39"/>
    <p:sldLayoutId id="2147485488" r:id="rId40"/>
    <p:sldLayoutId id="2147485489" r:id="rId41"/>
    <p:sldLayoutId id="2147485490" r:id="rId42"/>
    <p:sldLayoutId id="2147485491" r:id="rId43"/>
    <p:sldLayoutId id="2147485492" r:id="rId44"/>
    <p:sldLayoutId id="2147485493" r:id="rId45"/>
    <p:sldLayoutId id="2147485494" r:id="rId46"/>
    <p:sldLayoutId id="2147485495" r:id="rId47"/>
    <p:sldLayoutId id="2147485496" r:id="rId48"/>
    <p:sldLayoutId id="2147485603" r:id="rId4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45.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12.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50.png"/><Relationship Id="rId12" Type="http://schemas.openxmlformats.org/officeDocument/2006/relationships/image" Target="../media/image45.svg"/><Relationship Id="rId2" Type="http://schemas.openxmlformats.org/officeDocument/2006/relationships/notesSlide" Target="../notesSlides/notesSlide11.xml"/><Relationship Id="rId1" Type="http://schemas.openxmlformats.org/officeDocument/2006/relationships/slideLayout" Target="../slideLayouts/slideLayout45.xml"/><Relationship Id="rId6" Type="http://schemas.openxmlformats.org/officeDocument/2006/relationships/image" Target="../media/image49.svg"/><Relationship Id="rId11" Type="http://schemas.openxmlformats.org/officeDocument/2006/relationships/image" Target="../media/image4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3.svg"/><Relationship Id="rId9" Type="http://schemas.openxmlformats.org/officeDocument/2006/relationships/image" Target="../media/image52.png"/><Relationship Id="rId14" Type="http://schemas.openxmlformats.org/officeDocument/2006/relationships/image" Target="../media/image47.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55.svg"/></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59.png"/><Relationship Id="rId11" Type="http://schemas.openxmlformats.org/officeDocument/2006/relationships/image" Target="../media/image62.png"/><Relationship Id="rId5" Type="http://schemas.openxmlformats.org/officeDocument/2006/relationships/image" Target="../media/image58.png"/><Relationship Id="rId10" Type="http://schemas.openxmlformats.org/officeDocument/2006/relationships/image" Target="../media/image55.svg"/><Relationship Id="rId4" Type="http://schemas.openxmlformats.org/officeDocument/2006/relationships/image" Target="../media/image57.pn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hyperlink" Target="https://docs.github.com/copilot" TargetMode="External"/><Relationship Id="rId7" Type="http://schemas.openxmlformats.org/officeDocument/2006/relationships/hyperlink" Target="https://learn.microsoft.com/en-us/azure/copilot/work-smarter-edge"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hyperlink" Target="https://learn.microsoft.com/en-us/azure/copilot/manage-access" TargetMode="External"/><Relationship Id="rId5" Type="http://schemas.openxmlformats.org/officeDocument/2006/relationships/hyperlink" Target="https://learn.microsoft.com/en-us/azure/copilot/responsible-ai-faq" TargetMode="External"/><Relationship Id="rId4" Type="http://schemas.openxmlformats.org/officeDocument/2006/relationships/hyperlink" Target="https://azure.microsoft.com/products/copilot"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11.jpeg"/><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CE0119-F82F-75EF-0AAE-422A9B463402}"/>
              </a:ext>
            </a:extLst>
          </p:cNvPr>
          <p:cNvSpPr>
            <a:spLocks noGrp="1"/>
          </p:cNvSpPr>
          <p:nvPr>
            <p:ph type="title" idx="4294967295"/>
          </p:nvPr>
        </p:nvSpPr>
        <p:spPr>
          <a:xfrm>
            <a:off x="1174750" y="457200"/>
            <a:ext cx="11017250" cy="554038"/>
          </a:xfrm>
        </p:spPr>
        <p:txBody>
          <a:bodyPr/>
          <a:lstStyle/>
          <a:p>
            <a:r>
              <a:rPr lang="en-US">
                <a:noFill/>
              </a:rPr>
              <a:t>Microsoft AI Tour</a:t>
            </a:r>
          </a:p>
        </p:txBody>
      </p:sp>
    </p:spTree>
    <p:extLst>
      <p:ext uri="{BB962C8B-B14F-4D97-AF65-F5344CB8AC3E}">
        <p14:creationId xmlns:p14="http://schemas.microsoft.com/office/powerpoint/2010/main" val="192801381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F5F422-0BEC-C7CE-3F1F-CC38A43CC1DB}"/>
              </a:ext>
            </a:extLst>
          </p:cNvPr>
          <p:cNvSpPr>
            <a:spLocks noGrp="1"/>
          </p:cNvSpPr>
          <p:nvPr>
            <p:ph type="title"/>
          </p:nvPr>
        </p:nvSpPr>
        <p:spPr>
          <a:xfrm>
            <a:off x="585216" y="2426410"/>
            <a:ext cx="7199507" cy="1107996"/>
          </a:xfrm>
        </p:spPr>
        <p:txBody>
          <a:bodyPr/>
          <a:lstStyle/>
          <a:p>
            <a:r>
              <a:rPr lang="en-US">
                <a:cs typeface="Segoe UI"/>
              </a:rPr>
              <a:t>Managing existing infrastructure by leveraging AI</a:t>
            </a:r>
          </a:p>
        </p:txBody>
      </p:sp>
    </p:spTree>
    <p:extLst>
      <p:ext uri="{BB962C8B-B14F-4D97-AF65-F5344CB8AC3E}">
        <p14:creationId xmlns:p14="http://schemas.microsoft.com/office/powerpoint/2010/main" val="283347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3E557F5E-41FA-A1D5-F4DA-BD730F591356}"/>
              </a:ext>
            </a:extLst>
          </p:cNvPr>
          <p:cNvSpPr txBox="1">
            <a:spLocks noGrp="1"/>
          </p:cNvSpPr>
          <p:nvPr>
            <p:ph type="title" idx="4294967295"/>
          </p:nvPr>
        </p:nvSpPr>
        <p:spPr>
          <a:xfrm>
            <a:off x="586740" y="2380479"/>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50" normalizeH="0" baseline="0" noProof="0">
                <a:ln w="3175">
                  <a:noFill/>
                </a:ln>
                <a:solidFill>
                  <a:schemeClr val="tx1"/>
                </a:solidFill>
                <a:effectLst/>
                <a:uLnTx/>
                <a:uFillTx/>
                <a:latin typeface="Segoe UI Semibold"/>
                <a:ea typeface="+mn-ea"/>
                <a:cs typeface="Segoe UI" pitchFamily="34" charset="0"/>
              </a:rPr>
              <a:t>Microsoft Copilot in Azure</a:t>
            </a:r>
          </a:p>
        </p:txBody>
      </p:sp>
      <p:pic>
        <p:nvPicPr>
          <p:cNvPr id="2" name="Picture 3" descr="Copilot logo">
            <a:extLst>
              <a:ext uri="{FF2B5EF4-FFF2-40B4-BE49-F238E27FC236}">
                <a16:creationId xmlns:a16="http://schemas.microsoft.com/office/drawing/2014/main" id="{6A3D0D73-8F77-B6B0-BB89-8673821319D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bwMode="auto">
          <a:xfrm>
            <a:off x="5298905" y="624506"/>
            <a:ext cx="1594190" cy="1594190"/>
          </a:xfrm>
          <a:prstGeom prst="rect">
            <a:avLst/>
          </a:prstGeom>
          <a:noFill/>
          <a:ln>
            <a:noFill/>
          </a:ln>
        </p:spPr>
      </p:pic>
      <p:grpSp>
        <p:nvGrpSpPr>
          <p:cNvPr id="13" name="Group 12" descr="Design">
            <a:extLst>
              <a:ext uri="{FF2B5EF4-FFF2-40B4-BE49-F238E27FC236}">
                <a16:creationId xmlns:a16="http://schemas.microsoft.com/office/drawing/2014/main" id="{543284E9-7D30-C14C-F440-EAD994FB780A}"/>
              </a:ext>
            </a:extLst>
          </p:cNvPr>
          <p:cNvGrpSpPr/>
          <p:nvPr/>
        </p:nvGrpSpPr>
        <p:grpSpPr>
          <a:xfrm>
            <a:off x="875935" y="4132385"/>
            <a:ext cx="2754791" cy="1760332"/>
            <a:chOff x="875935" y="3710354"/>
            <a:chExt cx="2754791" cy="1760332"/>
          </a:xfrm>
        </p:grpSpPr>
        <p:sp>
          <p:nvSpPr>
            <p:cNvPr id="46" name="Title 1">
              <a:extLst>
                <a:ext uri="{FF2B5EF4-FFF2-40B4-BE49-F238E27FC236}">
                  <a16:creationId xmlns:a16="http://schemas.microsoft.com/office/drawing/2014/main" id="{284488B6-8520-5ACF-F95F-C63BFD2B1BC2}"/>
                </a:ext>
                <a:ext uri="{C183D7F6-B498-43B3-948B-1728B52AA6E4}">
                  <adec:decorative xmlns:adec="http://schemas.microsoft.com/office/drawing/2017/decorative" val="1"/>
                </a:ext>
              </a:extLst>
            </p:cNvPr>
            <p:cNvSpPr txBox="1">
              <a:spLocks/>
            </p:cNvSpPr>
            <p:nvPr/>
          </p:nvSpPr>
          <p:spPr>
            <a:xfrm>
              <a:off x="875935" y="5221387"/>
              <a:ext cx="2754791" cy="24929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w="3175">
                    <a:noFill/>
                  </a:ln>
                  <a:effectLst/>
                  <a:uLnTx/>
                  <a:uFillTx/>
                  <a:latin typeface="Segoe UI Semibold"/>
                  <a:ea typeface="+mn-ea"/>
                  <a:cs typeface="Segoe UI" pitchFamily="34" charset="0"/>
                </a:rPr>
                <a:t>Design</a:t>
              </a:r>
            </a:p>
          </p:txBody>
        </p:sp>
        <p:grpSp>
          <p:nvGrpSpPr>
            <p:cNvPr id="9" name="Group 8">
              <a:extLst>
                <a:ext uri="{FF2B5EF4-FFF2-40B4-BE49-F238E27FC236}">
                  <a16:creationId xmlns:a16="http://schemas.microsoft.com/office/drawing/2014/main" id="{EE61A1C9-9B40-92C6-25A0-0D907E383B07}"/>
                </a:ext>
              </a:extLst>
            </p:cNvPr>
            <p:cNvGrpSpPr/>
            <p:nvPr/>
          </p:nvGrpSpPr>
          <p:grpSpPr>
            <a:xfrm>
              <a:off x="1673030" y="3710354"/>
              <a:ext cx="1160604" cy="1158452"/>
              <a:chOff x="1637152" y="3910570"/>
              <a:chExt cx="1232360" cy="1230076"/>
            </a:xfrm>
          </p:grpSpPr>
          <p:sp>
            <p:nvSpPr>
              <p:cNvPr id="27" name="Rounded Rectangle 26">
                <a:extLst>
                  <a:ext uri="{FF2B5EF4-FFF2-40B4-BE49-F238E27FC236}">
                    <a16:creationId xmlns:a16="http://schemas.microsoft.com/office/drawing/2014/main" id="{922E88C3-F1E0-A7D1-5AC0-C32CCFCCFC93}"/>
                  </a:ext>
                  <a:ext uri="{C183D7F6-B498-43B3-948B-1728B52AA6E4}">
                    <adec:decorative xmlns:adec="http://schemas.microsoft.com/office/drawing/2017/decorative" val="1"/>
                  </a:ext>
                </a:extLst>
              </p:cNvPr>
              <p:cNvSpPr/>
              <p:nvPr/>
            </p:nvSpPr>
            <p:spPr bwMode="auto">
              <a:xfrm>
                <a:off x="1637152" y="3910570"/>
                <a:ext cx="1232360" cy="1230076"/>
              </a:xfrm>
              <a:prstGeom prst="roundRect">
                <a:avLst>
                  <a:gd name="adj" fmla="val 50000"/>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endParaRPr lang="en-US" sz="700" b="1" err="1">
                  <a:gradFill>
                    <a:gsLst>
                      <a:gs pos="70629">
                        <a:srgbClr val="FFFFFF"/>
                      </a:gs>
                      <a:gs pos="48951">
                        <a:srgbClr val="FFFFFF"/>
                      </a:gs>
                    </a:gsLst>
                    <a:path path="circle">
                      <a:fillToRect l="100000" t="100000"/>
                    </a:path>
                  </a:gradFill>
                  <a:latin typeface="Segoe UI Semibold" panose="020F0502020204030204" pitchFamily="34" charset="0"/>
                </a:endParaRPr>
              </a:p>
            </p:txBody>
          </p:sp>
          <p:pic>
            <p:nvPicPr>
              <p:cNvPr id="3" name="Graphic 2">
                <a:extLst>
                  <a:ext uri="{FF2B5EF4-FFF2-40B4-BE49-F238E27FC236}">
                    <a16:creationId xmlns:a16="http://schemas.microsoft.com/office/drawing/2014/main" id="{314768E9-8960-99B8-615E-FABA0672E70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38006" y="4310282"/>
                <a:ext cx="430652" cy="430652"/>
              </a:xfrm>
              <a:prstGeom prst="rect">
                <a:avLst/>
              </a:prstGeom>
            </p:spPr>
          </p:pic>
        </p:grpSp>
      </p:grpSp>
      <p:grpSp>
        <p:nvGrpSpPr>
          <p:cNvPr id="21" name="Group 20" descr="Operate">
            <a:extLst>
              <a:ext uri="{FF2B5EF4-FFF2-40B4-BE49-F238E27FC236}">
                <a16:creationId xmlns:a16="http://schemas.microsoft.com/office/drawing/2014/main" id="{A2D93283-D16E-49AB-DD81-9E32B92208C1}"/>
              </a:ext>
            </a:extLst>
          </p:cNvPr>
          <p:cNvGrpSpPr/>
          <p:nvPr/>
        </p:nvGrpSpPr>
        <p:grpSpPr>
          <a:xfrm>
            <a:off x="3449290" y="4132385"/>
            <a:ext cx="2754791" cy="1760332"/>
            <a:chOff x="3449290" y="4132385"/>
            <a:chExt cx="2754791" cy="1760332"/>
          </a:xfrm>
        </p:grpSpPr>
        <p:sp>
          <p:nvSpPr>
            <p:cNvPr id="51" name="Title 1">
              <a:extLst>
                <a:ext uri="{FF2B5EF4-FFF2-40B4-BE49-F238E27FC236}">
                  <a16:creationId xmlns:a16="http://schemas.microsoft.com/office/drawing/2014/main" id="{ECB21B0C-4A58-B37E-5DEE-4DE88DDA9E17}"/>
                </a:ext>
                <a:ext uri="{C183D7F6-B498-43B3-948B-1728B52AA6E4}">
                  <adec:decorative xmlns:adec="http://schemas.microsoft.com/office/drawing/2017/decorative" val="1"/>
                </a:ext>
              </a:extLst>
            </p:cNvPr>
            <p:cNvSpPr txBox="1">
              <a:spLocks/>
            </p:cNvSpPr>
            <p:nvPr/>
          </p:nvSpPr>
          <p:spPr>
            <a:xfrm>
              <a:off x="3449290" y="5643418"/>
              <a:ext cx="2754791" cy="249299"/>
            </a:xfrm>
            <a:prstGeom prst="rect">
              <a:avLst/>
            </a:prstGeom>
          </p:spPr>
          <p:txBody>
            <a:bodyPr vert="horz" wrap="square" lIns="0" tIns="0" rIns="0" bIns="0" rtlCol="0" anchor="t">
              <a:spAutoFit/>
            </a:bodyPr>
            <a:lstStyle>
              <a:defPPr>
                <a:defRPr lang="en-US"/>
              </a:defPPr>
              <a:lvl1pPr marR="0" lvl="0" indent="0" algn="ctr" defTabSz="932742" fontAlgn="auto">
                <a:lnSpc>
                  <a:spcPct val="90000"/>
                </a:lnSpc>
                <a:spcBef>
                  <a:spcPct val="0"/>
                </a:spcBef>
                <a:spcAft>
                  <a:spcPts val="0"/>
                </a:spcAft>
                <a:buClrTx/>
                <a:buSzTx/>
                <a:buFontTx/>
                <a:buNone/>
                <a:tabLst/>
                <a:defRPr kumimoji="0" sz="1800" b="0" i="0" u="none" strike="noStrike" cap="none" spc="0" normalizeH="0" baseline="0">
                  <a:ln w="3175">
                    <a:noFill/>
                  </a:ln>
                  <a:effectLst/>
                  <a:uLnTx/>
                  <a:uFillTx/>
                  <a:latin typeface="Segoe UI Semibold"/>
                  <a:cs typeface="Segoe UI" pitchFamily="34" charset="0"/>
                </a:defRPr>
              </a:lvl1pPr>
            </a:lstStyle>
            <a:p>
              <a:r>
                <a:rPr lang="en-US"/>
                <a:t>Operate</a:t>
              </a:r>
            </a:p>
          </p:txBody>
        </p:sp>
        <p:sp>
          <p:nvSpPr>
            <p:cNvPr id="49" name="Rounded Rectangle 48">
              <a:extLst>
                <a:ext uri="{FF2B5EF4-FFF2-40B4-BE49-F238E27FC236}">
                  <a16:creationId xmlns:a16="http://schemas.microsoft.com/office/drawing/2014/main" id="{AC1F09E7-07BD-3039-6186-C27C8FB30539}"/>
                </a:ext>
                <a:ext uri="{C183D7F6-B498-43B3-948B-1728B52AA6E4}">
                  <adec:decorative xmlns:adec="http://schemas.microsoft.com/office/drawing/2017/decorative" val="1"/>
                </a:ext>
              </a:extLst>
            </p:cNvPr>
            <p:cNvSpPr/>
            <p:nvPr/>
          </p:nvSpPr>
          <p:spPr bwMode="auto">
            <a:xfrm>
              <a:off x="4246385" y="4132385"/>
              <a:ext cx="1160604" cy="1158452"/>
            </a:xfrm>
            <a:prstGeom prst="roundRect">
              <a:avLst>
                <a:gd name="adj" fmla="val 50000"/>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endParaRPr lang="en-US" sz="700" b="1" err="1">
                <a:gradFill>
                  <a:gsLst>
                    <a:gs pos="70629">
                      <a:srgbClr val="FFFFFF"/>
                    </a:gs>
                    <a:gs pos="48951">
                      <a:srgbClr val="FFFFFF"/>
                    </a:gs>
                  </a:gsLst>
                  <a:path path="circle">
                    <a:fillToRect l="100000" t="100000"/>
                  </a:path>
                </a:gradFill>
                <a:latin typeface="Segoe UI Semibold" panose="020F0502020204030204" pitchFamily="34" charset="0"/>
              </a:endParaRPr>
            </a:p>
          </p:txBody>
        </p:sp>
        <p:sp>
          <p:nvSpPr>
            <p:cNvPr id="5" name="Graphic 7">
              <a:extLst>
                <a:ext uri="{FF2B5EF4-FFF2-40B4-BE49-F238E27FC236}">
                  <a16:creationId xmlns:a16="http://schemas.microsoft.com/office/drawing/2014/main" id="{955B0D59-BE09-4FFC-2860-E4066E98B19B}"/>
                </a:ext>
                <a:ext uri="{C183D7F6-B498-43B3-948B-1728B52AA6E4}">
                  <adec:decorative xmlns:adec="http://schemas.microsoft.com/office/drawing/2017/decorative" val="1"/>
                </a:ext>
              </a:extLst>
            </p:cNvPr>
            <p:cNvSpPr/>
            <p:nvPr/>
          </p:nvSpPr>
          <p:spPr>
            <a:xfrm>
              <a:off x="4606875" y="4482687"/>
              <a:ext cx="439624" cy="457849"/>
            </a:xfrm>
            <a:custGeom>
              <a:avLst/>
              <a:gdLst>
                <a:gd name="connsiteX0" fmla="*/ 171333 w 342275"/>
                <a:gd name="connsiteY0" fmla="*/ 0 h 356464"/>
                <a:gd name="connsiteX1" fmla="*/ 211211 w 342275"/>
                <a:gd name="connsiteY1" fmla="*/ 4626 h 356464"/>
                <a:gd name="connsiteX2" fmla="*/ 221852 w 342275"/>
                <a:gd name="connsiteY2" fmla="*/ 16488 h 356464"/>
                <a:gd name="connsiteX3" fmla="*/ 224964 w 342275"/>
                <a:gd name="connsiteY3" fmla="*/ 44399 h 356464"/>
                <a:gd name="connsiteX4" fmla="*/ 250092 w 342275"/>
                <a:gd name="connsiteY4" fmla="*/ 66935 h 356464"/>
                <a:gd name="connsiteX5" fmla="*/ 260193 w 342275"/>
                <a:gd name="connsiteY5" fmla="*/ 64801 h 356464"/>
                <a:gd name="connsiteX6" fmla="*/ 285797 w 342275"/>
                <a:gd name="connsiteY6" fmla="*/ 53553 h 356464"/>
                <a:gd name="connsiteX7" fmla="*/ 301319 w 342275"/>
                <a:gd name="connsiteY7" fmla="*/ 56735 h 356464"/>
                <a:gd name="connsiteX8" fmla="*/ 341623 w 342275"/>
                <a:gd name="connsiteY8" fmla="*/ 126053 h 356464"/>
                <a:gd name="connsiteX9" fmla="*/ 336664 w 342275"/>
                <a:gd name="connsiteY9" fmla="*/ 141151 h 356464"/>
                <a:gd name="connsiteX10" fmla="*/ 313969 w 342275"/>
                <a:gd name="connsiteY10" fmla="*/ 157880 h 356464"/>
                <a:gd name="connsiteX11" fmla="*/ 303671 w 342275"/>
                <a:gd name="connsiteY11" fmla="*/ 178224 h 356464"/>
                <a:gd name="connsiteX12" fmla="*/ 313983 w 342275"/>
                <a:gd name="connsiteY12" fmla="*/ 198577 h 356464"/>
                <a:gd name="connsiteX13" fmla="*/ 336697 w 342275"/>
                <a:gd name="connsiteY13" fmla="*/ 215311 h 356464"/>
                <a:gd name="connsiteX14" fmla="*/ 341660 w 342275"/>
                <a:gd name="connsiteY14" fmla="*/ 230410 h 356464"/>
                <a:gd name="connsiteX15" fmla="*/ 301377 w 342275"/>
                <a:gd name="connsiteY15" fmla="*/ 299725 h 356464"/>
                <a:gd name="connsiteX16" fmla="*/ 285865 w 342275"/>
                <a:gd name="connsiteY16" fmla="*/ 302915 h 356464"/>
                <a:gd name="connsiteX17" fmla="*/ 260157 w 342275"/>
                <a:gd name="connsiteY17" fmla="*/ 291653 h 356464"/>
                <a:gd name="connsiteX18" fmla="*/ 237403 w 342275"/>
                <a:gd name="connsiteY18" fmla="*/ 292923 h 356464"/>
                <a:gd name="connsiteX19" fmla="*/ 224945 w 342275"/>
                <a:gd name="connsiteY19" fmla="*/ 312003 h 356464"/>
                <a:gd name="connsiteX20" fmla="*/ 221854 w 342275"/>
                <a:gd name="connsiteY20" fmla="*/ 339911 h 356464"/>
                <a:gd name="connsiteX21" fmla="*/ 211400 w 342275"/>
                <a:gd name="connsiteY21" fmla="*/ 351740 h 356464"/>
                <a:gd name="connsiteX22" fmla="*/ 130857 w 342275"/>
                <a:gd name="connsiteY22" fmla="*/ 351740 h 356464"/>
                <a:gd name="connsiteX23" fmla="*/ 120404 w 342275"/>
                <a:gd name="connsiteY23" fmla="*/ 339911 h 356464"/>
                <a:gd name="connsiteX24" fmla="*/ 117318 w 342275"/>
                <a:gd name="connsiteY24" fmla="*/ 312045 h 356464"/>
                <a:gd name="connsiteX25" fmla="*/ 104833 w 342275"/>
                <a:gd name="connsiteY25" fmla="*/ 293015 h 356464"/>
                <a:gd name="connsiteX26" fmla="*/ 82125 w 342275"/>
                <a:gd name="connsiteY26" fmla="*/ 291743 h 356464"/>
                <a:gd name="connsiteX27" fmla="*/ 56412 w 342275"/>
                <a:gd name="connsiteY27" fmla="*/ 303007 h 356464"/>
                <a:gd name="connsiteX28" fmla="*/ 40895 w 342275"/>
                <a:gd name="connsiteY28" fmla="*/ 299813 h 356464"/>
                <a:gd name="connsiteX29" fmla="*/ 613 w 342275"/>
                <a:gd name="connsiteY29" fmla="*/ 230419 h 356464"/>
                <a:gd name="connsiteX30" fmla="*/ 5579 w 342275"/>
                <a:gd name="connsiteY30" fmla="*/ 215329 h 356464"/>
                <a:gd name="connsiteX31" fmla="*/ 28308 w 342275"/>
                <a:gd name="connsiteY31" fmla="*/ 198584 h 356464"/>
                <a:gd name="connsiteX32" fmla="*/ 38605 w 342275"/>
                <a:gd name="connsiteY32" fmla="*/ 178242 h 356464"/>
                <a:gd name="connsiteX33" fmla="*/ 28299 w 342275"/>
                <a:gd name="connsiteY33" fmla="*/ 157892 h 356464"/>
                <a:gd name="connsiteX34" fmla="*/ 5585 w 342275"/>
                <a:gd name="connsiteY34" fmla="*/ 141176 h 356464"/>
                <a:gd name="connsiteX35" fmla="*/ 616 w 342275"/>
                <a:gd name="connsiteY35" fmla="*/ 126071 h 356464"/>
                <a:gd name="connsiteX36" fmla="*/ 40920 w 342275"/>
                <a:gd name="connsiteY36" fmla="*/ 56753 h 356464"/>
                <a:gd name="connsiteX37" fmla="*/ 56442 w 342275"/>
                <a:gd name="connsiteY37" fmla="*/ 53571 h 356464"/>
                <a:gd name="connsiteX38" fmla="*/ 82041 w 342275"/>
                <a:gd name="connsiteY38" fmla="*/ 64817 h 356464"/>
                <a:gd name="connsiteX39" fmla="*/ 104858 w 342275"/>
                <a:gd name="connsiteY39" fmla="*/ 63482 h 356464"/>
                <a:gd name="connsiteX40" fmla="*/ 117332 w 342275"/>
                <a:gd name="connsiteY40" fmla="*/ 44378 h 356464"/>
                <a:gd name="connsiteX41" fmla="*/ 120441 w 342275"/>
                <a:gd name="connsiteY41" fmla="*/ 16488 h 356464"/>
                <a:gd name="connsiteX42" fmla="*/ 131091 w 342275"/>
                <a:gd name="connsiteY42" fmla="*/ 4624 h 356464"/>
                <a:gd name="connsiteX43" fmla="*/ 171333 w 342275"/>
                <a:gd name="connsiteY43" fmla="*/ 0 h 356464"/>
                <a:gd name="connsiteX44" fmla="*/ 171104 w 342275"/>
                <a:gd name="connsiteY44" fmla="*/ 123391 h 356464"/>
                <a:gd name="connsiteX45" fmla="*/ 116264 w 342275"/>
                <a:gd name="connsiteY45" fmla="*/ 178233 h 356464"/>
                <a:gd name="connsiteX46" fmla="*/ 171104 w 342275"/>
                <a:gd name="connsiteY46" fmla="*/ 233074 h 356464"/>
                <a:gd name="connsiteX47" fmla="*/ 225945 w 342275"/>
                <a:gd name="connsiteY47" fmla="*/ 178233 h 356464"/>
                <a:gd name="connsiteX48" fmla="*/ 171104 w 342275"/>
                <a:gd name="connsiteY48" fmla="*/ 123391 h 35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42275" h="356464">
                  <a:moveTo>
                    <a:pt x="171333" y="0"/>
                  </a:moveTo>
                  <a:cubicBezTo>
                    <a:pt x="184751" y="155"/>
                    <a:pt x="198115" y="1705"/>
                    <a:pt x="211211" y="4626"/>
                  </a:cubicBezTo>
                  <a:cubicBezTo>
                    <a:pt x="216928" y="5901"/>
                    <a:pt x="221203" y="10667"/>
                    <a:pt x="221852" y="16488"/>
                  </a:cubicBezTo>
                  <a:lnTo>
                    <a:pt x="224964" y="44399"/>
                  </a:lnTo>
                  <a:cubicBezTo>
                    <a:pt x="226373" y="57215"/>
                    <a:pt x="237193" y="66921"/>
                    <a:pt x="250092" y="66935"/>
                  </a:cubicBezTo>
                  <a:cubicBezTo>
                    <a:pt x="253560" y="66940"/>
                    <a:pt x="256989" y="66218"/>
                    <a:pt x="260193" y="64801"/>
                  </a:cubicBezTo>
                  <a:lnTo>
                    <a:pt x="285797" y="53553"/>
                  </a:lnTo>
                  <a:cubicBezTo>
                    <a:pt x="291122" y="51214"/>
                    <a:pt x="297345" y="52489"/>
                    <a:pt x="301319" y="56735"/>
                  </a:cubicBezTo>
                  <a:cubicBezTo>
                    <a:pt x="319822" y="76496"/>
                    <a:pt x="333602" y="100197"/>
                    <a:pt x="341623" y="126053"/>
                  </a:cubicBezTo>
                  <a:cubicBezTo>
                    <a:pt x="343352" y="131629"/>
                    <a:pt x="341362" y="137688"/>
                    <a:pt x="336664" y="141151"/>
                  </a:cubicBezTo>
                  <a:lnTo>
                    <a:pt x="313969" y="157880"/>
                  </a:lnTo>
                  <a:cubicBezTo>
                    <a:pt x="307494" y="162636"/>
                    <a:pt x="303671" y="170190"/>
                    <a:pt x="303671" y="178224"/>
                  </a:cubicBezTo>
                  <a:cubicBezTo>
                    <a:pt x="303671" y="186256"/>
                    <a:pt x="307494" y="193809"/>
                    <a:pt x="313983" y="198577"/>
                  </a:cubicBezTo>
                  <a:lnTo>
                    <a:pt x="336697" y="215311"/>
                  </a:lnTo>
                  <a:cubicBezTo>
                    <a:pt x="341396" y="218773"/>
                    <a:pt x="343389" y="224833"/>
                    <a:pt x="341660" y="230410"/>
                  </a:cubicBezTo>
                  <a:cubicBezTo>
                    <a:pt x="333642" y="256262"/>
                    <a:pt x="319870" y="279961"/>
                    <a:pt x="301377" y="299725"/>
                  </a:cubicBezTo>
                  <a:cubicBezTo>
                    <a:pt x="297407" y="303970"/>
                    <a:pt x="291190" y="305250"/>
                    <a:pt x="285865" y="302915"/>
                  </a:cubicBezTo>
                  <a:lnTo>
                    <a:pt x="260157" y="291653"/>
                  </a:lnTo>
                  <a:cubicBezTo>
                    <a:pt x="252801" y="288434"/>
                    <a:pt x="244355" y="288905"/>
                    <a:pt x="237403" y="292923"/>
                  </a:cubicBezTo>
                  <a:cubicBezTo>
                    <a:pt x="230453" y="296940"/>
                    <a:pt x="225828" y="304023"/>
                    <a:pt x="224945" y="312003"/>
                  </a:cubicBezTo>
                  <a:lnTo>
                    <a:pt x="221854" y="339911"/>
                  </a:lnTo>
                  <a:cubicBezTo>
                    <a:pt x="221216" y="345666"/>
                    <a:pt x="217034" y="350400"/>
                    <a:pt x="211400" y="351740"/>
                  </a:cubicBezTo>
                  <a:cubicBezTo>
                    <a:pt x="184923" y="358040"/>
                    <a:pt x="157336" y="358040"/>
                    <a:pt x="130857" y="351740"/>
                  </a:cubicBezTo>
                  <a:cubicBezTo>
                    <a:pt x="125225" y="350400"/>
                    <a:pt x="121041" y="345666"/>
                    <a:pt x="120404" y="339911"/>
                  </a:cubicBezTo>
                  <a:lnTo>
                    <a:pt x="117318" y="312045"/>
                  </a:lnTo>
                  <a:cubicBezTo>
                    <a:pt x="116411" y="304080"/>
                    <a:pt x="111778" y="297018"/>
                    <a:pt x="104833" y="293015"/>
                  </a:cubicBezTo>
                  <a:cubicBezTo>
                    <a:pt x="97888" y="289011"/>
                    <a:pt x="89456" y="288542"/>
                    <a:pt x="82125" y="291743"/>
                  </a:cubicBezTo>
                  <a:lnTo>
                    <a:pt x="56412" y="303007"/>
                  </a:lnTo>
                  <a:cubicBezTo>
                    <a:pt x="51086" y="305341"/>
                    <a:pt x="44867" y="304062"/>
                    <a:pt x="40895" y="299813"/>
                  </a:cubicBezTo>
                  <a:cubicBezTo>
                    <a:pt x="22393" y="280027"/>
                    <a:pt x="8620" y="256299"/>
                    <a:pt x="613" y="230419"/>
                  </a:cubicBezTo>
                  <a:cubicBezTo>
                    <a:pt x="-1111" y="224846"/>
                    <a:pt x="881" y="218790"/>
                    <a:pt x="5579" y="215329"/>
                  </a:cubicBezTo>
                  <a:lnTo>
                    <a:pt x="28308" y="198584"/>
                  </a:lnTo>
                  <a:cubicBezTo>
                    <a:pt x="34781" y="193828"/>
                    <a:pt x="38605" y="186274"/>
                    <a:pt x="38605" y="178242"/>
                  </a:cubicBezTo>
                  <a:cubicBezTo>
                    <a:pt x="38605" y="170208"/>
                    <a:pt x="34781" y="162654"/>
                    <a:pt x="28299" y="157892"/>
                  </a:cubicBezTo>
                  <a:lnTo>
                    <a:pt x="5585" y="141176"/>
                  </a:lnTo>
                  <a:cubicBezTo>
                    <a:pt x="880" y="137714"/>
                    <a:pt x="-1114" y="131651"/>
                    <a:pt x="616" y="126071"/>
                  </a:cubicBezTo>
                  <a:cubicBezTo>
                    <a:pt x="8637" y="100215"/>
                    <a:pt x="22417" y="76515"/>
                    <a:pt x="40920" y="56753"/>
                  </a:cubicBezTo>
                  <a:cubicBezTo>
                    <a:pt x="44895" y="52508"/>
                    <a:pt x="51117" y="51232"/>
                    <a:pt x="56442" y="53571"/>
                  </a:cubicBezTo>
                  <a:lnTo>
                    <a:pt x="82041" y="64817"/>
                  </a:lnTo>
                  <a:cubicBezTo>
                    <a:pt x="89407" y="68049"/>
                    <a:pt x="97875" y="67561"/>
                    <a:pt x="104858" y="63482"/>
                  </a:cubicBezTo>
                  <a:cubicBezTo>
                    <a:pt x="111810" y="59449"/>
                    <a:pt x="116439" y="52359"/>
                    <a:pt x="117332" y="44378"/>
                  </a:cubicBezTo>
                  <a:lnTo>
                    <a:pt x="120441" y="16488"/>
                  </a:lnTo>
                  <a:cubicBezTo>
                    <a:pt x="121091" y="10664"/>
                    <a:pt x="125370" y="5896"/>
                    <a:pt x="131091" y="4624"/>
                  </a:cubicBezTo>
                  <a:cubicBezTo>
                    <a:pt x="144203" y="1708"/>
                    <a:pt x="157583" y="158"/>
                    <a:pt x="171333" y="0"/>
                  </a:cubicBezTo>
                  <a:close/>
                  <a:moveTo>
                    <a:pt x="171104" y="123391"/>
                  </a:moveTo>
                  <a:cubicBezTo>
                    <a:pt x="140816" y="123391"/>
                    <a:pt x="116264" y="147944"/>
                    <a:pt x="116264" y="178233"/>
                  </a:cubicBezTo>
                  <a:cubicBezTo>
                    <a:pt x="116264" y="208520"/>
                    <a:pt x="140816" y="233074"/>
                    <a:pt x="171104" y="233074"/>
                  </a:cubicBezTo>
                  <a:cubicBezTo>
                    <a:pt x="201391" y="233074"/>
                    <a:pt x="225945" y="208520"/>
                    <a:pt x="225945" y="178233"/>
                  </a:cubicBezTo>
                  <a:cubicBezTo>
                    <a:pt x="225945" y="147944"/>
                    <a:pt x="201391" y="123391"/>
                    <a:pt x="171104" y="123391"/>
                  </a:cubicBezTo>
                  <a:close/>
                </a:path>
              </a:pathLst>
            </a:custGeom>
            <a:solidFill>
              <a:schemeClr val="bg1"/>
            </a:solidFill>
            <a:ln w="16669"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400" b="1">
                <a:ln w="3175">
                  <a:noFill/>
                </a:ln>
                <a:gradFill>
                  <a:gsLst>
                    <a:gs pos="71910">
                      <a:srgbClr val="000000"/>
                    </a:gs>
                    <a:gs pos="53933">
                      <a:srgbClr val="000000"/>
                    </a:gs>
                  </a:gsLst>
                  <a:path path="circle">
                    <a:fillToRect l="100000" b="100000"/>
                  </a:path>
                </a:gradFill>
                <a:latin typeface="+mj-lt"/>
                <a:cs typeface="Segoe UI" pitchFamily="34" charset="0"/>
              </a:endParaRPr>
            </a:p>
          </p:txBody>
        </p:sp>
      </p:grpSp>
      <p:grpSp>
        <p:nvGrpSpPr>
          <p:cNvPr id="42" name="Group 41" descr="Optimize">
            <a:extLst>
              <a:ext uri="{FF2B5EF4-FFF2-40B4-BE49-F238E27FC236}">
                <a16:creationId xmlns:a16="http://schemas.microsoft.com/office/drawing/2014/main" id="{82F9DA56-9CC7-6693-2CDF-291C97941819}"/>
              </a:ext>
            </a:extLst>
          </p:cNvPr>
          <p:cNvGrpSpPr/>
          <p:nvPr/>
        </p:nvGrpSpPr>
        <p:grpSpPr>
          <a:xfrm>
            <a:off x="6022645" y="4132385"/>
            <a:ext cx="2754791" cy="1760332"/>
            <a:chOff x="6022645" y="4132385"/>
            <a:chExt cx="2754791" cy="1760332"/>
          </a:xfrm>
        </p:grpSpPr>
        <p:grpSp>
          <p:nvGrpSpPr>
            <p:cNvPr id="37" name="Group 36">
              <a:extLst>
                <a:ext uri="{FF2B5EF4-FFF2-40B4-BE49-F238E27FC236}">
                  <a16:creationId xmlns:a16="http://schemas.microsoft.com/office/drawing/2014/main" id="{43386946-A5AD-91F2-C2E1-E12EFC52FEA1}"/>
                </a:ext>
              </a:extLst>
            </p:cNvPr>
            <p:cNvGrpSpPr/>
            <p:nvPr/>
          </p:nvGrpSpPr>
          <p:grpSpPr>
            <a:xfrm>
              <a:off x="6022645" y="4132385"/>
              <a:ext cx="2754791" cy="1760332"/>
              <a:chOff x="6022645" y="4132385"/>
              <a:chExt cx="2754791" cy="1760332"/>
            </a:xfrm>
          </p:grpSpPr>
          <p:sp>
            <p:nvSpPr>
              <p:cNvPr id="55" name="Title 1">
                <a:extLst>
                  <a:ext uri="{FF2B5EF4-FFF2-40B4-BE49-F238E27FC236}">
                    <a16:creationId xmlns:a16="http://schemas.microsoft.com/office/drawing/2014/main" id="{28162155-748E-B876-3E93-D49F439F180F}"/>
                  </a:ext>
                  <a:ext uri="{C183D7F6-B498-43B3-948B-1728B52AA6E4}">
                    <adec:decorative xmlns:adec="http://schemas.microsoft.com/office/drawing/2017/decorative" val="1"/>
                  </a:ext>
                </a:extLst>
              </p:cNvPr>
              <p:cNvSpPr txBox="1">
                <a:spLocks/>
              </p:cNvSpPr>
              <p:nvPr/>
            </p:nvSpPr>
            <p:spPr>
              <a:xfrm>
                <a:off x="6022645" y="5643418"/>
                <a:ext cx="2754791" cy="249299"/>
              </a:xfrm>
              <a:prstGeom prst="rect">
                <a:avLst/>
              </a:prstGeom>
            </p:spPr>
            <p:txBody>
              <a:bodyPr vert="horz" wrap="square" lIns="0" tIns="0" rIns="0" bIns="0" rtlCol="0" anchor="t">
                <a:spAutoFit/>
              </a:bodyPr>
              <a:lstStyle>
                <a:defPPr>
                  <a:defRPr lang="en-US"/>
                </a:defPPr>
                <a:lvl1pPr marR="0" lvl="0" indent="0" algn="ctr" defTabSz="932742" fontAlgn="auto">
                  <a:lnSpc>
                    <a:spcPct val="90000"/>
                  </a:lnSpc>
                  <a:spcBef>
                    <a:spcPct val="0"/>
                  </a:spcBef>
                  <a:spcAft>
                    <a:spcPts val="0"/>
                  </a:spcAft>
                  <a:buClrTx/>
                  <a:buSzTx/>
                  <a:buFontTx/>
                  <a:buNone/>
                  <a:tabLst/>
                  <a:defRPr kumimoji="0" sz="1800" b="0" i="0" u="none" strike="noStrike" cap="none" spc="0" normalizeH="0" baseline="0">
                    <a:ln w="3175">
                      <a:noFill/>
                    </a:ln>
                    <a:effectLst/>
                    <a:uLnTx/>
                    <a:uFillTx/>
                    <a:latin typeface="Segoe UI Semibold"/>
                    <a:cs typeface="Segoe UI" pitchFamily="34" charset="0"/>
                  </a:defRPr>
                </a:lvl1pPr>
              </a:lstStyle>
              <a:p>
                <a:r>
                  <a:rPr lang="en-US"/>
                  <a:t>Optimize</a:t>
                </a:r>
              </a:p>
            </p:txBody>
          </p:sp>
          <p:sp>
            <p:nvSpPr>
              <p:cNvPr id="53" name="Rounded Rectangle 52">
                <a:extLst>
                  <a:ext uri="{FF2B5EF4-FFF2-40B4-BE49-F238E27FC236}">
                    <a16:creationId xmlns:a16="http://schemas.microsoft.com/office/drawing/2014/main" id="{E8ED59FF-5D63-E348-485A-A5CFF8AC986A}"/>
                  </a:ext>
                  <a:ext uri="{C183D7F6-B498-43B3-948B-1728B52AA6E4}">
                    <adec:decorative xmlns:adec="http://schemas.microsoft.com/office/drawing/2017/decorative" val="1"/>
                  </a:ext>
                </a:extLst>
              </p:cNvPr>
              <p:cNvSpPr/>
              <p:nvPr/>
            </p:nvSpPr>
            <p:spPr bwMode="auto">
              <a:xfrm>
                <a:off x="6819740" y="4132385"/>
                <a:ext cx="1160604" cy="1158452"/>
              </a:xfrm>
              <a:prstGeom prst="roundRect">
                <a:avLst>
                  <a:gd name="adj" fmla="val 50000"/>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endParaRPr lang="en-US" sz="700" b="1">
                  <a:gradFill>
                    <a:gsLst>
                      <a:gs pos="70629">
                        <a:srgbClr val="FFFFFF"/>
                      </a:gs>
                      <a:gs pos="48951">
                        <a:srgbClr val="FFFFFF"/>
                      </a:gs>
                    </a:gsLst>
                    <a:path path="circle">
                      <a:fillToRect l="100000" t="100000"/>
                    </a:path>
                  </a:gradFill>
                  <a:latin typeface="Segoe UI Semibold" panose="020F0502020204030204" pitchFamily="34" charset="0"/>
                </a:endParaRPr>
              </a:p>
            </p:txBody>
          </p:sp>
        </p:grpSp>
        <p:sp>
          <p:nvSpPr>
            <p:cNvPr id="22" name="Graphic 18">
              <a:extLst>
                <a:ext uri="{FF2B5EF4-FFF2-40B4-BE49-F238E27FC236}">
                  <a16:creationId xmlns:a16="http://schemas.microsoft.com/office/drawing/2014/main" id="{B2FFAEAA-CE3B-15DD-2220-398FAACD9782}"/>
                </a:ext>
                <a:ext uri="{C183D7F6-B498-43B3-948B-1728B52AA6E4}">
                  <adec:decorative xmlns:adec="http://schemas.microsoft.com/office/drawing/2017/decorative" val="1"/>
                </a:ext>
              </a:extLst>
            </p:cNvPr>
            <p:cNvSpPr>
              <a:spLocks noChangeAspect="1"/>
            </p:cNvSpPr>
            <p:nvPr/>
          </p:nvSpPr>
          <p:spPr>
            <a:xfrm>
              <a:off x="7206815" y="4517503"/>
              <a:ext cx="386455" cy="388217"/>
            </a:xfrm>
            <a:custGeom>
              <a:avLst/>
              <a:gdLst>
                <a:gd name="connsiteX0" fmla="*/ 89265 w 180657"/>
                <a:gd name="connsiteY0" fmla="*/ 61579 h 181481"/>
                <a:gd name="connsiteX1" fmla="*/ 6331 w 180657"/>
                <a:gd name="connsiteY1" fmla="*/ 144570 h 181481"/>
                <a:gd name="connsiteX2" fmla="*/ 6336 w 180657"/>
                <a:gd name="connsiteY2" fmla="*/ 175150 h 181481"/>
                <a:gd name="connsiteX3" fmla="*/ 36916 w 180657"/>
                <a:gd name="connsiteY3" fmla="*/ 175146 h 181481"/>
                <a:gd name="connsiteX4" fmla="*/ 119840 w 180657"/>
                <a:gd name="connsiteY4" fmla="*/ 92154 h 181481"/>
                <a:gd name="connsiteX5" fmla="*/ 89265 w 180657"/>
                <a:gd name="connsiteY5" fmla="*/ 61579 h 181481"/>
                <a:gd name="connsiteX6" fmla="*/ 141148 w 180657"/>
                <a:gd name="connsiteY6" fmla="*/ 114367 h 181481"/>
                <a:gd name="connsiteX7" fmla="*/ 140176 w 180657"/>
                <a:gd name="connsiteY7" fmla="*/ 114300 h 181481"/>
                <a:gd name="connsiteX8" fmla="*/ 133099 w 180657"/>
                <a:gd name="connsiteY8" fmla="*/ 120472 h 181481"/>
                <a:gd name="connsiteX9" fmla="*/ 133033 w 180657"/>
                <a:gd name="connsiteY9" fmla="*/ 121444 h 181481"/>
                <a:gd name="connsiteX10" fmla="*/ 133033 w 180657"/>
                <a:gd name="connsiteY10" fmla="*/ 128588 h 181481"/>
                <a:gd name="connsiteX11" fmla="*/ 125889 w 180657"/>
                <a:gd name="connsiteY11" fmla="*/ 128588 h 181481"/>
                <a:gd name="connsiteX12" fmla="*/ 118812 w 180657"/>
                <a:gd name="connsiteY12" fmla="*/ 134760 h 181481"/>
                <a:gd name="connsiteX13" fmla="*/ 118745 w 180657"/>
                <a:gd name="connsiteY13" fmla="*/ 135731 h 181481"/>
                <a:gd name="connsiteX14" fmla="*/ 124917 w 180657"/>
                <a:gd name="connsiteY14" fmla="*/ 142808 h 181481"/>
                <a:gd name="connsiteX15" fmla="*/ 125889 w 180657"/>
                <a:gd name="connsiteY15" fmla="*/ 142875 h 181481"/>
                <a:gd name="connsiteX16" fmla="*/ 133033 w 180657"/>
                <a:gd name="connsiteY16" fmla="*/ 142875 h 181481"/>
                <a:gd name="connsiteX17" fmla="*/ 133033 w 180657"/>
                <a:gd name="connsiteY17" fmla="*/ 150019 h 181481"/>
                <a:gd name="connsiteX18" fmla="*/ 139205 w 180657"/>
                <a:gd name="connsiteY18" fmla="*/ 157096 h 181481"/>
                <a:gd name="connsiteX19" fmla="*/ 140176 w 180657"/>
                <a:gd name="connsiteY19" fmla="*/ 157163 h 181481"/>
                <a:gd name="connsiteX20" fmla="*/ 147253 w 180657"/>
                <a:gd name="connsiteY20" fmla="*/ 150990 h 181481"/>
                <a:gd name="connsiteX21" fmla="*/ 147320 w 180657"/>
                <a:gd name="connsiteY21" fmla="*/ 150019 h 181481"/>
                <a:gd name="connsiteX22" fmla="*/ 147320 w 180657"/>
                <a:gd name="connsiteY22" fmla="*/ 142875 h 181481"/>
                <a:gd name="connsiteX23" fmla="*/ 154464 w 180657"/>
                <a:gd name="connsiteY23" fmla="*/ 142875 h 181481"/>
                <a:gd name="connsiteX24" fmla="*/ 161541 w 180657"/>
                <a:gd name="connsiteY24" fmla="*/ 136703 h 181481"/>
                <a:gd name="connsiteX25" fmla="*/ 161608 w 180657"/>
                <a:gd name="connsiteY25" fmla="*/ 135731 h 181481"/>
                <a:gd name="connsiteX26" fmla="*/ 155435 w 180657"/>
                <a:gd name="connsiteY26" fmla="*/ 128654 h 181481"/>
                <a:gd name="connsiteX27" fmla="*/ 154464 w 180657"/>
                <a:gd name="connsiteY27" fmla="*/ 128588 h 181481"/>
                <a:gd name="connsiteX28" fmla="*/ 147320 w 180657"/>
                <a:gd name="connsiteY28" fmla="*/ 128588 h 181481"/>
                <a:gd name="connsiteX29" fmla="*/ 147320 w 180657"/>
                <a:gd name="connsiteY29" fmla="*/ 121444 h 181481"/>
                <a:gd name="connsiteX30" fmla="*/ 141148 w 180657"/>
                <a:gd name="connsiteY30" fmla="*/ 114367 h 181481"/>
                <a:gd name="connsiteX31" fmla="*/ 140176 w 180657"/>
                <a:gd name="connsiteY31" fmla="*/ 114300 h 181481"/>
                <a:gd name="connsiteX32" fmla="*/ 141148 w 180657"/>
                <a:gd name="connsiteY32" fmla="*/ 114367 h 181481"/>
                <a:gd name="connsiteX33" fmla="*/ 107448 w 180657"/>
                <a:gd name="connsiteY33" fmla="*/ 43482 h 181481"/>
                <a:gd name="connsiteX34" fmla="*/ 106153 w 180657"/>
                <a:gd name="connsiteY34" fmla="*/ 44682 h 181481"/>
                <a:gd name="connsiteX35" fmla="*/ 99371 w 180657"/>
                <a:gd name="connsiteY35" fmla="*/ 51473 h 181481"/>
                <a:gd name="connsiteX36" fmla="*/ 129946 w 180657"/>
                <a:gd name="connsiteY36" fmla="*/ 82048 h 181481"/>
                <a:gd name="connsiteX37" fmla="*/ 136728 w 180657"/>
                <a:gd name="connsiteY37" fmla="*/ 75248 h 181481"/>
                <a:gd name="connsiteX38" fmla="*/ 136719 w 180657"/>
                <a:gd name="connsiteY38" fmla="*/ 44939 h 181481"/>
                <a:gd name="connsiteX39" fmla="*/ 135223 w 180657"/>
                <a:gd name="connsiteY39" fmla="*/ 43548 h 181481"/>
                <a:gd name="connsiteX40" fmla="*/ 107448 w 180657"/>
                <a:gd name="connsiteY40" fmla="*/ 43482 h 181481"/>
                <a:gd name="connsiteX41" fmla="*/ 45898 w 180657"/>
                <a:gd name="connsiteY41" fmla="*/ 19117 h 181481"/>
                <a:gd name="connsiteX42" fmla="*/ 44926 w 180657"/>
                <a:gd name="connsiteY42" fmla="*/ 19050 h 181481"/>
                <a:gd name="connsiteX43" fmla="*/ 37849 w 180657"/>
                <a:gd name="connsiteY43" fmla="*/ 25222 h 181481"/>
                <a:gd name="connsiteX44" fmla="*/ 37782 w 180657"/>
                <a:gd name="connsiteY44" fmla="*/ 26194 h 181481"/>
                <a:gd name="connsiteX45" fmla="*/ 37782 w 180657"/>
                <a:gd name="connsiteY45" fmla="*/ 33338 h 181481"/>
                <a:gd name="connsiteX46" fmla="*/ 30639 w 180657"/>
                <a:gd name="connsiteY46" fmla="*/ 33338 h 181481"/>
                <a:gd name="connsiteX47" fmla="*/ 23562 w 180657"/>
                <a:gd name="connsiteY47" fmla="*/ 39510 h 181481"/>
                <a:gd name="connsiteX48" fmla="*/ 23495 w 180657"/>
                <a:gd name="connsiteY48" fmla="*/ 40481 h 181481"/>
                <a:gd name="connsiteX49" fmla="*/ 29667 w 180657"/>
                <a:gd name="connsiteY49" fmla="*/ 47558 h 181481"/>
                <a:gd name="connsiteX50" fmla="*/ 30639 w 180657"/>
                <a:gd name="connsiteY50" fmla="*/ 47625 h 181481"/>
                <a:gd name="connsiteX51" fmla="*/ 37782 w 180657"/>
                <a:gd name="connsiteY51" fmla="*/ 47625 h 181481"/>
                <a:gd name="connsiteX52" fmla="*/ 37782 w 180657"/>
                <a:gd name="connsiteY52" fmla="*/ 54769 h 181481"/>
                <a:gd name="connsiteX53" fmla="*/ 43955 w 180657"/>
                <a:gd name="connsiteY53" fmla="*/ 61846 h 181481"/>
                <a:gd name="connsiteX54" fmla="*/ 44926 w 180657"/>
                <a:gd name="connsiteY54" fmla="*/ 61913 h 181481"/>
                <a:gd name="connsiteX55" fmla="*/ 52003 w 180657"/>
                <a:gd name="connsiteY55" fmla="*/ 55740 h 181481"/>
                <a:gd name="connsiteX56" fmla="*/ 52070 w 180657"/>
                <a:gd name="connsiteY56" fmla="*/ 54769 h 181481"/>
                <a:gd name="connsiteX57" fmla="*/ 52070 w 180657"/>
                <a:gd name="connsiteY57" fmla="*/ 47625 h 181481"/>
                <a:gd name="connsiteX58" fmla="*/ 59214 w 180657"/>
                <a:gd name="connsiteY58" fmla="*/ 47625 h 181481"/>
                <a:gd name="connsiteX59" fmla="*/ 66291 w 180657"/>
                <a:gd name="connsiteY59" fmla="*/ 41453 h 181481"/>
                <a:gd name="connsiteX60" fmla="*/ 66358 w 180657"/>
                <a:gd name="connsiteY60" fmla="*/ 40481 h 181481"/>
                <a:gd name="connsiteX61" fmla="*/ 60185 w 180657"/>
                <a:gd name="connsiteY61" fmla="*/ 33404 h 181481"/>
                <a:gd name="connsiteX62" fmla="*/ 59214 w 180657"/>
                <a:gd name="connsiteY62" fmla="*/ 33338 h 181481"/>
                <a:gd name="connsiteX63" fmla="*/ 52070 w 180657"/>
                <a:gd name="connsiteY63" fmla="*/ 33338 h 181481"/>
                <a:gd name="connsiteX64" fmla="*/ 52070 w 180657"/>
                <a:gd name="connsiteY64" fmla="*/ 26194 h 181481"/>
                <a:gd name="connsiteX65" fmla="*/ 45898 w 180657"/>
                <a:gd name="connsiteY65" fmla="*/ 19117 h 181481"/>
                <a:gd name="connsiteX66" fmla="*/ 44926 w 180657"/>
                <a:gd name="connsiteY66" fmla="*/ 19050 h 181481"/>
                <a:gd name="connsiteX67" fmla="*/ 45898 w 180657"/>
                <a:gd name="connsiteY67" fmla="*/ 19117 h 181481"/>
                <a:gd name="connsiteX68" fmla="*/ 160198 w 180657"/>
                <a:gd name="connsiteY68" fmla="*/ 67 h 181481"/>
                <a:gd name="connsiteX69" fmla="*/ 159226 w 180657"/>
                <a:gd name="connsiteY69" fmla="*/ 0 h 181481"/>
                <a:gd name="connsiteX70" fmla="*/ 152149 w 180657"/>
                <a:gd name="connsiteY70" fmla="*/ 6172 h 181481"/>
                <a:gd name="connsiteX71" fmla="*/ 152083 w 180657"/>
                <a:gd name="connsiteY71" fmla="*/ 7144 h 181481"/>
                <a:gd name="connsiteX72" fmla="*/ 152083 w 180657"/>
                <a:gd name="connsiteY72" fmla="*/ 14288 h 181481"/>
                <a:gd name="connsiteX73" fmla="*/ 144939 w 180657"/>
                <a:gd name="connsiteY73" fmla="*/ 14288 h 181481"/>
                <a:gd name="connsiteX74" fmla="*/ 137862 w 180657"/>
                <a:gd name="connsiteY74" fmla="*/ 20460 h 181481"/>
                <a:gd name="connsiteX75" fmla="*/ 137795 w 180657"/>
                <a:gd name="connsiteY75" fmla="*/ 21431 h 181481"/>
                <a:gd name="connsiteX76" fmla="*/ 143967 w 180657"/>
                <a:gd name="connsiteY76" fmla="*/ 28508 h 181481"/>
                <a:gd name="connsiteX77" fmla="*/ 144939 w 180657"/>
                <a:gd name="connsiteY77" fmla="*/ 28575 h 181481"/>
                <a:gd name="connsiteX78" fmla="*/ 152083 w 180657"/>
                <a:gd name="connsiteY78" fmla="*/ 28575 h 181481"/>
                <a:gd name="connsiteX79" fmla="*/ 152083 w 180657"/>
                <a:gd name="connsiteY79" fmla="*/ 35719 h 181481"/>
                <a:gd name="connsiteX80" fmla="*/ 158255 w 180657"/>
                <a:gd name="connsiteY80" fmla="*/ 42796 h 181481"/>
                <a:gd name="connsiteX81" fmla="*/ 159226 w 180657"/>
                <a:gd name="connsiteY81" fmla="*/ 42863 h 181481"/>
                <a:gd name="connsiteX82" fmla="*/ 166303 w 180657"/>
                <a:gd name="connsiteY82" fmla="*/ 36690 h 181481"/>
                <a:gd name="connsiteX83" fmla="*/ 166370 w 180657"/>
                <a:gd name="connsiteY83" fmla="*/ 35719 h 181481"/>
                <a:gd name="connsiteX84" fmla="*/ 166370 w 180657"/>
                <a:gd name="connsiteY84" fmla="*/ 28575 h 181481"/>
                <a:gd name="connsiteX85" fmla="*/ 173514 w 180657"/>
                <a:gd name="connsiteY85" fmla="*/ 28575 h 181481"/>
                <a:gd name="connsiteX86" fmla="*/ 180591 w 180657"/>
                <a:gd name="connsiteY86" fmla="*/ 22403 h 181481"/>
                <a:gd name="connsiteX87" fmla="*/ 180658 w 180657"/>
                <a:gd name="connsiteY87" fmla="*/ 21431 h 181481"/>
                <a:gd name="connsiteX88" fmla="*/ 174485 w 180657"/>
                <a:gd name="connsiteY88" fmla="*/ 14354 h 181481"/>
                <a:gd name="connsiteX89" fmla="*/ 173514 w 180657"/>
                <a:gd name="connsiteY89" fmla="*/ 14288 h 181481"/>
                <a:gd name="connsiteX90" fmla="*/ 166370 w 180657"/>
                <a:gd name="connsiteY90" fmla="*/ 14288 h 181481"/>
                <a:gd name="connsiteX91" fmla="*/ 166370 w 180657"/>
                <a:gd name="connsiteY91" fmla="*/ 7144 h 181481"/>
                <a:gd name="connsiteX92" fmla="*/ 160198 w 180657"/>
                <a:gd name="connsiteY92" fmla="*/ 67 h 181481"/>
                <a:gd name="connsiteX93" fmla="*/ 159226 w 180657"/>
                <a:gd name="connsiteY93" fmla="*/ 0 h 181481"/>
                <a:gd name="connsiteX94" fmla="*/ 160198 w 180657"/>
                <a:gd name="connsiteY94" fmla="*/ 67 h 18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80657" h="181481">
                  <a:moveTo>
                    <a:pt x="89265" y="61579"/>
                  </a:moveTo>
                  <a:lnTo>
                    <a:pt x="6331" y="144570"/>
                  </a:lnTo>
                  <a:cubicBezTo>
                    <a:pt x="-2112" y="153016"/>
                    <a:pt x="-2110" y="166708"/>
                    <a:pt x="6336" y="175150"/>
                  </a:cubicBezTo>
                  <a:cubicBezTo>
                    <a:pt x="14781" y="183593"/>
                    <a:pt x="28473" y="183592"/>
                    <a:pt x="36916" y="175146"/>
                  </a:cubicBezTo>
                  <a:lnTo>
                    <a:pt x="119840" y="92154"/>
                  </a:lnTo>
                  <a:lnTo>
                    <a:pt x="89265" y="61579"/>
                  </a:lnTo>
                  <a:close/>
                  <a:moveTo>
                    <a:pt x="141148" y="114367"/>
                  </a:moveTo>
                  <a:lnTo>
                    <a:pt x="140176" y="114300"/>
                  </a:lnTo>
                  <a:cubicBezTo>
                    <a:pt x="136606" y="114300"/>
                    <a:pt x="133585" y="116936"/>
                    <a:pt x="133099" y="120472"/>
                  </a:cubicBezTo>
                  <a:lnTo>
                    <a:pt x="133033" y="121444"/>
                  </a:lnTo>
                  <a:lnTo>
                    <a:pt x="133033" y="128588"/>
                  </a:lnTo>
                  <a:lnTo>
                    <a:pt x="125889" y="128588"/>
                  </a:lnTo>
                  <a:cubicBezTo>
                    <a:pt x="122319" y="128588"/>
                    <a:pt x="119297" y="131223"/>
                    <a:pt x="118812" y="134760"/>
                  </a:cubicBezTo>
                  <a:lnTo>
                    <a:pt x="118745" y="135731"/>
                  </a:lnTo>
                  <a:cubicBezTo>
                    <a:pt x="118745" y="139351"/>
                    <a:pt x="121431" y="142342"/>
                    <a:pt x="124917" y="142808"/>
                  </a:cubicBezTo>
                  <a:lnTo>
                    <a:pt x="125889" y="142875"/>
                  </a:lnTo>
                  <a:lnTo>
                    <a:pt x="133033" y="142875"/>
                  </a:lnTo>
                  <a:lnTo>
                    <a:pt x="133033" y="150019"/>
                  </a:lnTo>
                  <a:cubicBezTo>
                    <a:pt x="133033" y="153638"/>
                    <a:pt x="135719" y="156629"/>
                    <a:pt x="139205" y="157096"/>
                  </a:cubicBezTo>
                  <a:lnTo>
                    <a:pt x="140176" y="157163"/>
                  </a:lnTo>
                  <a:cubicBezTo>
                    <a:pt x="143746" y="157163"/>
                    <a:pt x="146768" y="154527"/>
                    <a:pt x="147253" y="150990"/>
                  </a:cubicBezTo>
                  <a:lnTo>
                    <a:pt x="147320" y="150019"/>
                  </a:lnTo>
                  <a:lnTo>
                    <a:pt x="147320" y="142875"/>
                  </a:lnTo>
                  <a:lnTo>
                    <a:pt x="154464" y="142875"/>
                  </a:lnTo>
                  <a:cubicBezTo>
                    <a:pt x="158034" y="142875"/>
                    <a:pt x="161055" y="140239"/>
                    <a:pt x="161541" y="136703"/>
                  </a:cubicBezTo>
                  <a:lnTo>
                    <a:pt x="161608" y="135731"/>
                  </a:lnTo>
                  <a:cubicBezTo>
                    <a:pt x="161608" y="132161"/>
                    <a:pt x="158972" y="129140"/>
                    <a:pt x="155435" y="128654"/>
                  </a:cubicBezTo>
                  <a:lnTo>
                    <a:pt x="154464" y="128588"/>
                  </a:lnTo>
                  <a:lnTo>
                    <a:pt x="147320" y="128588"/>
                  </a:lnTo>
                  <a:lnTo>
                    <a:pt x="147320" y="121444"/>
                  </a:lnTo>
                  <a:cubicBezTo>
                    <a:pt x="147320" y="117874"/>
                    <a:pt x="144684" y="114852"/>
                    <a:pt x="141148" y="114367"/>
                  </a:cubicBezTo>
                  <a:lnTo>
                    <a:pt x="140176" y="114300"/>
                  </a:lnTo>
                  <a:lnTo>
                    <a:pt x="141148" y="114367"/>
                  </a:lnTo>
                  <a:close/>
                  <a:moveTo>
                    <a:pt x="107448" y="43482"/>
                  </a:moveTo>
                  <a:lnTo>
                    <a:pt x="106153" y="44682"/>
                  </a:lnTo>
                  <a:lnTo>
                    <a:pt x="99371" y="51473"/>
                  </a:lnTo>
                  <a:lnTo>
                    <a:pt x="129946" y="82048"/>
                  </a:lnTo>
                  <a:lnTo>
                    <a:pt x="136728" y="75248"/>
                  </a:lnTo>
                  <a:cubicBezTo>
                    <a:pt x="145090" y="66873"/>
                    <a:pt x="145085" y="53308"/>
                    <a:pt x="136719" y="44939"/>
                  </a:cubicBezTo>
                  <a:lnTo>
                    <a:pt x="135223" y="43548"/>
                  </a:lnTo>
                  <a:cubicBezTo>
                    <a:pt x="127234" y="36718"/>
                    <a:pt x="115470" y="36690"/>
                    <a:pt x="107448" y="43482"/>
                  </a:cubicBezTo>
                  <a:close/>
                  <a:moveTo>
                    <a:pt x="45898" y="19117"/>
                  </a:moveTo>
                  <a:lnTo>
                    <a:pt x="44926" y="19050"/>
                  </a:lnTo>
                  <a:cubicBezTo>
                    <a:pt x="41356" y="19050"/>
                    <a:pt x="38335" y="21686"/>
                    <a:pt x="37849" y="25222"/>
                  </a:cubicBezTo>
                  <a:lnTo>
                    <a:pt x="37782" y="26194"/>
                  </a:lnTo>
                  <a:lnTo>
                    <a:pt x="37782" y="33338"/>
                  </a:lnTo>
                  <a:lnTo>
                    <a:pt x="30639" y="33338"/>
                  </a:lnTo>
                  <a:cubicBezTo>
                    <a:pt x="27069" y="33338"/>
                    <a:pt x="24047" y="35973"/>
                    <a:pt x="23562" y="39510"/>
                  </a:cubicBezTo>
                  <a:lnTo>
                    <a:pt x="23495" y="40481"/>
                  </a:lnTo>
                  <a:cubicBezTo>
                    <a:pt x="23495" y="44101"/>
                    <a:pt x="26181" y="47082"/>
                    <a:pt x="29667" y="47558"/>
                  </a:cubicBezTo>
                  <a:lnTo>
                    <a:pt x="30639" y="47625"/>
                  </a:lnTo>
                  <a:lnTo>
                    <a:pt x="37782" y="47625"/>
                  </a:lnTo>
                  <a:lnTo>
                    <a:pt x="37782" y="54769"/>
                  </a:lnTo>
                  <a:cubicBezTo>
                    <a:pt x="37782" y="58388"/>
                    <a:pt x="40469" y="61370"/>
                    <a:pt x="43955" y="61846"/>
                  </a:cubicBezTo>
                  <a:lnTo>
                    <a:pt x="44926" y="61913"/>
                  </a:lnTo>
                  <a:cubicBezTo>
                    <a:pt x="48496" y="61912"/>
                    <a:pt x="51518" y="59277"/>
                    <a:pt x="52003" y="55740"/>
                  </a:cubicBezTo>
                  <a:lnTo>
                    <a:pt x="52070" y="54769"/>
                  </a:lnTo>
                  <a:lnTo>
                    <a:pt x="52070" y="47625"/>
                  </a:lnTo>
                  <a:lnTo>
                    <a:pt x="59214" y="47625"/>
                  </a:lnTo>
                  <a:cubicBezTo>
                    <a:pt x="62784" y="47625"/>
                    <a:pt x="65805" y="44989"/>
                    <a:pt x="66291" y="41453"/>
                  </a:cubicBezTo>
                  <a:lnTo>
                    <a:pt x="66358" y="40481"/>
                  </a:lnTo>
                  <a:cubicBezTo>
                    <a:pt x="66357" y="36911"/>
                    <a:pt x="63722" y="33890"/>
                    <a:pt x="60185" y="33404"/>
                  </a:cubicBezTo>
                  <a:lnTo>
                    <a:pt x="59214" y="33338"/>
                  </a:lnTo>
                  <a:lnTo>
                    <a:pt x="52070" y="33338"/>
                  </a:lnTo>
                  <a:lnTo>
                    <a:pt x="52070" y="26194"/>
                  </a:lnTo>
                  <a:cubicBezTo>
                    <a:pt x="52070" y="22624"/>
                    <a:pt x="49434" y="19602"/>
                    <a:pt x="45898" y="19117"/>
                  </a:cubicBezTo>
                  <a:lnTo>
                    <a:pt x="44926" y="19050"/>
                  </a:lnTo>
                  <a:lnTo>
                    <a:pt x="45898" y="19117"/>
                  </a:lnTo>
                  <a:close/>
                  <a:moveTo>
                    <a:pt x="160198" y="67"/>
                  </a:moveTo>
                  <a:lnTo>
                    <a:pt x="159226" y="0"/>
                  </a:lnTo>
                  <a:cubicBezTo>
                    <a:pt x="155656" y="0"/>
                    <a:pt x="152635" y="2636"/>
                    <a:pt x="152149" y="6172"/>
                  </a:cubicBezTo>
                  <a:lnTo>
                    <a:pt x="152083" y="7144"/>
                  </a:lnTo>
                  <a:lnTo>
                    <a:pt x="152083" y="14288"/>
                  </a:lnTo>
                  <a:lnTo>
                    <a:pt x="144939" y="14288"/>
                  </a:lnTo>
                  <a:cubicBezTo>
                    <a:pt x="141369" y="14288"/>
                    <a:pt x="138347" y="16923"/>
                    <a:pt x="137862" y="20460"/>
                  </a:cubicBezTo>
                  <a:lnTo>
                    <a:pt x="137795" y="21431"/>
                  </a:lnTo>
                  <a:cubicBezTo>
                    <a:pt x="137795" y="25051"/>
                    <a:pt x="140481" y="28032"/>
                    <a:pt x="143967" y="28508"/>
                  </a:cubicBezTo>
                  <a:lnTo>
                    <a:pt x="144939" y="28575"/>
                  </a:lnTo>
                  <a:lnTo>
                    <a:pt x="152083" y="28575"/>
                  </a:lnTo>
                  <a:lnTo>
                    <a:pt x="152083" y="35719"/>
                  </a:lnTo>
                  <a:cubicBezTo>
                    <a:pt x="152083" y="39338"/>
                    <a:pt x="154769" y="42320"/>
                    <a:pt x="158255" y="42796"/>
                  </a:cubicBezTo>
                  <a:lnTo>
                    <a:pt x="159226" y="42863"/>
                  </a:lnTo>
                  <a:cubicBezTo>
                    <a:pt x="162796" y="42862"/>
                    <a:pt x="165818" y="40227"/>
                    <a:pt x="166303" y="36690"/>
                  </a:cubicBezTo>
                  <a:lnTo>
                    <a:pt x="166370" y="35719"/>
                  </a:lnTo>
                  <a:lnTo>
                    <a:pt x="166370" y="28575"/>
                  </a:lnTo>
                  <a:lnTo>
                    <a:pt x="173514" y="28575"/>
                  </a:lnTo>
                  <a:cubicBezTo>
                    <a:pt x="177084" y="28575"/>
                    <a:pt x="180105" y="25939"/>
                    <a:pt x="180591" y="22403"/>
                  </a:cubicBezTo>
                  <a:lnTo>
                    <a:pt x="180658" y="21431"/>
                  </a:lnTo>
                  <a:cubicBezTo>
                    <a:pt x="180658" y="17861"/>
                    <a:pt x="178022" y="14840"/>
                    <a:pt x="174485" y="14354"/>
                  </a:cubicBezTo>
                  <a:lnTo>
                    <a:pt x="173514" y="14288"/>
                  </a:lnTo>
                  <a:lnTo>
                    <a:pt x="166370" y="14288"/>
                  </a:lnTo>
                  <a:lnTo>
                    <a:pt x="166370" y="7144"/>
                  </a:lnTo>
                  <a:cubicBezTo>
                    <a:pt x="166370" y="3574"/>
                    <a:pt x="163734" y="552"/>
                    <a:pt x="160198" y="67"/>
                  </a:cubicBezTo>
                  <a:lnTo>
                    <a:pt x="159226" y="0"/>
                  </a:lnTo>
                  <a:lnTo>
                    <a:pt x="160198" y="67"/>
                  </a:lnTo>
                  <a:close/>
                </a:path>
              </a:pathLst>
            </a:custGeom>
            <a:solidFill>
              <a:schemeClr val="bg1"/>
            </a:solidFill>
            <a:ln w="16669"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400" b="1">
                <a:ln w="3175">
                  <a:noFill/>
                </a:ln>
                <a:solidFill>
                  <a:schemeClr val="tx1"/>
                </a:solidFill>
                <a:latin typeface="+mj-lt"/>
                <a:cs typeface="Segoe UI" pitchFamily="34" charset="0"/>
              </a:endParaRPr>
            </a:p>
          </p:txBody>
        </p:sp>
      </p:grpSp>
      <p:grpSp>
        <p:nvGrpSpPr>
          <p:cNvPr id="38" name="Group 37" descr="Troubleshoot">
            <a:extLst>
              <a:ext uri="{FF2B5EF4-FFF2-40B4-BE49-F238E27FC236}">
                <a16:creationId xmlns:a16="http://schemas.microsoft.com/office/drawing/2014/main" id="{DF9C9E46-0AA3-9962-163E-69EFA9E912E7}"/>
              </a:ext>
            </a:extLst>
          </p:cNvPr>
          <p:cNvGrpSpPr/>
          <p:nvPr/>
        </p:nvGrpSpPr>
        <p:grpSpPr>
          <a:xfrm>
            <a:off x="8596001" y="4132385"/>
            <a:ext cx="2754791" cy="1760332"/>
            <a:chOff x="8596001" y="4132385"/>
            <a:chExt cx="2754791" cy="1760332"/>
          </a:xfrm>
        </p:grpSpPr>
        <p:sp>
          <p:nvSpPr>
            <p:cNvPr id="59" name="Title 1">
              <a:extLst>
                <a:ext uri="{FF2B5EF4-FFF2-40B4-BE49-F238E27FC236}">
                  <a16:creationId xmlns:a16="http://schemas.microsoft.com/office/drawing/2014/main" id="{B51911FB-D9DB-9AE6-3164-F0578743E94F}"/>
                </a:ext>
                <a:ext uri="{C183D7F6-B498-43B3-948B-1728B52AA6E4}">
                  <adec:decorative xmlns:adec="http://schemas.microsoft.com/office/drawing/2017/decorative" val="1"/>
                </a:ext>
              </a:extLst>
            </p:cNvPr>
            <p:cNvSpPr txBox="1">
              <a:spLocks/>
            </p:cNvSpPr>
            <p:nvPr/>
          </p:nvSpPr>
          <p:spPr>
            <a:xfrm>
              <a:off x="8596001" y="5643418"/>
              <a:ext cx="2754791" cy="249299"/>
            </a:xfrm>
            <a:prstGeom prst="rect">
              <a:avLst/>
            </a:prstGeom>
          </p:spPr>
          <p:txBody>
            <a:bodyPr vert="horz" wrap="square" lIns="0" tIns="0" rIns="0" bIns="0" rtlCol="0" anchor="t">
              <a:spAutoFit/>
            </a:bodyPr>
            <a:lstStyle>
              <a:defPPr>
                <a:defRPr lang="en-US"/>
              </a:defPPr>
              <a:lvl1pPr marR="0" lvl="0" indent="0" algn="ctr" defTabSz="932742" fontAlgn="auto">
                <a:lnSpc>
                  <a:spcPct val="90000"/>
                </a:lnSpc>
                <a:spcBef>
                  <a:spcPct val="0"/>
                </a:spcBef>
                <a:spcAft>
                  <a:spcPts val="0"/>
                </a:spcAft>
                <a:buClrTx/>
                <a:buSzTx/>
                <a:buFontTx/>
                <a:buNone/>
                <a:tabLst/>
                <a:defRPr kumimoji="0" sz="1800" b="0" i="0" u="none" strike="noStrike" cap="none" spc="0" normalizeH="0" baseline="0">
                  <a:ln w="3175">
                    <a:noFill/>
                  </a:ln>
                  <a:effectLst/>
                  <a:uLnTx/>
                  <a:uFillTx/>
                  <a:latin typeface="Segoe UI Semibold"/>
                  <a:cs typeface="Segoe UI" pitchFamily="34" charset="0"/>
                </a:defRPr>
              </a:lvl1pPr>
            </a:lstStyle>
            <a:p>
              <a:r>
                <a:rPr lang="en-US"/>
                <a:t>Troubleshoot</a:t>
              </a:r>
            </a:p>
          </p:txBody>
        </p:sp>
        <p:grpSp>
          <p:nvGrpSpPr>
            <p:cNvPr id="36" name="Group 35">
              <a:extLst>
                <a:ext uri="{FF2B5EF4-FFF2-40B4-BE49-F238E27FC236}">
                  <a16:creationId xmlns:a16="http://schemas.microsoft.com/office/drawing/2014/main" id="{08E29525-DF15-76D2-C68B-0C8C300FD1F8}"/>
                </a:ext>
              </a:extLst>
            </p:cNvPr>
            <p:cNvGrpSpPr/>
            <p:nvPr/>
          </p:nvGrpSpPr>
          <p:grpSpPr>
            <a:xfrm>
              <a:off x="9393096" y="4132385"/>
              <a:ext cx="1160604" cy="1158452"/>
              <a:chOff x="9393096" y="4132385"/>
              <a:chExt cx="1160604" cy="1158452"/>
            </a:xfrm>
          </p:grpSpPr>
          <p:sp>
            <p:nvSpPr>
              <p:cNvPr id="57" name="Rounded Rectangle 56">
                <a:extLst>
                  <a:ext uri="{FF2B5EF4-FFF2-40B4-BE49-F238E27FC236}">
                    <a16:creationId xmlns:a16="http://schemas.microsoft.com/office/drawing/2014/main" id="{1C722779-3ED1-7DAB-8454-79571965AE0C}"/>
                  </a:ext>
                  <a:ext uri="{C183D7F6-B498-43B3-948B-1728B52AA6E4}">
                    <adec:decorative xmlns:adec="http://schemas.microsoft.com/office/drawing/2017/decorative" val="1"/>
                  </a:ext>
                </a:extLst>
              </p:cNvPr>
              <p:cNvSpPr/>
              <p:nvPr/>
            </p:nvSpPr>
            <p:spPr bwMode="auto">
              <a:xfrm>
                <a:off x="9393096" y="4132385"/>
                <a:ext cx="1160604" cy="1158452"/>
              </a:xfrm>
              <a:prstGeom prst="roundRect">
                <a:avLst>
                  <a:gd name="adj" fmla="val 50000"/>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endParaRPr lang="en-US" sz="700" b="1" err="1">
                  <a:gradFill>
                    <a:gsLst>
                      <a:gs pos="70629">
                        <a:srgbClr val="FFFFFF"/>
                      </a:gs>
                      <a:gs pos="48951">
                        <a:srgbClr val="FFFFFF"/>
                      </a:gs>
                    </a:gsLst>
                    <a:path path="circle">
                      <a:fillToRect l="100000" t="100000"/>
                    </a:path>
                  </a:gradFill>
                  <a:latin typeface="Segoe UI Semibold" panose="020F0502020204030204" pitchFamily="34" charset="0"/>
                </a:endParaRPr>
              </a:p>
            </p:txBody>
          </p:sp>
          <p:pic>
            <p:nvPicPr>
              <p:cNvPr id="23" name="Graphic 22">
                <a:extLst>
                  <a:ext uri="{FF2B5EF4-FFF2-40B4-BE49-F238E27FC236}">
                    <a16:creationId xmlns:a16="http://schemas.microsoft.com/office/drawing/2014/main" id="{BE2ACD59-5DAD-9321-1845-8CC4F43503E0}"/>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55986" y="4494199"/>
                <a:ext cx="434825" cy="434825"/>
              </a:xfrm>
              <a:prstGeom prst="rect">
                <a:avLst/>
              </a:prstGeom>
            </p:spPr>
          </p:pic>
        </p:grpSp>
      </p:grpSp>
    </p:spTree>
    <p:extLst>
      <p:ext uri="{BB962C8B-B14F-4D97-AF65-F5344CB8AC3E}">
        <p14:creationId xmlns:p14="http://schemas.microsoft.com/office/powerpoint/2010/main" val="175330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30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par>
                          <p:cTn id="8" fill="hold">
                            <p:stCondLst>
                              <p:cond delay="800"/>
                            </p:stCondLst>
                            <p:childTnLst>
                              <p:par>
                                <p:cTn id="9" presetID="10" presetClass="entr" presetSubtype="0" fill="hold" nodeType="afterEffect">
                                  <p:stCondLst>
                                    <p:cond delay="6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64" presetClass="path" presetSubtype="0" accel="50000" decel="50000" fill="hold" nodeType="withEffect">
                                  <p:stCondLst>
                                    <p:cond delay="600"/>
                                  </p:stCondLst>
                                  <p:childTnLst>
                                    <p:animMotion origin="layout" path="M 4.375E-6 2.96296E-6 L -0.00039 -0.18797 " pathEditMode="relative" rAng="0" ptsTypes="AA">
                                      <p:cBhvr>
                                        <p:cTn id="13" dur="2000" fill="hold"/>
                                        <p:tgtEl>
                                          <p:spTgt spid="13"/>
                                        </p:tgtEl>
                                        <p:attrNameLst>
                                          <p:attrName>ppt_x</p:attrName>
                                          <p:attrName>ppt_y</p:attrName>
                                        </p:attrNameLst>
                                      </p:cBhvr>
                                      <p:rCtr x="-26" y="-9398"/>
                                    </p:animMotion>
                                  </p:childTnLst>
                                </p:cTn>
                              </p:par>
                              <p:par>
                                <p:cTn id="14" presetID="10" presetClass="entr" presetSubtype="0" fill="hold" nodeType="withEffect">
                                  <p:stCondLst>
                                    <p:cond delay="120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64" presetClass="path" presetSubtype="0" accel="50000" decel="50000" fill="hold" nodeType="withEffect">
                                  <p:stCondLst>
                                    <p:cond delay="1200"/>
                                  </p:stCondLst>
                                  <p:childTnLst>
                                    <p:animMotion origin="layout" path="M -3.33333E-6 2.96296E-6 L -0.00078 -0.18797 " pathEditMode="relative" rAng="0" ptsTypes="AA">
                                      <p:cBhvr>
                                        <p:cTn id="18" dur="2000" fill="hold"/>
                                        <p:tgtEl>
                                          <p:spTgt spid="21"/>
                                        </p:tgtEl>
                                        <p:attrNameLst>
                                          <p:attrName>ppt_x</p:attrName>
                                          <p:attrName>ppt_y</p:attrName>
                                        </p:attrNameLst>
                                      </p:cBhvr>
                                      <p:rCtr x="-39" y="-9398"/>
                                    </p:animMotion>
                                  </p:childTnLst>
                                </p:cTn>
                              </p:par>
                              <p:par>
                                <p:cTn id="19" presetID="10" presetClass="entr" presetSubtype="0" fill="hold" nodeType="withEffect">
                                  <p:stCondLst>
                                    <p:cond delay="240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par>
                                <p:cTn id="22" presetID="64" presetClass="path" presetSubtype="0" accel="50000" decel="50000" fill="hold" nodeType="withEffect">
                                  <p:stCondLst>
                                    <p:cond delay="2400"/>
                                  </p:stCondLst>
                                  <p:childTnLst>
                                    <p:animMotion origin="layout" path="M 1.25E-6 2.96296E-6 L 0.00026 -0.18797 " pathEditMode="relative" rAng="0" ptsTypes="AA">
                                      <p:cBhvr>
                                        <p:cTn id="23" dur="2000" fill="hold"/>
                                        <p:tgtEl>
                                          <p:spTgt spid="38"/>
                                        </p:tgtEl>
                                        <p:attrNameLst>
                                          <p:attrName>ppt_x</p:attrName>
                                          <p:attrName>ppt_y</p:attrName>
                                        </p:attrNameLst>
                                      </p:cBhvr>
                                      <p:rCtr x="13" y="-9398"/>
                                    </p:animMotion>
                                  </p:childTnLst>
                                </p:cTn>
                              </p:par>
                              <p:par>
                                <p:cTn id="24" presetID="10" presetClass="entr" presetSubtype="0" fill="hold" nodeType="withEffect">
                                  <p:stCondLst>
                                    <p:cond delay="18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par>
                                <p:cTn id="27" presetID="64" presetClass="path" presetSubtype="0" accel="50000" decel="50000" fill="hold" nodeType="withEffect">
                                  <p:stCondLst>
                                    <p:cond delay="1800"/>
                                  </p:stCondLst>
                                  <p:childTnLst>
                                    <p:animMotion origin="layout" path="M -1.04167E-6 2.96296E-6 L 0.00013 -0.18797 " pathEditMode="relative" rAng="0" ptsTypes="AA">
                                      <p:cBhvr>
                                        <p:cTn id="28" dur="2000" fill="hold"/>
                                        <p:tgtEl>
                                          <p:spTgt spid="42"/>
                                        </p:tgtEl>
                                        <p:attrNameLst>
                                          <p:attrName>ppt_x</p:attrName>
                                          <p:attrName>ppt_y</p:attrName>
                                        </p:attrNameLst>
                                      </p:cBhvr>
                                      <p:rCtr x="0" y="-93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AEB1D2A-E6EC-E98E-8C4C-5D5F6131D12E}"/>
              </a:ext>
            </a:extLst>
          </p:cNvPr>
          <p:cNvSpPr>
            <a:spLocks noGrp="1"/>
          </p:cNvSpPr>
          <p:nvPr>
            <p:ph type="title" idx="4294967295"/>
          </p:nvPr>
        </p:nvSpPr>
        <p:spPr>
          <a:xfrm>
            <a:off x="588263" y="-4091967"/>
            <a:ext cx="11018520" cy="553998"/>
          </a:xfrm>
        </p:spPr>
        <p:txBody>
          <a:bodyPr/>
          <a:lstStyle/>
          <a:p>
            <a:r>
              <a:rPr lang="en-US" sz="4000" b="0" i="0" kern="1200" spc="-50" baseline="0">
                <a:ln>
                  <a:noFill/>
                </a:ln>
                <a:solidFill>
                  <a:srgbClr val="000000"/>
                </a:solidFill>
                <a:effectLst/>
                <a:latin typeface="Segoe UI Semibold" panose="020B0502040204020203" pitchFamily="34" charset="0"/>
                <a:ea typeface="+mn-ea"/>
                <a:cs typeface="Segoe UI" panose="020B0502040204020203" pitchFamily="34" charset="0"/>
              </a:rPr>
              <a:t>Microsoft Copilot in Azure</a:t>
            </a:r>
            <a:r>
              <a:rPr lang="en-US"/>
              <a:t> </a:t>
            </a:r>
          </a:p>
        </p:txBody>
      </p:sp>
      <p:pic>
        <p:nvPicPr>
          <p:cNvPr id="25" name="Picture 3" descr="Copilot logo">
            <a:extLst>
              <a:ext uri="{FF2B5EF4-FFF2-40B4-BE49-F238E27FC236}">
                <a16:creationId xmlns:a16="http://schemas.microsoft.com/office/drawing/2014/main" id="{197AC009-AF94-2968-EE7D-10A062797A1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bwMode="auto">
          <a:xfrm>
            <a:off x="5727933" y="973610"/>
            <a:ext cx="733464" cy="733464"/>
          </a:xfrm>
          <a:prstGeom prst="rect">
            <a:avLst/>
          </a:prstGeom>
          <a:noFill/>
          <a:ln>
            <a:noFill/>
          </a:ln>
        </p:spPr>
      </p:pic>
      <p:sp>
        <p:nvSpPr>
          <p:cNvPr id="3" name="TextBox 2">
            <a:extLst>
              <a:ext uri="{FF2B5EF4-FFF2-40B4-BE49-F238E27FC236}">
                <a16:creationId xmlns:a16="http://schemas.microsoft.com/office/drawing/2014/main" id="{00AB32C8-FAF4-1A4E-EC6E-6707CCF4402A}"/>
              </a:ext>
            </a:extLst>
          </p:cNvPr>
          <p:cNvSpPr txBox="1"/>
          <p:nvPr/>
        </p:nvSpPr>
        <p:spPr>
          <a:xfrm>
            <a:off x="2028903" y="5107152"/>
            <a:ext cx="1885950" cy="276999"/>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mj-lt"/>
                <a:ea typeface="+mn-ea"/>
                <a:cs typeface="+mn-cs"/>
              </a:rPr>
              <a:t>Portal</a:t>
            </a:r>
          </a:p>
        </p:txBody>
      </p:sp>
      <p:sp>
        <p:nvSpPr>
          <p:cNvPr id="4" name="TextBox 3">
            <a:extLst>
              <a:ext uri="{FF2B5EF4-FFF2-40B4-BE49-F238E27FC236}">
                <a16:creationId xmlns:a16="http://schemas.microsoft.com/office/drawing/2014/main" id="{A091703F-89D4-84B0-11C7-07B54ED744F9}"/>
              </a:ext>
            </a:extLst>
          </p:cNvPr>
          <p:cNvSpPr txBox="1"/>
          <p:nvPr/>
        </p:nvSpPr>
        <p:spPr>
          <a:xfrm>
            <a:off x="5200022" y="5107151"/>
            <a:ext cx="1885950" cy="276999"/>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mj-lt"/>
                <a:ea typeface="+mn-ea"/>
                <a:cs typeface="+mn-cs"/>
              </a:rPr>
              <a:t>Mobile App</a:t>
            </a:r>
          </a:p>
        </p:txBody>
      </p:sp>
      <p:sp>
        <p:nvSpPr>
          <p:cNvPr id="5" name="TextBox 4">
            <a:extLst>
              <a:ext uri="{FF2B5EF4-FFF2-40B4-BE49-F238E27FC236}">
                <a16:creationId xmlns:a16="http://schemas.microsoft.com/office/drawing/2014/main" id="{86528D91-9253-1E48-0BA4-C5DF46384ADA}"/>
              </a:ext>
            </a:extLst>
          </p:cNvPr>
          <p:cNvSpPr txBox="1"/>
          <p:nvPr/>
        </p:nvSpPr>
        <p:spPr>
          <a:xfrm>
            <a:off x="8277149" y="5107151"/>
            <a:ext cx="1885950" cy="553998"/>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mj-lt"/>
                <a:ea typeface="+mn-ea"/>
                <a:cs typeface="+mn-cs"/>
              </a:rPr>
              <a:t>Command Line Interface (CLI)</a:t>
            </a:r>
          </a:p>
        </p:txBody>
      </p:sp>
      <p:sp>
        <p:nvSpPr>
          <p:cNvPr id="69" name="Oval 68">
            <a:extLst>
              <a:ext uri="{FF2B5EF4-FFF2-40B4-BE49-F238E27FC236}">
                <a16:creationId xmlns:a16="http://schemas.microsoft.com/office/drawing/2014/main" id="{18396668-220D-9FF0-E26E-38F3CEB29A1C}"/>
              </a:ext>
              <a:ext uri="{C183D7F6-B498-43B3-948B-1728B52AA6E4}">
                <adec:decorative xmlns:adec="http://schemas.microsoft.com/office/drawing/2017/decorative" val="1"/>
              </a:ext>
            </a:extLst>
          </p:cNvPr>
          <p:cNvSpPr/>
          <p:nvPr/>
        </p:nvSpPr>
        <p:spPr bwMode="auto">
          <a:xfrm>
            <a:off x="5511438" y="757116"/>
            <a:ext cx="1166454" cy="1166452"/>
          </a:xfrm>
          <a:prstGeom prst="ellipse">
            <a:avLst/>
          </a:prstGeom>
          <a:ln w="12700" cap="rnd">
            <a:solidFill>
              <a:srgbClr val="D9D9D6"/>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algn="ctr" defTabSz="811670">
              <a:spcBef>
                <a:spcPts val="174"/>
              </a:spcBef>
            </a:pPr>
            <a:endParaRPr lang="en-US" sz="2400" err="1">
              <a:gradFill>
                <a:gsLst>
                  <a:gs pos="41958">
                    <a:srgbClr val="FFFFFF"/>
                  </a:gs>
                  <a:gs pos="63000">
                    <a:srgbClr val="FFFFFF"/>
                  </a:gs>
                </a:gsLst>
                <a:lin ang="0" scaled="0"/>
              </a:gradFill>
              <a:latin typeface="Segoe UI" panose="020B0502040204020203" pitchFamily="34" charset="0"/>
            </a:endParaRPr>
          </a:p>
        </p:txBody>
      </p:sp>
      <p:sp>
        <p:nvSpPr>
          <p:cNvPr id="14" name="Rounded Rectangle 13">
            <a:extLst>
              <a:ext uri="{FF2B5EF4-FFF2-40B4-BE49-F238E27FC236}">
                <a16:creationId xmlns:a16="http://schemas.microsoft.com/office/drawing/2014/main" id="{F45D0319-D1BB-E1E5-2981-373F348359DF}"/>
              </a:ext>
              <a:ext uri="{C183D7F6-B498-43B3-948B-1728B52AA6E4}">
                <adec:decorative xmlns:adec="http://schemas.microsoft.com/office/drawing/2017/decorative" val="1"/>
              </a:ext>
            </a:extLst>
          </p:cNvPr>
          <p:cNvSpPr/>
          <p:nvPr/>
        </p:nvSpPr>
        <p:spPr bwMode="auto">
          <a:xfrm>
            <a:off x="5114004" y="2777764"/>
            <a:ext cx="1961322" cy="1957688"/>
          </a:xfrm>
          <a:prstGeom prst="roundRect">
            <a:avLst>
              <a:gd name="adj" fmla="val 13801"/>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endParaRPr lang="en-US" sz="700" b="1" err="1">
              <a:gradFill>
                <a:gsLst>
                  <a:gs pos="70629">
                    <a:srgbClr val="FFFFFF"/>
                  </a:gs>
                  <a:gs pos="48951">
                    <a:srgbClr val="FFFFFF"/>
                  </a:gs>
                </a:gsLst>
                <a:path path="circle">
                  <a:fillToRect l="100000" t="100000"/>
                </a:path>
              </a:gradFill>
              <a:latin typeface="Segoe UI Semibold" panose="020F0502020204030204" pitchFamily="34" charset="0"/>
            </a:endParaRPr>
          </a:p>
        </p:txBody>
      </p:sp>
      <p:sp>
        <p:nvSpPr>
          <p:cNvPr id="12" name="Rounded Rectangle 11">
            <a:extLst>
              <a:ext uri="{FF2B5EF4-FFF2-40B4-BE49-F238E27FC236}">
                <a16:creationId xmlns:a16="http://schemas.microsoft.com/office/drawing/2014/main" id="{A99F8F46-EF74-8382-3EFB-B456B4E142C3}"/>
              </a:ext>
              <a:ext uri="{C183D7F6-B498-43B3-948B-1728B52AA6E4}">
                <adec:decorative xmlns:adec="http://schemas.microsoft.com/office/drawing/2017/decorative" val="1"/>
              </a:ext>
            </a:extLst>
          </p:cNvPr>
          <p:cNvSpPr/>
          <p:nvPr/>
        </p:nvSpPr>
        <p:spPr bwMode="auto">
          <a:xfrm>
            <a:off x="1993614" y="2777764"/>
            <a:ext cx="1961322" cy="1957688"/>
          </a:xfrm>
          <a:prstGeom prst="roundRect">
            <a:avLst>
              <a:gd name="adj" fmla="val 12050"/>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endParaRPr lang="en-US" sz="700" b="1" err="1">
              <a:gradFill>
                <a:gsLst>
                  <a:gs pos="70629">
                    <a:srgbClr val="FFFFFF"/>
                  </a:gs>
                  <a:gs pos="48951">
                    <a:srgbClr val="FFFFFF"/>
                  </a:gs>
                </a:gsLst>
                <a:path path="circle">
                  <a:fillToRect l="100000" t="100000"/>
                </a:path>
              </a:gradFill>
              <a:latin typeface="Segoe UI Semibold" panose="020F0502020204030204" pitchFamily="34" charset="0"/>
            </a:endParaRPr>
          </a:p>
        </p:txBody>
      </p:sp>
      <p:sp>
        <p:nvSpPr>
          <p:cNvPr id="10" name="Rounded Rectangle 9">
            <a:extLst>
              <a:ext uri="{FF2B5EF4-FFF2-40B4-BE49-F238E27FC236}">
                <a16:creationId xmlns:a16="http://schemas.microsoft.com/office/drawing/2014/main" id="{20003991-F6CF-11D1-E343-F5C98AA0D138}"/>
              </a:ext>
              <a:ext uri="{C183D7F6-B498-43B3-948B-1728B52AA6E4}">
                <adec:decorative xmlns:adec="http://schemas.microsoft.com/office/drawing/2017/decorative" val="1"/>
              </a:ext>
            </a:extLst>
          </p:cNvPr>
          <p:cNvSpPr/>
          <p:nvPr/>
        </p:nvSpPr>
        <p:spPr bwMode="auto">
          <a:xfrm>
            <a:off x="8237363" y="2777764"/>
            <a:ext cx="1961322" cy="1957688"/>
          </a:xfrm>
          <a:prstGeom prst="roundRect">
            <a:avLst>
              <a:gd name="adj" fmla="val 17888"/>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endParaRPr lang="en-US" sz="700" b="1" err="1">
              <a:gradFill>
                <a:gsLst>
                  <a:gs pos="70629">
                    <a:srgbClr val="FFFFFF"/>
                  </a:gs>
                  <a:gs pos="48951">
                    <a:srgbClr val="FFFFFF"/>
                  </a:gs>
                </a:gsLst>
                <a:path path="circle">
                  <a:fillToRect l="100000" t="100000"/>
                </a:path>
              </a:gradFill>
              <a:latin typeface="Segoe UI Semibold" panose="020F0502020204030204" pitchFamily="34" charset="0"/>
            </a:endParaRPr>
          </a:p>
        </p:txBody>
      </p:sp>
      <p:grpSp>
        <p:nvGrpSpPr>
          <p:cNvPr id="16" name="Group 15">
            <a:extLst>
              <a:ext uri="{FF2B5EF4-FFF2-40B4-BE49-F238E27FC236}">
                <a16:creationId xmlns:a16="http://schemas.microsoft.com/office/drawing/2014/main" id="{FE3D653E-AD24-5768-6507-45D4ED9C6ADA}"/>
              </a:ext>
              <a:ext uri="{C183D7F6-B498-43B3-948B-1728B52AA6E4}">
                <adec:decorative xmlns:adec="http://schemas.microsoft.com/office/drawing/2017/decorative" val="1"/>
              </a:ext>
            </a:extLst>
          </p:cNvPr>
          <p:cNvGrpSpPr/>
          <p:nvPr/>
        </p:nvGrpSpPr>
        <p:grpSpPr>
          <a:xfrm>
            <a:off x="4129238" y="3737753"/>
            <a:ext cx="3955983" cy="0"/>
            <a:chOff x="4129238" y="3429000"/>
            <a:chExt cx="3955983" cy="0"/>
          </a:xfrm>
        </p:grpSpPr>
        <p:cxnSp>
          <p:nvCxnSpPr>
            <p:cNvPr id="17" name="Straight Connector 16">
              <a:extLst>
                <a:ext uri="{FF2B5EF4-FFF2-40B4-BE49-F238E27FC236}">
                  <a16:creationId xmlns:a16="http://schemas.microsoft.com/office/drawing/2014/main" id="{50FA814B-89BB-2495-B9D2-1D3090EA3CE0}"/>
                </a:ext>
                <a:ext uri="{C183D7F6-B498-43B3-948B-1728B52AA6E4}">
                  <adec:decorative xmlns:adec="http://schemas.microsoft.com/office/drawing/2017/decorative" val="1"/>
                </a:ext>
              </a:extLst>
            </p:cNvPr>
            <p:cNvCxnSpPr/>
            <p:nvPr/>
          </p:nvCxnSpPr>
          <p:spPr>
            <a:xfrm>
              <a:off x="4129238" y="3429000"/>
              <a:ext cx="847023" cy="0"/>
            </a:xfrm>
            <a:prstGeom prst="line">
              <a:avLst/>
            </a:prstGeom>
            <a:ln w="19050" cap="rnd">
              <a:gradFill flip="none" rotWithShape="1">
                <a:gsLst>
                  <a:gs pos="0">
                    <a:srgbClr val="FF5C39"/>
                  </a:gs>
                  <a:gs pos="32000">
                    <a:srgbClr val="C03BC4"/>
                  </a:gs>
                  <a:gs pos="68000">
                    <a:srgbClr val="0078D4"/>
                  </a:gs>
                  <a:gs pos="100000">
                    <a:srgbClr val="399A91"/>
                  </a:gs>
                </a:gsLst>
                <a:path path="circle">
                  <a:fillToRect l="100000" t="100000"/>
                </a:path>
                <a:tileRect r="-100000" b="-100000"/>
              </a:gradFill>
              <a:prstDash val="sysDot"/>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BB1C6E0-B320-3F68-DF0B-D025AD0A14F0}"/>
                </a:ext>
                <a:ext uri="{C183D7F6-B498-43B3-948B-1728B52AA6E4}">
                  <adec:decorative xmlns:adec="http://schemas.microsoft.com/office/drawing/2017/decorative" val="1"/>
                </a:ext>
              </a:extLst>
            </p:cNvPr>
            <p:cNvCxnSpPr/>
            <p:nvPr/>
          </p:nvCxnSpPr>
          <p:spPr>
            <a:xfrm>
              <a:off x="7238198" y="3429000"/>
              <a:ext cx="847023" cy="0"/>
            </a:xfrm>
            <a:prstGeom prst="line">
              <a:avLst/>
            </a:prstGeom>
            <a:ln w="19050" cap="rnd">
              <a:gradFill flip="none" rotWithShape="1">
                <a:gsLst>
                  <a:gs pos="0">
                    <a:srgbClr val="FF5C39"/>
                  </a:gs>
                  <a:gs pos="32000">
                    <a:srgbClr val="C03BC4"/>
                  </a:gs>
                  <a:gs pos="68000">
                    <a:srgbClr val="0078D4"/>
                  </a:gs>
                  <a:gs pos="100000">
                    <a:srgbClr val="399A91"/>
                  </a:gs>
                </a:gsLst>
                <a:path path="circle">
                  <a:fillToRect l="100000" t="100000"/>
                </a:path>
                <a:tileRect r="-100000" b="-100000"/>
              </a:gradFill>
              <a:prstDash val="sysDot"/>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cxnSp>
      </p:grpSp>
      <p:pic>
        <p:nvPicPr>
          <p:cNvPr id="70" name="Graphic 69">
            <a:extLst>
              <a:ext uri="{FF2B5EF4-FFF2-40B4-BE49-F238E27FC236}">
                <a16:creationId xmlns:a16="http://schemas.microsoft.com/office/drawing/2014/main" id="{D5770044-CC41-3431-C719-33F8C02669D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55014" y="3337347"/>
            <a:ext cx="838522" cy="838522"/>
          </a:xfrm>
          <a:prstGeom prst="rect">
            <a:avLst/>
          </a:prstGeom>
        </p:spPr>
      </p:pic>
      <p:pic>
        <p:nvPicPr>
          <p:cNvPr id="72" name="Graphic 71">
            <a:extLst>
              <a:ext uri="{FF2B5EF4-FFF2-40B4-BE49-F238E27FC236}">
                <a16:creationId xmlns:a16="http://schemas.microsoft.com/office/drawing/2014/main" id="{7D52A8EB-DDD3-25BB-4F78-75E08B50E20D}"/>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75658" y="3237601"/>
            <a:ext cx="1038015" cy="1038015"/>
          </a:xfrm>
          <a:prstGeom prst="rect">
            <a:avLst/>
          </a:prstGeom>
        </p:spPr>
      </p:pic>
      <p:pic>
        <p:nvPicPr>
          <p:cNvPr id="73" name="Graphic 72">
            <a:extLst>
              <a:ext uri="{FF2B5EF4-FFF2-40B4-BE49-F238E27FC236}">
                <a16:creationId xmlns:a16="http://schemas.microsoft.com/office/drawing/2014/main" id="{086620A5-10B3-1A18-FAAE-965D46356978}"/>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93871" y="3332455"/>
            <a:ext cx="848306" cy="848306"/>
          </a:xfrm>
          <a:prstGeom prst="rect">
            <a:avLst/>
          </a:prstGeom>
        </p:spPr>
      </p:pic>
      <p:grpSp>
        <p:nvGrpSpPr>
          <p:cNvPr id="32" name="Group 31">
            <a:extLst>
              <a:ext uri="{FF2B5EF4-FFF2-40B4-BE49-F238E27FC236}">
                <a16:creationId xmlns:a16="http://schemas.microsoft.com/office/drawing/2014/main" id="{C66000BC-0FA0-D759-0E4E-447152D6874A}"/>
              </a:ext>
              <a:ext uri="{C183D7F6-B498-43B3-948B-1728B52AA6E4}">
                <adec:decorative xmlns:adec="http://schemas.microsoft.com/office/drawing/2017/decorative" val="1"/>
              </a:ext>
            </a:extLst>
          </p:cNvPr>
          <p:cNvGrpSpPr/>
          <p:nvPr/>
        </p:nvGrpSpPr>
        <p:grpSpPr>
          <a:xfrm>
            <a:off x="875935" y="-2409092"/>
            <a:ext cx="2754791" cy="1760332"/>
            <a:chOff x="875935" y="3710354"/>
            <a:chExt cx="2754791" cy="1760332"/>
          </a:xfrm>
        </p:grpSpPr>
        <p:sp>
          <p:nvSpPr>
            <p:cNvPr id="33" name="Title 1">
              <a:extLst>
                <a:ext uri="{FF2B5EF4-FFF2-40B4-BE49-F238E27FC236}">
                  <a16:creationId xmlns:a16="http://schemas.microsoft.com/office/drawing/2014/main" id="{6A9D19BD-3C61-39B6-67C4-A09C0250AFBD}"/>
                </a:ext>
                <a:ext uri="{C183D7F6-B498-43B3-948B-1728B52AA6E4}">
                  <adec:decorative xmlns:adec="http://schemas.microsoft.com/office/drawing/2017/decorative" val="1"/>
                </a:ext>
              </a:extLst>
            </p:cNvPr>
            <p:cNvSpPr txBox="1">
              <a:spLocks/>
            </p:cNvSpPr>
            <p:nvPr/>
          </p:nvSpPr>
          <p:spPr>
            <a:xfrm>
              <a:off x="875935" y="5221387"/>
              <a:ext cx="2754791" cy="24929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w="3175">
                    <a:noFill/>
                  </a:ln>
                  <a:effectLst/>
                  <a:uLnTx/>
                  <a:uFillTx/>
                  <a:latin typeface="Segoe UI Semibold"/>
                  <a:ea typeface="+mn-ea"/>
                  <a:cs typeface="Segoe UI" pitchFamily="34" charset="0"/>
                </a:rPr>
                <a:t>Design</a:t>
              </a:r>
            </a:p>
          </p:txBody>
        </p:sp>
        <p:grpSp>
          <p:nvGrpSpPr>
            <p:cNvPr id="37" name="Group 36">
              <a:extLst>
                <a:ext uri="{FF2B5EF4-FFF2-40B4-BE49-F238E27FC236}">
                  <a16:creationId xmlns:a16="http://schemas.microsoft.com/office/drawing/2014/main" id="{F0343085-2C87-9A4F-F863-BE17C311E473}"/>
                </a:ext>
              </a:extLst>
            </p:cNvPr>
            <p:cNvGrpSpPr/>
            <p:nvPr/>
          </p:nvGrpSpPr>
          <p:grpSpPr>
            <a:xfrm>
              <a:off x="1673030" y="3710354"/>
              <a:ext cx="1160604" cy="1158452"/>
              <a:chOff x="1637152" y="3910570"/>
              <a:chExt cx="1232360" cy="1230076"/>
            </a:xfrm>
          </p:grpSpPr>
          <p:sp>
            <p:nvSpPr>
              <p:cNvPr id="46" name="Rounded Rectangle 45">
                <a:extLst>
                  <a:ext uri="{FF2B5EF4-FFF2-40B4-BE49-F238E27FC236}">
                    <a16:creationId xmlns:a16="http://schemas.microsoft.com/office/drawing/2014/main" id="{FCF1D9C4-F9E3-2B62-6FFB-6765CE46C47E}"/>
                  </a:ext>
                  <a:ext uri="{C183D7F6-B498-43B3-948B-1728B52AA6E4}">
                    <adec:decorative xmlns:adec="http://schemas.microsoft.com/office/drawing/2017/decorative" val="1"/>
                  </a:ext>
                </a:extLst>
              </p:cNvPr>
              <p:cNvSpPr/>
              <p:nvPr/>
            </p:nvSpPr>
            <p:spPr bwMode="auto">
              <a:xfrm>
                <a:off x="1637152" y="3910570"/>
                <a:ext cx="1232360" cy="1230076"/>
              </a:xfrm>
              <a:prstGeom prst="roundRect">
                <a:avLst>
                  <a:gd name="adj" fmla="val 50000"/>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endParaRPr lang="en-US" sz="700" b="1" err="1">
                  <a:gradFill>
                    <a:gsLst>
                      <a:gs pos="70629">
                        <a:srgbClr val="FFFFFF"/>
                      </a:gs>
                      <a:gs pos="48951">
                        <a:srgbClr val="FFFFFF"/>
                      </a:gs>
                    </a:gsLst>
                    <a:path path="circle">
                      <a:fillToRect l="100000" t="100000"/>
                    </a:path>
                  </a:gradFill>
                  <a:latin typeface="Segoe UI Semibold" panose="020F0502020204030204" pitchFamily="34" charset="0"/>
                </a:endParaRPr>
              </a:p>
            </p:txBody>
          </p:sp>
          <p:pic>
            <p:nvPicPr>
              <p:cNvPr id="47" name="Graphic 46">
                <a:extLst>
                  <a:ext uri="{FF2B5EF4-FFF2-40B4-BE49-F238E27FC236}">
                    <a16:creationId xmlns:a16="http://schemas.microsoft.com/office/drawing/2014/main" id="{0B4DF69F-BDA0-F0A8-2A18-8F92EEF6275C}"/>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38006" y="4310282"/>
                <a:ext cx="430652" cy="430652"/>
              </a:xfrm>
              <a:prstGeom prst="rect">
                <a:avLst/>
              </a:prstGeom>
            </p:spPr>
          </p:pic>
        </p:grpSp>
      </p:grpSp>
      <p:grpSp>
        <p:nvGrpSpPr>
          <p:cNvPr id="48" name="Group 47">
            <a:extLst>
              <a:ext uri="{FF2B5EF4-FFF2-40B4-BE49-F238E27FC236}">
                <a16:creationId xmlns:a16="http://schemas.microsoft.com/office/drawing/2014/main" id="{9ADA40F0-F43A-F18F-B620-E79C4EE21C84}"/>
              </a:ext>
              <a:ext uri="{C183D7F6-B498-43B3-948B-1728B52AA6E4}">
                <adec:decorative xmlns:adec="http://schemas.microsoft.com/office/drawing/2017/decorative" val="1"/>
              </a:ext>
            </a:extLst>
          </p:cNvPr>
          <p:cNvGrpSpPr/>
          <p:nvPr/>
        </p:nvGrpSpPr>
        <p:grpSpPr>
          <a:xfrm>
            <a:off x="3449290" y="-2409092"/>
            <a:ext cx="2754791" cy="1760332"/>
            <a:chOff x="3449290" y="4132385"/>
            <a:chExt cx="2754791" cy="1760332"/>
          </a:xfrm>
        </p:grpSpPr>
        <p:sp>
          <p:nvSpPr>
            <p:cNvPr id="49" name="Title 1">
              <a:extLst>
                <a:ext uri="{FF2B5EF4-FFF2-40B4-BE49-F238E27FC236}">
                  <a16:creationId xmlns:a16="http://schemas.microsoft.com/office/drawing/2014/main" id="{1F655D31-8504-5105-BEBD-75528DD81098}"/>
                </a:ext>
                <a:ext uri="{C183D7F6-B498-43B3-948B-1728B52AA6E4}">
                  <adec:decorative xmlns:adec="http://schemas.microsoft.com/office/drawing/2017/decorative" val="1"/>
                </a:ext>
              </a:extLst>
            </p:cNvPr>
            <p:cNvSpPr txBox="1">
              <a:spLocks/>
            </p:cNvSpPr>
            <p:nvPr/>
          </p:nvSpPr>
          <p:spPr>
            <a:xfrm>
              <a:off x="3449290" y="5643418"/>
              <a:ext cx="2754791" cy="249299"/>
            </a:xfrm>
            <a:prstGeom prst="rect">
              <a:avLst/>
            </a:prstGeom>
          </p:spPr>
          <p:txBody>
            <a:bodyPr vert="horz" wrap="square" lIns="0" tIns="0" rIns="0" bIns="0" rtlCol="0" anchor="t">
              <a:spAutoFit/>
            </a:bodyPr>
            <a:lstStyle>
              <a:defPPr>
                <a:defRPr lang="en-US"/>
              </a:defPPr>
              <a:lvl1pPr marR="0" lvl="0" indent="0" algn="ctr" defTabSz="932742" fontAlgn="auto">
                <a:lnSpc>
                  <a:spcPct val="90000"/>
                </a:lnSpc>
                <a:spcBef>
                  <a:spcPct val="0"/>
                </a:spcBef>
                <a:spcAft>
                  <a:spcPts val="0"/>
                </a:spcAft>
                <a:buClrTx/>
                <a:buSzTx/>
                <a:buFontTx/>
                <a:buNone/>
                <a:tabLst/>
                <a:defRPr kumimoji="0" sz="1800" b="0" i="0" u="none" strike="noStrike" cap="none" spc="0" normalizeH="0" baseline="0">
                  <a:ln w="3175">
                    <a:noFill/>
                  </a:ln>
                  <a:effectLst/>
                  <a:uLnTx/>
                  <a:uFillTx/>
                  <a:latin typeface="Segoe UI Semibold"/>
                  <a:cs typeface="Segoe UI" pitchFamily="34" charset="0"/>
                </a:defRPr>
              </a:lvl1pPr>
            </a:lstStyle>
            <a:p>
              <a:r>
                <a:rPr lang="en-US"/>
                <a:t>Operate</a:t>
              </a:r>
            </a:p>
          </p:txBody>
        </p:sp>
        <p:sp>
          <p:nvSpPr>
            <p:cNvPr id="50" name="Rounded Rectangle 49">
              <a:extLst>
                <a:ext uri="{FF2B5EF4-FFF2-40B4-BE49-F238E27FC236}">
                  <a16:creationId xmlns:a16="http://schemas.microsoft.com/office/drawing/2014/main" id="{BFA33D38-C203-6CFA-ACB6-7CCF1C3A03F4}"/>
                </a:ext>
                <a:ext uri="{C183D7F6-B498-43B3-948B-1728B52AA6E4}">
                  <adec:decorative xmlns:adec="http://schemas.microsoft.com/office/drawing/2017/decorative" val="1"/>
                </a:ext>
              </a:extLst>
            </p:cNvPr>
            <p:cNvSpPr/>
            <p:nvPr/>
          </p:nvSpPr>
          <p:spPr bwMode="auto">
            <a:xfrm>
              <a:off x="4246385" y="4132385"/>
              <a:ext cx="1160604" cy="1158452"/>
            </a:xfrm>
            <a:prstGeom prst="roundRect">
              <a:avLst>
                <a:gd name="adj" fmla="val 50000"/>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endParaRPr lang="en-US" sz="700" b="1" err="1">
                <a:gradFill>
                  <a:gsLst>
                    <a:gs pos="70629">
                      <a:srgbClr val="FFFFFF"/>
                    </a:gs>
                    <a:gs pos="48951">
                      <a:srgbClr val="FFFFFF"/>
                    </a:gs>
                  </a:gsLst>
                  <a:path path="circle">
                    <a:fillToRect l="100000" t="100000"/>
                  </a:path>
                </a:gradFill>
                <a:latin typeface="Segoe UI Semibold" panose="020F0502020204030204" pitchFamily="34" charset="0"/>
              </a:endParaRPr>
            </a:p>
          </p:txBody>
        </p:sp>
        <p:sp>
          <p:nvSpPr>
            <p:cNvPr id="51" name="Graphic 7">
              <a:extLst>
                <a:ext uri="{FF2B5EF4-FFF2-40B4-BE49-F238E27FC236}">
                  <a16:creationId xmlns:a16="http://schemas.microsoft.com/office/drawing/2014/main" id="{F0070ECE-2431-6EFD-5D59-91C3829A2975}"/>
                </a:ext>
                <a:ext uri="{C183D7F6-B498-43B3-948B-1728B52AA6E4}">
                  <adec:decorative xmlns:adec="http://schemas.microsoft.com/office/drawing/2017/decorative" val="1"/>
                </a:ext>
              </a:extLst>
            </p:cNvPr>
            <p:cNvSpPr/>
            <p:nvPr/>
          </p:nvSpPr>
          <p:spPr>
            <a:xfrm>
              <a:off x="4606875" y="4482687"/>
              <a:ext cx="439624" cy="457849"/>
            </a:xfrm>
            <a:custGeom>
              <a:avLst/>
              <a:gdLst>
                <a:gd name="connsiteX0" fmla="*/ 171333 w 342275"/>
                <a:gd name="connsiteY0" fmla="*/ 0 h 356464"/>
                <a:gd name="connsiteX1" fmla="*/ 211211 w 342275"/>
                <a:gd name="connsiteY1" fmla="*/ 4626 h 356464"/>
                <a:gd name="connsiteX2" fmla="*/ 221852 w 342275"/>
                <a:gd name="connsiteY2" fmla="*/ 16488 h 356464"/>
                <a:gd name="connsiteX3" fmla="*/ 224964 w 342275"/>
                <a:gd name="connsiteY3" fmla="*/ 44399 h 356464"/>
                <a:gd name="connsiteX4" fmla="*/ 250092 w 342275"/>
                <a:gd name="connsiteY4" fmla="*/ 66935 h 356464"/>
                <a:gd name="connsiteX5" fmla="*/ 260193 w 342275"/>
                <a:gd name="connsiteY5" fmla="*/ 64801 h 356464"/>
                <a:gd name="connsiteX6" fmla="*/ 285797 w 342275"/>
                <a:gd name="connsiteY6" fmla="*/ 53553 h 356464"/>
                <a:gd name="connsiteX7" fmla="*/ 301319 w 342275"/>
                <a:gd name="connsiteY7" fmla="*/ 56735 h 356464"/>
                <a:gd name="connsiteX8" fmla="*/ 341623 w 342275"/>
                <a:gd name="connsiteY8" fmla="*/ 126053 h 356464"/>
                <a:gd name="connsiteX9" fmla="*/ 336664 w 342275"/>
                <a:gd name="connsiteY9" fmla="*/ 141151 h 356464"/>
                <a:gd name="connsiteX10" fmla="*/ 313969 w 342275"/>
                <a:gd name="connsiteY10" fmla="*/ 157880 h 356464"/>
                <a:gd name="connsiteX11" fmla="*/ 303671 w 342275"/>
                <a:gd name="connsiteY11" fmla="*/ 178224 h 356464"/>
                <a:gd name="connsiteX12" fmla="*/ 313983 w 342275"/>
                <a:gd name="connsiteY12" fmla="*/ 198577 h 356464"/>
                <a:gd name="connsiteX13" fmla="*/ 336697 w 342275"/>
                <a:gd name="connsiteY13" fmla="*/ 215311 h 356464"/>
                <a:gd name="connsiteX14" fmla="*/ 341660 w 342275"/>
                <a:gd name="connsiteY14" fmla="*/ 230410 h 356464"/>
                <a:gd name="connsiteX15" fmla="*/ 301377 w 342275"/>
                <a:gd name="connsiteY15" fmla="*/ 299725 h 356464"/>
                <a:gd name="connsiteX16" fmla="*/ 285865 w 342275"/>
                <a:gd name="connsiteY16" fmla="*/ 302915 h 356464"/>
                <a:gd name="connsiteX17" fmla="*/ 260157 w 342275"/>
                <a:gd name="connsiteY17" fmla="*/ 291653 h 356464"/>
                <a:gd name="connsiteX18" fmla="*/ 237403 w 342275"/>
                <a:gd name="connsiteY18" fmla="*/ 292923 h 356464"/>
                <a:gd name="connsiteX19" fmla="*/ 224945 w 342275"/>
                <a:gd name="connsiteY19" fmla="*/ 312003 h 356464"/>
                <a:gd name="connsiteX20" fmla="*/ 221854 w 342275"/>
                <a:gd name="connsiteY20" fmla="*/ 339911 h 356464"/>
                <a:gd name="connsiteX21" fmla="*/ 211400 w 342275"/>
                <a:gd name="connsiteY21" fmla="*/ 351740 h 356464"/>
                <a:gd name="connsiteX22" fmla="*/ 130857 w 342275"/>
                <a:gd name="connsiteY22" fmla="*/ 351740 h 356464"/>
                <a:gd name="connsiteX23" fmla="*/ 120404 w 342275"/>
                <a:gd name="connsiteY23" fmla="*/ 339911 h 356464"/>
                <a:gd name="connsiteX24" fmla="*/ 117318 w 342275"/>
                <a:gd name="connsiteY24" fmla="*/ 312045 h 356464"/>
                <a:gd name="connsiteX25" fmla="*/ 104833 w 342275"/>
                <a:gd name="connsiteY25" fmla="*/ 293015 h 356464"/>
                <a:gd name="connsiteX26" fmla="*/ 82125 w 342275"/>
                <a:gd name="connsiteY26" fmla="*/ 291743 h 356464"/>
                <a:gd name="connsiteX27" fmla="*/ 56412 w 342275"/>
                <a:gd name="connsiteY27" fmla="*/ 303007 h 356464"/>
                <a:gd name="connsiteX28" fmla="*/ 40895 w 342275"/>
                <a:gd name="connsiteY28" fmla="*/ 299813 h 356464"/>
                <a:gd name="connsiteX29" fmla="*/ 613 w 342275"/>
                <a:gd name="connsiteY29" fmla="*/ 230419 h 356464"/>
                <a:gd name="connsiteX30" fmla="*/ 5579 w 342275"/>
                <a:gd name="connsiteY30" fmla="*/ 215329 h 356464"/>
                <a:gd name="connsiteX31" fmla="*/ 28308 w 342275"/>
                <a:gd name="connsiteY31" fmla="*/ 198584 h 356464"/>
                <a:gd name="connsiteX32" fmla="*/ 38605 w 342275"/>
                <a:gd name="connsiteY32" fmla="*/ 178242 h 356464"/>
                <a:gd name="connsiteX33" fmla="*/ 28299 w 342275"/>
                <a:gd name="connsiteY33" fmla="*/ 157892 h 356464"/>
                <a:gd name="connsiteX34" fmla="*/ 5585 w 342275"/>
                <a:gd name="connsiteY34" fmla="*/ 141176 h 356464"/>
                <a:gd name="connsiteX35" fmla="*/ 616 w 342275"/>
                <a:gd name="connsiteY35" fmla="*/ 126071 h 356464"/>
                <a:gd name="connsiteX36" fmla="*/ 40920 w 342275"/>
                <a:gd name="connsiteY36" fmla="*/ 56753 h 356464"/>
                <a:gd name="connsiteX37" fmla="*/ 56442 w 342275"/>
                <a:gd name="connsiteY37" fmla="*/ 53571 h 356464"/>
                <a:gd name="connsiteX38" fmla="*/ 82041 w 342275"/>
                <a:gd name="connsiteY38" fmla="*/ 64817 h 356464"/>
                <a:gd name="connsiteX39" fmla="*/ 104858 w 342275"/>
                <a:gd name="connsiteY39" fmla="*/ 63482 h 356464"/>
                <a:gd name="connsiteX40" fmla="*/ 117332 w 342275"/>
                <a:gd name="connsiteY40" fmla="*/ 44378 h 356464"/>
                <a:gd name="connsiteX41" fmla="*/ 120441 w 342275"/>
                <a:gd name="connsiteY41" fmla="*/ 16488 h 356464"/>
                <a:gd name="connsiteX42" fmla="*/ 131091 w 342275"/>
                <a:gd name="connsiteY42" fmla="*/ 4624 h 356464"/>
                <a:gd name="connsiteX43" fmla="*/ 171333 w 342275"/>
                <a:gd name="connsiteY43" fmla="*/ 0 h 356464"/>
                <a:gd name="connsiteX44" fmla="*/ 171104 w 342275"/>
                <a:gd name="connsiteY44" fmla="*/ 123391 h 356464"/>
                <a:gd name="connsiteX45" fmla="*/ 116264 w 342275"/>
                <a:gd name="connsiteY45" fmla="*/ 178233 h 356464"/>
                <a:gd name="connsiteX46" fmla="*/ 171104 w 342275"/>
                <a:gd name="connsiteY46" fmla="*/ 233074 h 356464"/>
                <a:gd name="connsiteX47" fmla="*/ 225945 w 342275"/>
                <a:gd name="connsiteY47" fmla="*/ 178233 h 356464"/>
                <a:gd name="connsiteX48" fmla="*/ 171104 w 342275"/>
                <a:gd name="connsiteY48" fmla="*/ 123391 h 35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42275" h="356464">
                  <a:moveTo>
                    <a:pt x="171333" y="0"/>
                  </a:moveTo>
                  <a:cubicBezTo>
                    <a:pt x="184751" y="155"/>
                    <a:pt x="198115" y="1705"/>
                    <a:pt x="211211" y="4626"/>
                  </a:cubicBezTo>
                  <a:cubicBezTo>
                    <a:pt x="216928" y="5901"/>
                    <a:pt x="221203" y="10667"/>
                    <a:pt x="221852" y="16488"/>
                  </a:cubicBezTo>
                  <a:lnTo>
                    <a:pt x="224964" y="44399"/>
                  </a:lnTo>
                  <a:cubicBezTo>
                    <a:pt x="226373" y="57215"/>
                    <a:pt x="237193" y="66921"/>
                    <a:pt x="250092" y="66935"/>
                  </a:cubicBezTo>
                  <a:cubicBezTo>
                    <a:pt x="253560" y="66940"/>
                    <a:pt x="256989" y="66218"/>
                    <a:pt x="260193" y="64801"/>
                  </a:cubicBezTo>
                  <a:lnTo>
                    <a:pt x="285797" y="53553"/>
                  </a:lnTo>
                  <a:cubicBezTo>
                    <a:pt x="291122" y="51214"/>
                    <a:pt x="297345" y="52489"/>
                    <a:pt x="301319" y="56735"/>
                  </a:cubicBezTo>
                  <a:cubicBezTo>
                    <a:pt x="319822" y="76496"/>
                    <a:pt x="333602" y="100197"/>
                    <a:pt x="341623" y="126053"/>
                  </a:cubicBezTo>
                  <a:cubicBezTo>
                    <a:pt x="343352" y="131629"/>
                    <a:pt x="341362" y="137688"/>
                    <a:pt x="336664" y="141151"/>
                  </a:cubicBezTo>
                  <a:lnTo>
                    <a:pt x="313969" y="157880"/>
                  </a:lnTo>
                  <a:cubicBezTo>
                    <a:pt x="307494" y="162636"/>
                    <a:pt x="303671" y="170190"/>
                    <a:pt x="303671" y="178224"/>
                  </a:cubicBezTo>
                  <a:cubicBezTo>
                    <a:pt x="303671" y="186256"/>
                    <a:pt x="307494" y="193809"/>
                    <a:pt x="313983" y="198577"/>
                  </a:cubicBezTo>
                  <a:lnTo>
                    <a:pt x="336697" y="215311"/>
                  </a:lnTo>
                  <a:cubicBezTo>
                    <a:pt x="341396" y="218773"/>
                    <a:pt x="343389" y="224833"/>
                    <a:pt x="341660" y="230410"/>
                  </a:cubicBezTo>
                  <a:cubicBezTo>
                    <a:pt x="333642" y="256262"/>
                    <a:pt x="319870" y="279961"/>
                    <a:pt x="301377" y="299725"/>
                  </a:cubicBezTo>
                  <a:cubicBezTo>
                    <a:pt x="297407" y="303970"/>
                    <a:pt x="291190" y="305250"/>
                    <a:pt x="285865" y="302915"/>
                  </a:cubicBezTo>
                  <a:lnTo>
                    <a:pt x="260157" y="291653"/>
                  </a:lnTo>
                  <a:cubicBezTo>
                    <a:pt x="252801" y="288434"/>
                    <a:pt x="244355" y="288905"/>
                    <a:pt x="237403" y="292923"/>
                  </a:cubicBezTo>
                  <a:cubicBezTo>
                    <a:pt x="230453" y="296940"/>
                    <a:pt x="225828" y="304023"/>
                    <a:pt x="224945" y="312003"/>
                  </a:cubicBezTo>
                  <a:lnTo>
                    <a:pt x="221854" y="339911"/>
                  </a:lnTo>
                  <a:cubicBezTo>
                    <a:pt x="221216" y="345666"/>
                    <a:pt x="217034" y="350400"/>
                    <a:pt x="211400" y="351740"/>
                  </a:cubicBezTo>
                  <a:cubicBezTo>
                    <a:pt x="184923" y="358040"/>
                    <a:pt x="157336" y="358040"/>
                    <a:pt x="130857" y="351740"/>
                  </a:cubicBezTo>
                  <a:cubicBezTo>
                    <a:pt x="125225" y="350400"/>
                    <a:pt x="121041" y="345666"/>
                    <a:pt x="120404" y="339911"/>
                  </a:cubicBezTo>
                  <a:lnTo>
                    <a:pt x="117318" y="312045"/>
                  </a:lnTo>
                  <a:cubicBezTo>
                    <a:pt x="116411" y="304080"/>
                    <a:pt x="111778" y="297018"/>
                    <a:pt x="104833" y="293015"/>
                  </a:cubicBezTo>
                  <a:cubicBezTo>
                    <a:pt x="97888" y="289011"/>
                    <a:pt x="89456" y="288542"/>
                    <a:pt x="82125" y="291743"/>
                  </a:cubicBezTo>
                  <a:lnTo>
                    <a:pt x="56412" y="303007"/>
                  </a:lnTo>
                  <a:cubicBezTo>
                    <a:pt x="51086" y="305341"/>
                    <a:pt x="44867" y="304062"/>
                    <a:pt x="40895" y="299813"/>
                  </a:cubicBezTo>
                  <a:cubicBezTo>
                    <a:pt x="22393" y="280027"/>
                    <a:pt x="8620" y="256299"/>
                    <a:pt x="613" y="230419"/>
                  </a:cubicBezTo>
                  <a:cubicBezTo>
                    <a:pt x="-1111" y="224846"/>
                    <a:pt x="881" y="218790"/>
                    <a:pt x="5579" y="215329"/>
                  </a:cubicBezTo>
                  <a:lnTo>
                    <a:pt x="28308" y="198584"/>
                  </a:lnTo>
                  <a:cubicBezTo>
                    <a:pt x="34781" y="193828"/>
                    <a:pt x="38605" y="186274"/>
                    <a:pt x="38605" y="178242"/>
                  </a:cubicBezTo>
                  <a:cubicBezTo>
                    <a:pt x="38605" y="170208"/>
                    <a:pt x="34781" y="162654"/>
                    <a:pt x="28299" y="157892"/>
                  </a:cubicBezTo>
                  <a:lnTo>
                    <a:pt x="5585" y="141176"/>
                  </a:lnTo>
                  <a:cubicBezTo>
                    <a:pt x="880" y="137714"/>
                    <a:pt x="-1114" y="131651"/>
                    <a:pt x="616" y="126071"/>
                  </a:cubicBezTo>
                  <a:cubicBezTo>
                    <a:pt x="8637" y="100215"/>
                    <a:pt x="22417" y="76515"/>
                    <a:pt x="40920" y="56753"/>
                  </a:cubicBezTo>
                  <a:cubicBezTo>
                    <a:pt x="44895" y="52508"/>
                    <a:pt x="51117" y="51232"/>
                    <a:pt x="56442" y="53571"/>
                  </a:cubicBezTo>
                  <a:lnTo>
                    <a:pt x="82041" y="64817"/>
                  </a:lnTo>
                  <a:cubicBezTo>
                    <a:pt x="89407" y="68049"/>
                    <a:pt x="97875" y="67561"/>
                    <a:pt x="104858" y="63482"/>
                  </a:cubicBezTo>
                  <a:cubicBezTo>
                    <a:pt x="111810" y="59449"/>
                    <a:pt x="116439" y="52359"/>
                    <a:pt x="117332" y="44378"/>
                  </a:cubicBezTo>
                  <a:lnTo>
                    <a:pt x="120441" y="16488"/>
                  </a:lnTo>
                  <a:cubicBezTo>
                    <a:pt x="121091" y="10664"/>
                    <a:pt x="125370" y="5896"/>
                    <a:pt x="131091" y="4624"/>
                  </a:cubicBezTo>
                  <a:cubicBezTo>
                    <a:pt x="144203" y="1708"/>
                    <a:pt x="157583" y="158"/>
                    <a:pt x="171333" y="0"/>
                  </a:cubicBezTo>
                  <a:close/>
                  <a:moveTo>
                    <a:pt x="171104" y="123391"/>
                  </a:moveTo>
                  <a:cubicBezTo>
                    <a:pt x="140816" y="123391"/>
                    <a:pt x="116264" y="147944"/>
                    <a:pt x="116264" y="178233"/>
                  </a:cubicBezTo>
                  <a:cubicBezTo>
                    <a:pt x="116264" y="208520"/>
                    <a:pt x="140816" y="233074"/>
                    <a:pt x="171104" y="233074"/>
                  </a:cubicBezTo>
                  <a:cubicBezTo>
                    <a:pt x="201391" y="233074"/>
                    <a:pt x="225945" y="208520"/>
                    <a:pt x="225945" y="178233"/>
                  </a:cubicBezTo>
                  <a:cubicBezTo>
                    <a:pt x="225945" y="147944"/>
                    <a:pt x="201391" y="123391"/>
                    <a:pt x="171104" y="123391"/>
                  </a:cubicBezTo>
                  <a:close/>
                </a:path>
              </a:pathLst>
            </a:custGeom>
            <a:solidFill>
              <a:schemeClr val="bg1"/>
            </a:solidFill>
            <a:ln w="16669"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400" b="1">
                <a:ln w="3175">
                  <a:noFill/>
                </a:ln>
                <a:gradFill>
                  <a:gsLst>
                    <a:gs pos="71910">
                      <a:srgbClr val="000000"/>
                    </a:gs>
                    <a:gs pos="53933">
                      <a:srgbClr val="000000"/>
                    </a:gs>
                  </a:gsLst>
                  <a:path path="circle">
                    <a:fillToRect l="100000" b="100000"/>
                  </a:path>
                </a:gradFill>
                <a:latin typeface="+mj-lt"/>
                <a:cs typeface="Segoe UI" pitchFamily="34" charset="0"/>
              </a:endParaRPr>
            </a:p>
          </p:txBody>
        </p:sp>
      </p:grpSp>
      <p:grpSp>
        <p:nvGrpSpPr>
          <p:cNvPr id="52" name="Group 51">
            <a:extLst>
              <a:ext uri="{FF2B5EF4-FFF2-40B4-BE49-F238E27FC236}">
                <a16:creationId xmlns:a16="http://schemas.microsoft.com/office/drawing/2014/main" id="{09870F7F-2CD6-EF42-4867-5EA303529B61}"/>
              </a:ext>
              <a:ext uri="{C183D7F6-B498-43B3-948B-1728B52AA6E4}">
                <adec:decorative xmlns:adec="http://schemas.microsoft.com/office/drawing/2017/decorative" val="1"/>
              </a:ext>
            </a:extLst>
          </p:cNvPr>
          <p:cNvGrpSpPr/>
          <p:nvPr/>
        </p:nvGrpSpPr>
        <p:grpSpPr>
          <a:xfrm>
            <a:off x="6022645" y="-2409092"/>
            <a:ext cx="2754791" cy="1760332"/>
            <a:chOff x="6022645" y="4132385"/>
            <a:chExt cx="2754791" cy="1760332"/>
          </a:xfrm>
        </p:grpSpPr>
        <p:grpSp>
          <p:nvGrpSpPr>
            <p:cNvPr id="53" name="Group 52">
              <a:extLst>
                <a:ext uri="{FF2B5EF4-FFF2-40B4-BE49-F238E27FC236}">
                  <a16:creationId xmlns:a16="http://schemas.microsoft.com/office/drawing/2014/main" id="{972BD77D-CA7D-6329-F8F8-18F355CEF87E}"/>
                </a:ext>
              </a:extLst>
            </p:cNvPr>
            <p:cNvGrpSpPr/>
            <p:nvPr/>
          </p:nvGrpSpPr>
          <p:grpSpPr>
            <a:xfrm>
              <a:off x="6022645" y="4132385"/>
              <a:ext cx="2754791" cy="1760332"/>
              <a:chOff x="6022645" y="4132385"/>
              <a:chExt cx="2754791" cy="1760332"/>
            </a:xfrm>
          </p:grpSpPr>
          <p:sp>
            <p:nvSpPr>
              <p:cNvPr id="55" name="Title 1">
                <a:extLst>
                  <a:ext uri="{FF2B5EF4-FFF2-40B4-BE49-F238E27FC236}">
                    <a16:creationId xmlns:a16="http://schemas.microsoft.com/office/drawing/2014/main" id="{8030EAB6-2FE3-C7C0-C3CF-0EF0BA87BEA0}"/>
                  </a:ext>
                  <a:ext uri="{C183D7F6-B498-43B3-948B-1728B52AA6E4}">
                    <adec:decorative xmlns:adec="http://schemas.microsoft.com/office/drawing/2017/decorative" val="1"/>
                  </a:ext>
                </a:extLst>
              </p:cNvPr>
              <p:cNvSpPr txBox="1">
                <a:spLocks/>
              </p:cNvSpPr>
              <p:nvPr/>
            </p:nvSpPr>
            <p:spPr>
              <a:xfrm>
                <a:off x="6022645" y="5643418"/>
                <a:ext cx="2754791" cy="249299"/>
              </a:xfrm>
              <a:prstGeom prst="rect">
                <a:avLst/>
              </a:prstGeom>
            </p:spPr>
            <p:txBody>
              <a:bodyPr vert="horz" wrap="square" lIns="0" tIns="0" rIns="0" bIns="0" rtlCol="0" anchor="t">
                <a:spAutoFit/>
              </a:bodyPr>
              <a:lstStyle>
                <a:defPPr>
                  <a:defRPr lang="en-US"/>
                </a:defPPr>
                <a:lvl1pPr marR="0" lvl="0" indent="0" algn="ctr" defTabSz="932742" fontAlgn="auto">
                  <a:lnSpc>
                    <a:spcPct val="90000"/>
                  </a:lnSpc>
                  <a:spcBef>
                    <a:spcPct val="0"/>
                  </a:spcBef>
                  <a:spcAft>
                    <a:spcPts val="0"/>
                  </a:spcAft>
                  <a:buClrTx/>
                  <a:buSzTx/>
                  <a:buFontTx/>
                  <a:buNone/>
                  <a:tabLst/>
                  <a:defRPr kumimoji="0" sz="1800" b="0" i="0" u="none" strike="noStrike" cap="none" spc="0" normalizeH="0" baseline="0">
                    <a:ln w="3175">
                      <a:noFill/>
                    </a:ln>
                    <a:effectLst/>
                    <a:uLnTx/>
                    <a:uFillTx/>
                    <a:latin typeface="Segoe UI Semibold"/>
                    <a:cs typeface="Segoe UI" pitchFamily="34" charset="0"/>
                  </a:defRPr>
                </a:lvl1pPr>
              </a:lstStyle>
              <a:p>
                <a:r>
                  <a:rPr lang="en-US"/>
                  <a:t>Optimize</a:t>
                </a:r>
              </a:p>
            </p:txBody>
          </p:sp>
          <p:sp>
            <p:nvSpPr>
              <p:cNvPr id="56" name="Rounded Rectangle 55">
                <a:extLst>
                  <a:ext uri="{FF2B5EF4-FFF2-40B4-BE49-F238E27FC236}">
                    <a16:creationId xmlns:a16="http://schemas.microsoft.com/office/drawing/2014/main" id="{9633B151-E031-4520-F551-DC3095337616}"/>
                  </a:ext>
                  <a:ext uri="{C183D7F6-B498-43B3-948B-1728B52AA6E4}">
                    <adec:decorative xmlns:adec="http://schemas.microsoft.com/office/drawing/2017/decorative" val="1"/>
                  </a:ext>
                </a:extLst>
              </p:cNvPr>
              <p:cNvSpPr/>
              <p:nvPr/>
            </p:nvSpPr>
            <p:spPr bwMode="auto">
              <a:xfrm>
                <a:off x="6819740" y="4132385"/>
                <a:ext cx="1160604" cy="1158452"/>
              </a:xfrm>
              <a:prstGeom prst="roundRect">
                <a:avLst>
                  <a:gd name="adj" fmla="val 50000"/>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endParaRPr lang="en-US" sz="700" b="1">
                  <a:gradFill>
                    <a:gsLst>
                      <a:gs pos="70629">
                        <a:srgbClr val="FFFFFF"/>
                      </a:gs>
                      <a:gs pos="48951">
                        <a:srgbClr val="FFFFFF"/>
                      </a:gs>
                    </a:gsLst>
                    <a:path path="circle">
                      <a:fillToRect l="100000" t="100000"/>
                    </a:path>
                  </a:gradFill>
                  <a:latin typeface="Segoe UI Semibold" panose="020F0502020204030204" pitchFamily="34" charset="0"/>
                </a:endParaRPr>
              </a:p>
            </p:txBody>
          </p:sp>
        </p:grpSp>
        <p:sp>
          <p:nvSpPr>
            <p:cNvPr id="54" name="Graphic 18">
              <a:extLst>
                <a:ext uri="{FF2B5EF4-FFF2-40B4-BE49-F238E27FC236}">
                  <a16:creationId xmlns:a16="http://schemas.microsoft.com/office/drawing/2014/main" id="{F8D7745E-804B-2616-2AF1-550127EB8046}"/>
                </a:ext>
                <a:ext uri="{C183D7F6-B498-43B3-948B-1728B52AA6E4}">
                  <adec:decorative xmlns:adec="http://schemas.microsoft.com/office/drawing/2017/decorative" val="1"/>
                </a:ext>
              </a:extLst>
            </p:cNvPr>
            <p:cNvSpPr>
              <a:spLocks noChangeAspect="1"/>
            </p:cNvSpPr>
            <p:nvPr/>
          </p:nvSpPr>
          <p:spPr>
            <a:xfrm>
              <a:off x="7206815" y="4517503"/>
              <a:ext cx="386455" cy="388217"/>
            </a:xfrm>
            <a:custGeom>
              <a:avLst/>
              <a:gdLst>
                <a:gd name="connsiteX0" fmla="*/ 89265 w 180657"/>
                <a:gd name="connsiteY0" fmla="*/ 61579 h 181481"/>
                <a:gd name="connsiteX1" fmla="*/ 6331 w 180657"/>
                <a:gd name="connsiteY1" fmla="*/ 144570 h 181481"/>
                <a:gd name="connsiteX2" fmla="*/ 6336 w 180657"/>
                <a:gd name="connsiteY2" fmla="*/ 175150 h 181481"/>
                <a:gd name="connsiteX3" fmla="*/ 36916 w 180657"/>
                <a:gd name="connsiteY3" fmla="*/ 175146 h 181481"/>
                <a:gd name="connsiteX4" fmla="*/ 119840 w 180657"/>
                <a:gd name="connsiteY4" fmla="*/ 92154 h 181481"/>
                <a:gd name="connsiteX5" fmla="*/ 89265 w 180657"/>
                <a:gd name="connsiteY5" fmla="*/ 61579 h 181481"/>
                <a:gd name="connsiteX6" fmla="*/ 141148 w 180657"/>
                <a:gd name="connsiteY6" fmla="*/ 114367 h 181481"/>
                <a:gd name="connsiteX7" fmla="*/ 140176 w 180657"/>
                <a:gd name="connsiteY7" fmla="*/ 114300 h 181481"/>
                <a:gd name="connsiteX8" fmla="*/ 133099 w 180657"/>
                <a:gd name="connsiteY8" fmla="*/ 120472 h 181481"/>
                <a:gd name="connsiteX9" fmla="*/ 133033 w 180657"/>
                <a:gd name="connsiteY9" fmla="*/ 121444 h 181481"/>
                <a:gd name="connsiteX10" fmla="*/ 133033 w 180657"/>
                <a:gd name="connsiteY10" fmla="*/ 128588 h 181481"/>
                <a:gd name="connsiteX11" fmla="*/ 125889 w 180657"/>
                <a:gd name="connsiteY11" fmla="*/ 128588 h 181481"/>
                <a:gd name="connsiteX12" fmla="*/ 118812 w 180657"/>
                <a:gd name="connsiteY12" fmla="*/ 134760 h 181481"/>
                <a:gd name="connsiteX13" fmla="*/ 118745 w 180657"/>
                <a:gd name="connsiteY13" fmla="*/ 135731 h 181481"/>
                <a:gd name="connsiteX14" fmla="*/ 124917 w 180657"/>
                <a:gd name="connsiteY14" fmla="*/ 142808 h 181481"/>
                <a:gd name="connsiteX15" fmla="*/ 125889 w 180657"/>
                <a:gd name="connsiteY15" fmla="*/ 142875 h 181481"/>
                <a:gd name="connsiteX16" fmla="*/ 133033 w 180657"/>
                <a:gd name="connsiteY16" fmla="*/ 142875 h 181481"/>
                <a:gd name="connsiteX17" fmla="*/ 133033 w 180657"/>
                <a:gd name="connsiteY17" fmla="*/ 150019 h 181481"/>
                <a:gd name="connsiteX18" fmla="*/ 139205 w 180657"/>
                <a:gd name="connsiteY18" fmla="*/ 157096 h 181481"/>
                <a:gd name="connsiteX19" fmla="*/ 140176 w 180657"/>
                <a:gd name="connsiteY19" fmla="*/ 157163 h 181481"/>
                <a:gd name="connsiteX20" fmla="*/ 147253 w 180657"/>
                <a:gd name="connsiteY20" fmla="*/ 150990 h 181481"/>
                <a:gd name="connsiteX21" fmla="*/ 147320 w 180657"/>
                <a:gd name="connsiteY21" fmla="*/ 150019 h 181481"/>
                <a:gd name="connsiteX22" fmla="*/ 147320 w 180657"/>
                <a:gd name="connsiteY22" fmla="*/ 142875 h 181481"/>
                <a:gd name="connsiteX23" fmla="*/ 154464 w 180657"/>
                <a:gd name="connsiteY23" fmla="*/ 142875 h 181481"/>
                <a:gd name="connsiteX24" fmla="*/ 161541 w 180657"/>
                <a:gd name="connsiteY24" fmla="*/ 136703 h 181481"/>
                <a:gd name="connsiteX25" fmla="*/ 161608 w 180657"/>
                <a:gd name="connsiteY25" fmla="*/ 135731 h 181481"/>
                <a:gd name="connsiteX26" fmla="*/ 155435 w 180657"/>
                <a:gd name="connsiteY26" fmla="*/ 128654 h 181481"/>
                <a:gd name="connsiteX27" fmla="*/ 154464 w 180657"/>
                <a:gd name="connsiteY27" fmla="*/ 128588 h 181481"/>
                <a:gd name="connsiteX28" fmla="*/ 147320 w 180657"/>
                <a:gd name="connsiteY28" fmla="*/ 128588 h 181481"/>
                <a:gd name="connsiteX29" fmla="*/ 147320 w 180657"/>
                <a:gd name="connsiteY29" fmla="*/ 121444 h 181481"/>
                <a:gd name="connsiteX30" fmla="*/ 141148 w 180657"/>
                <a:gd name="connsiteY30" fmla="*/ 114367 h 181481"/>
                <a:gd name="connsiteX31" fmla="*/ 140176 w 180657"/>
                <a:gd name="connsiteY31" fmla="*/ 114300 h 181481"/>
                <a:gd name="connsiteX32" fmla="*/ 141148 w 180657"/>
                <a:gd name="connsiteY32" fmla="*/ 114367 h 181481"/>
                <a:gd name="connsiteX33" fmla="*/ 107448 w 180657"/>
                <a:gd name="connsiteY33" fmla="*/ 43482 h 181481"/>
                <a:gd name="connsiteX34" fmla="*/ 106153 w 180657"/>
                <a:gd name="connsiteY34" fmla="*/ 44682 h 181481"/>
                <a:gd name="connsiteX35" fmla="*/ 99371 w 180657"/>
                <a:gd name="connsiteY35" fmla="*/ 51473 h 181481"/>
                <a:gd name="connsiteX36" fmla="*/ 129946 w 180657"/>
                <a:gd name="connsiteY36" fmla="*/ 82048 h 181481"/>
                <a:gd name="connsiteX37" fmla="*/ 136728 w 180657"/>
                <a:gd name="connsiteY37" fmla="*/ 75248 h 181481"/>
                <a:gd name="connsiteX38" fmla="*/ 136719 w 180657"/>
                <a:gd name="connsiteY38" fmla="*/ 44939 h 181481"/>
                <a:gd name="connsiteX39" fmla="*/ 135223 w 180657"/>
                <a:gd name="connsiteY39" fmla="*/ 43548 h 181481"/>
                <a:gd name="connsiteX40" fmla="*/ 107448 w 180657"/>
                <a:gd name="connsiteY40" fmla="*/ 43482 h 181481"/>
                <a:gd name="connsiteX41" fmla="*/ 45898 w 180657"/>
                <a:gd name="connsiteY41" fmla="*/ 19117 h 181481"/>
                <a:gd name="connsiteX42" fmla="*/ 44926 w 180657"/>
                <a:gd name="connsiteY42" fmla="*/ 19050 h 181481"/>
                <a:gd name="connsiteX43" fmla="*/ 37849 w 180657"/>
                <a:gd name="connsiteY43" fmla="*/ 25222 h 181481"/>
                <a:gd name="connsiteX44" fmla="*/ 37782 w 180657"/>
                <a:gd name="connsiteY44" fmla="*/ 26194 h 181481"/>
                <a:gd name="connsiteX45" fmla="*/ 37782 w 180657"/>
                <a:gd name="connsiteY45" fmla="*/ 33338 h 181481"/>
                <a:gd name="connsiteX46" fmla="*/ 30639 w 180657"/>
                <a:gd name="connsiteY46" fmla="*/ 33338 h 181481"/>
                <a:gd name="connsiteX47" fmla="*/ 23562 w 180657"/>
                <a:gd name="connsiteY47" fmla="*/ 39510 h 181481"/>
                <a:gd name="connsiteX48" fmla="*/ 23495 w 180657"/>
                <a:gd name="connsiteY48" fmla="*/ 40481 h 181481"/>
                <a:gd name="connsiteX49" fmla="*/ 29667 w 180657"/>
                <a:gd name="connsiteY49" fmla="*/ 47558 h 181481"/>
                <a:gd name="connsiteX50" fmla="*/ 30639 w 180657"/>
                <a:gd name="connsiteY50" fmla="*/ 47625 h 181481"/>
                <a:gd name="connsiteX51" fmla="*/ 37782 w 180657"/>
                <a:gd name="connsiteY51" fmla="*/ 47625 h 181481"/>
                <a:gd name="connsiteX52" fmla="*/ 37782 w 180657"/>
                <a:gd name="connsiteY52" fmla="*/ 54769 h 181481"/>
                <a:gd name="connsiteX53" fmla="*/ 43955 w 180657"/>
                <a:gd name="connsiteY53" fmla="*/ 61846 h 181481"/>
                <a:gd name="connsiteX54" fmla="*/ 44926 w 180657"/>
                <a:gd name="connsiteY54" fmla="*/ 61913 h 181481"/>
                <a:gd name="connsiteX55" fmla="*/ 52003 w 180657"/>
                <a:gd name="connsiteY55" fmla="*/ 55740 h 181481"/>
                <a:gd name="connsiteX56" fmla="*/ 52070 w 180657"/>
                <a:gd name="connsiteY56" fmla="*/ 54769 h 181481"/>
                <a:gd name="connsiteX57" fmla="*/ 52070 w 180657"/>
                <a:gd name="connsiteY57" fmla="*/ 47625 h 181481"/>
                <a:gd name="connsiteX58" fmla="*/ 59214 w 180657"/>
                <a:gd name="connsiteY58" fmla="*/ 47625 h 181481"/>
                <a:gd name="connsiteX59" fmla="*/ 66291 w 180657"/>
                <a:gd name="connsiteY59" fmla="*/ 41453 h 181481"/>
                <a:gd name="connsiteX60" fmla="*/ 66358 w 180657"/>
                <a:gd name="connsiteY60" fmla="*/ 40481 h 181481"/>
                <a:gd name="connsiteX61" fmla="*/ 60185 w 180657"/>
                <a:gd name="connsiteY61" fmla="*/ 33404 h 181481"/>
                <a:gd name="connsiteX62" fmla="*/ 59214 w 180657"/>
                <a:gd name="connsiteY62" fmla="*/ 33338 h 181481"/>
                <a:gd name="connsiteX63" fmla="*/ 52070 w 180657"/>
                <a:gd name="connsiteY63" fmla="*/ 33338 h 181481"/>
                <a:gd name="connsiteX64" fmla="*/ 52070 w 180657"/>
                <a:gd name="connsiteY64" fmla="*/ 26194 h 181481"/>
                <a:gd name="connsiteX65" fmla="*/ 45898 w 180657"/>
                <a:gd name="connsiteY65" fmla="*/ 19117 h 181481"/>
                <a:gd name="connsiteX66" fmla="*/ 44926 w 180657"/>
                <a:gd name="connsiteY66" fmla="*/ 19050 h 181481"/>
                <a:gd name="connsiteX67" fmla="*/ 45898 w 180657"/>
                <a:gd name="connsiteY67" fmla="*/ 19117 h 181481"/>
                <a:gd name="connsiteX68" fmla="*/ 160198 w 180657"/>
                <a:gd name="connsiteY68" fmla="*/ 67 h 181481"/>
                <a:gd name="connsiteX69" fmla="*/ 159226 w 180657"/>
                <a:gd name="connsiteY69" fmla="*/ 0 h 181481"/>
                <a:gd name="connsiteX70" fmla="*/ 152149 w 180657"/>
                <a:gd name="connsiteY70" fmla="*/ 6172 h 181481"/>
                <a:gd name="connsiteX71" fmla="*/ 152083 w 180657"/>
                <a:gd name="connsiteY71" fmla="*/ 7144 h 181481"/>
                <a:gd name="connsiteX72" fmla="*/ 152083 w 180657"/>
                <a:gd name="connsiteY72" fmla="*/ 14288 h 181481"/>
                <a:gd name="connsiteX73" fmla="*/ 144939 w 180657"/>
                <a:gd name="connsiteY73" fmla="*/ 14288 h 181481"/>
                <a:gd name="connsiteX74" fmla="*/ 137862 w 180657"/>
                <a:gd name="connsiteY74" fmla="*/ 20460 h 181481"/>
                <a:gd name="connsiteX75" fmla="*/ 137795 w 180657"/>
                <a:gd name="connsiteY75" fmla="*/ 21431 h 181481"/>
                <a:gd name="connsiteX76" fmla="*/ 143967 w 180657"/>
                <a:gd name="connsiteY76" fmla="*/ 28508 h 181481"/>
                <a:gd name="connsiteX77" fmla="*/ 144939 w 180657"/>
                <a:gd name="connsiteY77" fmla="*/ 28575 h 181481"/>
                <a:gd name="connsiteX78" fmla="*/ 152083 w 180657"/>
                <a:gd name="connsiteY78" fmla="*/ 28575 h 181481"/>
                <a:gd name="connsiteX79" fmla="*/ 152083 w 180657"/>
                <a:gd name="connsiteY79" fmla="*/ 35719 h 181481"/>
                <a:gd name="connsiteX80" fmla="*/ 158255 w 180657"/>
                <a:gd name="connsiteY80" fmla="*/ 42796 h 181481"/>
                <a:gd name="connsiteX81" fmla="*/ 159226 w 180657"/>
                <a:gd name="connsiteY81" fmla="*/ 42863 h 181481"/>
                <a:gd name="connsiteX82" fmla="*/ 166303 w 180657"/>
                <a:gd name="connsiteY82" fmla="*/ 36690 h 181481"/>
                <a:gd name="connsiteX83" fmla="*/ 166370 w 180657"/>
                <a:gd name="connsiteY83" fmla="*/ 35719 h 181481"/>
                <a:gd name="connsiteX84" fmla="*/ 166370 w 180657"/>
                <a:gd name="connsiteY84" fmla="*/ 28575 h 181481"/>
                <a:gd name="connsiteX85" fmla="*/ 173514 w 180657"/>
                <a:gd name="connsiteY85" fmla="*/ 28575 h 181481"/>
                <a:gd name="connsiteX86" fmla="*/ 180591 w 180657"/>
                <a:gd name="connsiteY86" fmla="*/ 22403 h 181481"/>
                <a:gd name="connsiteX87" fmla="*/ 180658 w 180657"/>
                <a:gd name="connsiteY87" fmla="*/ 21431 h 181481"/>
                <a:gd name="connsiteX88" fmla="*/ 174485 w 180657"/>
                <a:gd name="connsiteY88" fmla="*/ 14354 h 181481"/>
                <a:gd name="connsiteX89" fmla="*/ 173514 w 180657"/>
                <a:gd name="connsiteY89" fmla="*/ 14288 h 181481"/>
                <a:gd name="connsiteX90" fmla="*/ 166370 w 180657"/>
                <a:gd name="connsiteY90" fmla="*/ 14288 h 181481"/>
                <a:gd name="connsiteX91" fmla="*/ 166370 w 180657"/>
                <a:gd name="connsiteY91" fmla="*/ 7144 h 181481"/>
                <a:gd name="connsiteX92" fmla="*/ 160198 w 180657"/>
                <a:gd name="connsiteY92" fmla="*/ 67 h 181481"/>
                <a:gd name="connsiteX93" fmla="*/ 159226 w 180657"/>
                <a:gd name="connsiteY93" fmla="*/ 0 h 181481"/>
                <a:gd name="connsiteX94" fmla="*/ 160198 w 180657"/>
                <a:gd name="connsiteY94" fmla="*/ 67 h 18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80657" h="181481">
                  <a:moveTo>
                    <a:pt x="89265" y="61579"/>
                  </a:moveTo>
                  <a:lnTo>
                    <a:pt x="6331" y="144570"/>
                  </a:lnTo>
                  <a:cubicBezTo>
                    <a:pt x="-2112" y="153016"/>
                    <a:pt x="-2110" y="166708"/>
                    <a:pt x="6336" y="175150"/>
                  </a:cubicBezTo>
                  <a:cubicBezTo>
                    <a:pt x="14781" y="183593"/>
                    <a:pt x="28473" y="183592"/>
                    <a:pt x="36916" y="175146"/>
                  </a:cubicBezTo>
                  <a:lnTo>
                    <a:pt x="119840" y="92154"/>
                  </a:lnTo>
                  <a:lnTo>
                    <a:pt x="89265" y="61579"/>
                  </a:lnTo>
                  <a:close/>
                  <a:moveTo>
                    <a:pt x="141148" y="114367"/>
                  </a:moveTo>
                  <a:lnTo>
                    <a:pt x="140176" y="114300"/>
                  </a:lnTo>
                  <a:cubicBezTo>
                    <a:pt x="136606" y="114300"/>
                    <a:pt x="133585" y="116936"/>
                    <a:pt x="133099" y="120472"/>
                  </a:cubicBezTo>
                  <a:lnTo>
                    <a:pt x="133033" y="121444"/>
                  </a:lnTo>
                  <a:lnTo>
                    <a:pt x="133033" y="128588"/>
                  </a:lnTo>
                  <a:lnTo>
                    <a:pt x="125889" y="128588"/>
                  </a:lnTo>
                  <a:cubicBezTo>
                    <a:pt x="122319" y="128588"/>
                    <a:pt x="119297" y="131223"/>
                    <a:pt x="118812" y="134760"/>
                  </a:cubicBezTo>
                  <a:lnTo>
                    <a:pt x="118745" y="135731"/>
                  </a:lnTo>
                  <a:cubicBezTo>
                    <a:pt x="118745" y="139351"/>
                    <a:pt x="121431" y="142342"/>
                    <a:pt x="124917" y="142808"/>
                  </a:cubicBezTo>
                  <a:lnTo>
                    <a:pt x="125889" y="142875"/>
                  </a:lnTo>
                  <a:lnTo>
                    <a:pt x="133033" y="142875"/>
                  </a:lnTo>
                  <a:lnTo>
                    <a:pt x="133033" y="150019"/>
                  </a:lnTo>
                  <a:cubicBezTo>
                    <a:pt x="133033" y="153638"/>
                    <a:pt x="135719" y="156629"/>
                    <a:pt x="139205" y="157096"/>
                  </a:cubicBezTo>
                  <a:lnTo>
                    <a:pt x="140176" y="157163"/>
                  </a:lnTo>
                  <a:cubicBezTo>
                    <a:pt x="143746" y="157163"/>
                    <a:pt x="146768" y="154527"/>
                    <a:pt x="147253" y="150990"/>
                  </a:cubicBezTo>
                  <a:lnTo>
                    <a:pt x="147320" y="150019"/>
                  </a:lnTo>
                  <a:lnTo>
                    <a:pt x="147320" y="142875"/>
                  </a:lnTo>
                  <a:lnTo>
                    <a:pt x="154464" y="142875"/>
                  </a:lnTo>
                  <a:cubicBezTo>
                    <a:pt x="158034" y="142875"/>
                    <a:pt x="161055" y="140239"/>
                    <a:pt x="161541" y="136703"/>
                  </a:cubicBezTo>
                  <a:lnTo>
                    <a:pt x="161608" y="135731"/>
                  </a:lnTo>
                  <a:cubicBezTo>
                    <a:pt x="161608" y="132161"/>
                    <a:pt x="158972" y="129140"/>
                    <a:pt x="155435" y="128654"/>
                  </a:cubicBezTo>
                  <a:lnTo>
                    <a:pt x="154464" y="128588"/>
                  </a:lnTo>
                  <a:lnTo>
                    <a:pt x="147320" y="128588"/>
                  </a:lnTo>
                  <a:lnTo>
                    <a:pt x="147320" y="121444"/>
                  </a:lnTo>
                  <a:cubicBezTo>
                    <a:pt x="147320" y="117874"/>
                    <a:pt x="144684" y="114852"/>
                    <a:pt x="141148" y="114367"/>
                  </a:cubicBezTo>
                  <a:lnTo>
                    <a:pt x="140176" y="114300"/>
                  </a:lnTo>
                  <a:lnTo>
                    <a:pt x="141148" y="114367"/>
                  </a:lnTo>
                  <a:close/>
                  <a:moveTo>
                    <a:pt x="107448" y="43482"/>
                  </a:moveTo>
                  <a:lnTo>
                    <a:pt x="106153" y="44682"/>
                  </a:lnTo>
                  <a:lnTo>
                    <a:pt x="99371" y="51473"/>
                  </a:lnTo>
                  <a:lnTo>
                    <a:pt x="129946" y="82048"/>
                  </a:lnTo>
                  <a:lnTo>
                    <a:pt x="136728" y="75248"/>
                  </a:lnTo>
                  <a:cubicBezTo>
                    <a:pt x="145090" y="66873"/>
                    <a:pt x="145085" y="53308"/>
                    <a:pt x="136719" y="44939"/>
                  </a:cubicBezTo>
                  <a:lnTo>
                    <a:pt x="135223" y="43548"/>
                  </a:lnTo>
                  <a:cubicBezTo>
                    <a:pt x="127234" y="36718"/>
                    <a:pt x="115470" y="36690"/>
                    <a:pt x="107448" y="43482"/>
                  </a:cubicBezTo>
                  <a:close/>
                  <a:moveTo>
                    <a:pt x="45898" y="19117"/>
                  </a:moveTo>
                  <a:lnTo>
                    <a:pt x="44926" y="19050"/>
                  </a:lnTo>
                  <a:cubicBezTo>
                    <a:pt x="41356" y="19050"/>
                    <a:pt x="38335" y="21686"/>
                    <a:pt x="37849" y="25222"/>
                  </a:cubicBezTo>
                  <a:lnTo>
                    <a:pt x="37782" y="26194"/>
                  </a:lnTo>
                  <a:lnTo>
                    <a:pt x="37782" y="33338"/>
                  </a:lnTo>
                  <a:lnTo>
                    <a:pt x="30639" y="33338"/>
                  </a:lnTo>
                  <a:cubicBezTo>
                    <a:pt x="27069" y="33338"/>
                    <a:pt x="24047" y="35973"/>
                    <a:pt x="23562" y="39510"/>
                  </a:cubicBezTo>
                  <a:lnTo>
                    <a:pt x="23495" y="40481"/>
                  </a:lnTo>
                  <a:cubicBezTo>
                    <a:pt x="23495" y="44101"/>
                    <a:pt x="26181" y="47082"/>
                    <a:pt x="29667" y="47558"/>
                  </a:cubicBezTo>
                  <a:lnTo>
                    <a:pt x="30639" y="47625"/>
                  </a:lnTo>
                  <a:lnTo>
                    <a:pt x="37782" y="47625"/>
                  </a:lnTo>
                  <a:lnTo>
                    <a:pt x="37782" y="54769"/>
                  </a:lnTo>
                  <a:cubicBezTo>
                    <a:pt x="37782" y="58388"/>
                    <a:pt x="40469" y="61370"/>
                    <a:pt x="43955" y="61846"/>
                  </a:cubicBezTo>
                  <a:lnTo>
                    <a:pt x="44926" y="61913"/>
                  </a:lnTo>
                  <a:cubicBezTo>
                    <a:pt x="48496" y="61912"/>
                    <a:pt x="51518" y="59277"/>
                    <a:pt x="52003" y="55740"/>
                  </a:cubicBezTo>
                  <a:lnTo>
                    <a:pt x="52070" y="54769"/>
                  </a:lnTo>
                  <a:lnTo>
                    <a:pt x="52070" y="47625"/>
                  </a:lnTo>
                  <a:lnTo>
                    <a:pt x="59214" y="47625"/>
                  </a:lnTo>
                  <a:cubicBezTo>
                    <a:pt x="62784" y="47625"/>
                    <a:pt x="65805" y="44989"/>
                    <a:pt x="66291" y="41453"/>
                  </a:cubicBezTo>
                  <a:lnTo>
                    <a:pt x="66358" y="40481"/>
                  </a:lnTo>
                  <a:cubicBezTo>
                    <a:pt x="66357" y="36911"/>
                    <a:pt x="63722" y="33890"/>
                    <a:pt x="60185" y="33404"/>
                  </a:cubicBezTo>
                  <a:lnTo>
                    <a:pt x="59214" y="33338"/>
                  </a:lnTo>
                  <a:lnTo>
                    <a:pt x="52070" y="33338"/>
                  </a:lnTo>
                  <a:lnTo>
                    <a:pt x="52070" y="26194"/>
                  </a:lnTo>
                  <a:cubicBezTo>
                    <a:pt x="52070" y="22624"/>
                    <a:pt x="49434" y="19602"/>
                    <a:pt x="45898" y="19117"/>
                  </a:cubicBezTo>
                  <a:lnTo>
                    <a:pt x="44926" y="19050"/>
                  </a:lnTo>
                  <a:lnTo>
                    <a:pt x="45898" y="19117"/>
                  </a:lnTo>
                  <a:close/>
                  <a:moveTo>
                    <a:pt x="160198" y="67"/>
                  </a:moveTo>
                  <a:lnTo>
                    <a:pt x="159226" y="0"/>
                  </a:lnTo>
                  <a:cubicBezTo>
                    <a:pt x="155656" y="0"/>
                    <a:pt x="152635" y="2636"/>
                    <a:pt x="152149" y="6172"/>
                  </a:cubicBezTo>
                  <a:lnTo>
                    <a:pt x="152083" y="7144"/>
                  </a:lnTo>
                  <a:lnTo>
                    <a:pt x="152083" y="14288"/>
                  </a:lnTo>
                  <a:lnTo>
                    <a:pt x="144939" y="14288"/>
                  </a:lnTo>
                  <a:cubicBezTo>
                    <a:pt x="141369" y="14288"/>
                    <a:pt x="138347" y="16923"/>
                    <a:pt x="137862" y="20460"/>
                  </a:cubicBezTo>
                  <a:lnTo>
                    <a:pt x="137795" y="21431"/>
                  </a:lnTo>
                  <a:cubicBezTo>
                    <a:pt x="137795" y="25051"/>
                    <a:pt x="140481" y="28032"/>
                    <a:pt x="143967" y="28508"/>
                  </a:cubicBezTo>
                  <a:lnTo>
                    <a:pt x="144939" y="28575"/>
                  </a:lnTo>
                  <a:lnTo>
                    <a:pt x="152083" y="28575"/>
                  </a:lnTo>
                  <a:lnTo>
                    <a:pt x="152083" y="35719"/>
                  </a:lnTo>
                  <a:cubicBezTo>
                    <a:pt x="152083" y="39338"/>
                    <a:pt x="154769" y="42320"/>
                    <a:pt x="158255" y="42796"/>
                  </a:cubicBezTo>
                  <a:lnTo>
                    <a:pt x="159226" y="42863"/>
                  </a:lnTo>
                  <a:cubicBezTo>
                    <a:pt x="162796" y="42862"/>
                    <a:pt x="165818" y="40227"/>
                    <a:pt x="166303" y="36690"/>
                  </a:cubicBezTo>
                  <a:lnTo>
                    <a:pt x="166370" y="35719"/>
                  </a:lnTo>
                  <a:lnTo>
                    <a:pt x="166370" y="28575"/>
                  </a:lnTo>
                  <a:lnTo>
                    <a:pt x="173514" y="28575"/>
                  </a:lnTo>
                  <a:cubicBezTo>
                    <a:pt x="177084" y="28575"/>
                    <a:pt x="180105" y="25939"/>
                    <a:pt x="180591" y="22403"/>
                  </a:cubicBezTo>
                  <a:lnTo>
                    <a:pt x="180658" y="21431"/>
                  </a:lnTo>
                  <a:cubicBezTo>
                    <a:pt x="180658" y="17861"/>
                    <a:pt x="178022" y="14840"/>
                    <a:pt x="174485" y="14354"/>
                  </a:cubicBezTo>
                  <a:lnTo>
                    <a:pt x="173514" y="14288"/>
                  </a:lnTo>
                  <a:lnTo>
                    <a:pt x="166370" y="14288"/>
                  </a:lnTo>
                  <a:lnTo>
                    <a:pt x="166370" y="7144"/>
                  </a:lnTo>
                  <a:cubicBezTo>
                    <a:pt x="166370" y="3574"/>
                    <a:pt x="163734" y="552"/>
                    <a:pt x="160198" y="67"/>
                  </a:cubicBezTo>
                  <a:lnTo>
                    <a:pt x="159226" y="0"/>
                  </a:lnTo>
                  <a:lnTo>
                    <a:pt x="160198" y="67"/>
                  </a:lnTo>
                  <a:close/>
                </a:path>
              </a:pathLst>
            </a:custGeom>
            <a:solidFill>
              <a:schemeClr val="bg1"/>
            </a:solidFill>
            <a:ln w="16669"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base">
                <a:spcBef>
                  <a:spcPct val="0"/>
                </a:spcBef>
                <a:spcAft>
                  <a:spcPct val="0"/>
                </a:spcAft>
              </a:pPr>
              <a:endParaRPr lang="en-US" sz="1400" b="1">
                <a:ln w="3175">
                  <a:noFill/>
                </a:ln>
                <a:solidFill>
                  <a:schemeClr val="tx1"/>
                </a:solidFill>
                <a:latin typeface="+mj-lt"/>
                <a:cs typeface="Segoe UI" pitchFamily="34" charset="0"/>
              </a:endParaRPr>
            </a:p>
          </p:txBody>
        </p:sp>
      </p:grpSp>
      <p:grpSp>
        <p:nvGrpSpPr>
          <p:cNvPr id="57" name="Group 56">
            <a:extLst>
              <a:ext uri="{FF2B5EF4-FFF2-40B4-BE49-F238E27FC236}">
                <a16:creationId xmlns:a16="http://schemas.microsoft.com/office/drawing/2014/main" id="{653A50C1-3220-CE65-0754-9E304C6F68E6}"/>
              </a:ext>
              <a:ext uri="{C183D7F6-B498-43B3-948B-1728B52AA6E4}">
                <adec:decorative xmlns:adec="http://schemas.microsoft.com/office/drawing/2017/decorative" val="1"/>
              </a:ext>
            </a:extLst>
          </p:cNvPr>
          <p:cNvGrpSpPr/>
          <p:nvPr/>
        </p:nvGrpSpPr>
        <p:grpSpPr>
          <a:xfrm>
            <a:off x="8596001" y="-2409092"/>
            <a:ext cx="2754791" cy="1760332"/>
            <a:chOff x="8596001" y="4132385"/>
            <a:chExt cx="2754791" cy="1760332"/>
          </a:xfrm>
        </p:grpSpPr>
        <p:sp>
          <p:nvSpPr>
            <p:cNvPr id="58" name="Title 1">
              <a:extLst>
                <a:ext uri="{FF2B5EF4-FFF2-40B4-BE49-F238E27FC236}">
                  <a16:creationId xmlns:a16="http://schemas.microsoft.com/office/drawing/2014/main" id="{170C557A-999E-92A9-A48C-395704DDD210}"/>
                </a:ext>
                <a:ext uri="{C183D7F6-B498-43B3-948B-1728B52AA6E4}">
                  <adec:decorative xmlns:adec="http://schemas.microsoft.com/office/drawing/2017/decorative" val="1"/>
                </a:ext>
              </a:extLst>
            </p:cNvPr>
            <p:cNvSpPr txBox="1">
              <a:spLocks/>
            </p:cNvSpPr>
            <p:nvPr/>
          </p:nvSpPr>
          <p:spPr>
            <a:xfrm>
              <a:off x="8596001" y="5643418"/>
              <a:ext cx="2754791" cy="249299"/>
            </a:xfrm>
            <a:prstGeom prst="rect">
              <a:avLst/>
            </a:prstGeom>
          </p:spPr>
          <p:txBody>
            <a:bodyPr vert="horz" wrap="square" lIns="0" tIns="0" rIns="0" bIns="0" rtlCol="0" anchor="t">
              <a:spAutoFit/>
            </a:bodyPr>
            <a:lstStyle>
              <a:defPPr>
                <a:defRPr lang="en-US"/>
              </a:defPPr>
              <a:lvl1pPr marR="0" lvl="0" indent="0" algn="ctr" defTabSz="932742" fontAlgn="auto">
                <a:lnSpc>
                  <a:spcPct val="90000"/>
                </a:lnSpc>
                <a:spcBef>
                  <a:spcPct val="0"/>
                </a:spcBef>
                <a:spcAft>
                  <a:spcPts val="0"/>
                </a:spcAft>
                <a:buClrTx/>
                <a:buSzTx/>
                <a:buFontTx/>
                <a:buNone/>
                <a:tabLst/>
                <a:defRPr kumimoji="0" sz="1800" b="0" i="0" u="none" strike="noStrike" cap="none" spc="0" normalizeH="0" baseline="0">
                  <a:ln w="3175">
                    <a:noFill/>
                  </a:ln>
                  <a:effectLst/>
                  <a:uLnTx/>
                  <a:uFillTx/>
                  <a:latin typeface="Segoe UI Semibold"/>
                  <a:cs typeface="Segoe UI" pitchFamily="34" charset="0"/>
                </a:defRPr>
              </a:lvl1pPr>
            </a:lstStyle>
            <a:p>
              <a:r>
                <a:rPr lang="en-US"/>
                <a:t>Troubleshoot</a:t>
              </a:r>
            </a:p>
          </p:txBody>
        </p:sp>
        <p:grpSp>
          <p:nvGrpSpPr>
            <p:cNvPr id="59" name="Group 58">
              <a:extLst>
                <a:ext uri="{FF2B5EF4-FFF2-40B4-BE49-F238E27FC236}">
                  <a16:creationId xmlns:a16="http://schemas.microsoft.com/office/drawing/2014/main" id="{2AB844F3-124B-E0A3-2E22-0D0EDF1C3B50}"/>
                </a:ext>
              </a:extLst>
            </p:cNvPr>
            <p:cNvGrpSpPr/>
            <p:nvPr/>
          </p:nvGrpSpPr>
          <p:grpSpPr>
            <a:xfrm>
              <a:off x="9393096" y="4132385"/>
              <a:ext cx="1160604" cy="1158452"/>
              <a:chOff x="9393096" y="4132385"/>
              <a:chExt cx="1160604" cy="1158452"/>
            </a:xfrm>
          </p:grpSpPr>
          <p:sp>
            <p:nvSpPr>
              <p:cNvPr id="71" name="Rounded Rectangle 70">
                <a:extLst>
                  <a:ext uri="{FF2B5EF4-FFF2-40B4-BE49-F238E27FC236}">
                    <a16:creationId xmlns:a16="http://schemas.microsoft.com/office/drawing/2014/main" id="{30DB12FC-03BF-A0F8-3305-AA94BEF6756A}"/>
                  </a:ext>
                  <a:ext uri="{C183D7F6-B498-43B3-948B-1728B52AA6E4}">
                    <adec:decorative xmlns:adec="http://schemas.microsoft.com/office/drawing/2017/decorative" val="1"/>
                  </a:ext>
                </a:extLst>
              </p:cNvPr>
              <p:cNvSpPr/>
              <p:nvPr/>
            </p:nvSpPr>
            <p:spPr bwMode="auto">
              <a:xfrm>
                <a:off x="9393096" y="4132385"/>
                <a:ext cx="1160604" cy="1158452"/>
              </a:xfrm>
              <a:prstGeom prst="roundRect">
                <a:avLst>
                  <a:gd name="adj" fmla="val 50000"/>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endParaRPr lang="en-US" sz="700" b="1" err="1">
                  <a:gradFill>
                    <a:gsLst>
                      <a:gs pos="70629">
                        <a:srgbClr val="FFFFFF"/>
                      </a:gs>
                      <a:gs pos="48951">
                        <a:srgbClr val="FFFFFF"/>
                      </a:gs>
                    </a:gsLst>
                    <a:path path="circle">
                      <a:fillToRect l="100000" t="100000"/>
                    </a:path>
                  </a:gradFill>
                  <a:latin typeface="Segoe UI Semibold" panose="020F0502020204030204" pitchFamily="34" charset="0"/>
                </a:endParaRPr>
              </a:p>
            </p:txBody>
          </p:sp>
          <p:pic>
            <p:nvPicPr>
              <p:cNvPr id="74" name="Graphic 73">
                <a:extLst>
                  <a:ext uri="{FF2B5EF4-FFF2-40B4-BE49-F238E27FC236}">
                    <a16:creationId xmlns:a16="http://schemas.microsoft.com/office/drawing/2014/main" id="{C8E9B9F4-E835-7608-BDBE-EDE6EA8CAC56}"/>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755986" y="4494199"/>
                <a:ext cx="434825" cy="434825"/>
              </a:xfrm>
              <a:prstGeom prst="rect">
                <a:avLst/>
              </a:prstGeom>
            </p:spPr>
          </p:pic>
        </p:grpSp>
      </p:grpSp>
    </p:spTree>
    <p:extLst>
      <p:ext uri="{BB962C8B-B14F-4D97-AF65-F5344CB8AC3E}">
        <p14:creationId xmlns:p14="http://schemas.microsoft.com/office/powerpoint/2010/main" val="818487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F87F6-8918-BFA5-F018-D14586F1EC74}"/>
              </a:ext>
            </a:extLst>
          </p:cNvPr>
          <p:cNvSpPr>
            <a:spLocks noGrp="1"/>
          </p:cNvSpPr>
          <p:nvPr>
            <p:ph type="title"/>
          </p:nvPr>
        </p:nvSpPr>
        <p:spPr/>
        <p:txBody>
          <a:bodyPr/>
          <a:lstStyle/>
          <a:p>
            <a:pPr algn="ctr"/>
            <a:r>
              <a:rPr lang="en-US"/>
              <a:t>Microsoft Copilot in Azure  </a:t>
            </a:r>
          </a:p>
        </p:txBody>
      </p:sp>
      <p:sp>
        <p:nvSpPr>
          <p:cNvPr id="6" name="Rectangle: Rounded Corners 5">
            <a:extLst>
              <a:ext uri="{FF2B5EF4-FFF2-40B4-BE49-F238E27FC236}">
                <a16:creationId xmlns:a16="http://schemas.microsoft.com/office/drawing/2014/main" id="{A02DC629-40BF-B3F9-FD77-924209A3455A}"/>
              </a:ext>
            </a:extLst>
          </p:cNvPr>
          <p:cNvSpPr/>
          <p:nvPr/>
        </p:nvSpPr>
        <p:spPr bwMode="auto">
          <a:xfrm>
            <a:off x="4224865" y="1433138"/>
            <a:ext cx="3742269" cy="1499011"/>
          </a:xfrm>
          <a:prstGeom prst="roundRect">
            <a:avLst>
              <a:gd name="adj" fmla="val 4983"/>
            </a:avLst>
          </a:prstGeom>
          <a:ln w="12700" cap="rnd">
            <a:solidFill>
              <a:srgbClr val="D9D9D6"/>
            </a:solidFill>
            <a:headEnd type="none" w="lg" len="sm"/>
            <a:tailEnd type="none" w="lg" len="sm"/>
          </a:ln>
          <a:effectLst/>
          <a:scene3d>
            <a:camera prst="isometricRightUp">
              <a:rot lat="0" lon="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algn="ctr" defTabSz="932472" fontAlgn="base">
              <a:lnSpc>
                <a:spcPct val="120000"/>
              </a:lnSpc>
              <a:spcBef>
                <a:spcPct val="0"/>
              </a:spcBef>
              <a:spcAft>
                <a:spcPct val="0"/>
              </a:spcAft>
              <a:defRPr/>
            </a:pPr>
            <a:r>
              <a:rPr lang="en-US" sz="1600" b="1">
                <a:ln w="3175">
                  <a:noFill/>
                </a:ln>
                <a:gradFill flip="none" rotWithShape="1">
                  <a:gsLst>
                    <a:gs pos="0">
                      <a:srgbClr val="FF5C39"/>
                    </a:gs>
                    <a:gs pos="32000">
                      <a:srgbClr val="C03BC4"/>
                    </a:gs>
                    <a:gs pos="68000">
                      <a:srgbClr val="0078D4"/>
                    </a:gs>
                    <a:gs pos="100000">
                      <a:srgbClr val="399A91"/>
                    </a:gs>
                  </a:gsLst>
                  <a:path path="circle">
                    <a:fillToRect l="100000" t="100000"/>
                  </a:path>
                  <a:tileRect r="-100000" b="-100000"/>
                </a:gradFill>
                <a:latin typeface="Segoe UI Semibold" panose="020F0502020204030204" pitchFamily="34" charset="0"/>
                <a:cs typeface="Segoe UI" panose="020B0502040204020203" pitchFamily="34" charset="0"/>
              </a:rPr>
              <a:t>Tooling</a:t>
            </a:r>
          </a:p>
          <a:p>
            <a:pPr algn="ctr" defTabSz="932472" fontAlgn="base">
              <a:lnSpc>
                <a:spcPct val="120000"/>
              </a:lnSpc>
              <a:spcBef>
                <a:spcPct val="0"/>
              </a:spcBef>
              <a:spcAft>
                <a:spcPct val="0"/>
              </a:spcAft>
              <a:defRPr/>
            </a:pPr>
            <a:r>
              <a:rPr lang="en-US" sz="1200">
                <a:latin typeface="Segoe UI"/>
                <a:cs typeface="Segoe UI" pitchFamily="34" charset="0"/>
              </a:rPr>
              <a:t>API</a:t>
            </a:r>
          </a:p>
          <a:p>
            <a:pPr algn="ctr" defTabSz="932472" fontAlgn="base">
              <a:lnSpc>
                <a:spcPct val="120000"/>
              </a:lnSpc>
              <a:spcBef>
                <a:spcPct val="0"/>
              </a:spcBef>
              <a:spcAft>
                <a:spcPct val="0"/>
              </a:spcAft>
              <a:defRPr/>
            </a:pPr>
            <a:r>
              <a:rPr lang="en-US" sz="1200">
                <a:latin typeface="Segoe UI"/>
                <a:cs typeface="Segoe UI" pitchFamily="34" charset="0"/>
              </a:rPr>
              <a:t>SDK</a:t>
            </a:r>
          </a:p>
          <a:p>
            <a:pPr algn="ctr" defTabSz="932472" fontAlgn="base">
              <a:lnSpc>
                <a:spcPct val="120000"/>
              </a:lnSpc>
              <a:spcBef>
                <a:spcPct val="0"/>
              </a:spcBef>
              <a:spcAft>
                <a:spcPct val="0"/>
              </a:spcAft>
              <a:defRPr/>
            </a:pPr>
            <a:r>
              <a:rPr lang="en-US" sz="1200">
                <a:latin typeface="Segoe UI"/>
                <a:cs typeface="Segoe UI" pitchFamily="34" charset="0"/>
              </a:rPr>
              <a:t>CLI</a:t>
            </a:r>
          </a:p>
          <a:p>
            <a:pPr algn="ctr" defTabSz="932472" fontAlgn="base">
              <a:lnSpc>
                <a:spcPct val="120000"/>
              </a:lnSpc>
              <a:spcBef>
                <a:spcPct val="0"/>
              </a:spcBef>
              <a:spcAft>
                <a:spcPct val="0"/>
              </a:spcAft>
              <a:defRPr/>
            </a:pPr>
            <a:r>
              <a:rPr lang="en-US" sz="1200">
                <a:latin typeface="Segoe UI"/>
                <a:cs typeface="Segoe UI" pitchFamily="34" charset="0"/>
              </a:rPr>
              <a:t>PowerShell</a:t>
            </a:r>
          </a:p>
          <a:p>
            <a:pPr algn="ctr" defTabSz="932472" fontAlgn="base">
              <a:lnSpc>
                <a:spcPct val="120000"/>
              </a:lnSpc>
              <a:spcBef>
                <a:spcPct val="0"/>
              </a:spcBef>
              <a:spcAft>
                <a:spcPct val="0"/>
              </a:spcAft>
              <a:defRPr/>
            </a:pPr>
            <a:r>
              <a:rPr lang="en-US" sz="1200">
                <a:latin typeface="Segoe UI"/>
                <a:cs typeface="Segoe UI" pitchFamily="34" charset="0"/>
              </a:rPr>
              <a:t>Azure Portal</a:t>
            </a:r>
          </a:p>
        </p:txBody>
      </p:sp>
      <p:sp>
        <p:nvSpPr>
          <p:cNvPr id="8" name="Rectangle: Rounded Corners 7">
            <a:extLst>
              <a:ext uri="{FF2B5EF4-FFF2-40B4-BE49-F238E27FC236}">
                <a16:creationId xmlns:a16="http://schemas.microsoft.com/office/drawing/2014/main" id="{A75A5885-A398-BE71-8680-849F322BAE78}"/>
              </a:ext>
            </a:extLst>
          </p:cNvPr>
          <p:cNvSpPr/>
          <p:nvPr/>
        </p:nvSpPr>
        <p:spPr bwMode="auto">
          <a:xfrm>
            <a:off x="4224866" y="3012915"/>
            <a:ext cx="1828800" cy="1499011"/>
          </a:xfrm>
          <a:prstGeom prst="roundRect">
            <a:avLst>
              <a:gd name="adj" fmla="val 4983"/>
            </a:avLst>
          </a:prstGeom>
          <a:ln w="12700" cap="rnd">
            <a:solidFill>
              <a:srgbClr val="D9D9D6"/>
            </a:solidFill>
            <a:headEnd type="none" w="lg" len="sm"/>
            <a:tailEnd type="none" w="lg" len="sm"/>
          </a:ln>
          <a:effectLst/>
          <a:scene3d>
            <a:camera prst="isometricRightUp">
              <a:rot lat="0" lon="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144000" rIns="0" bIns="0" numCol="1" spcCol="0" rtlCol="0" fromWordArt="0" anchor="t" anchorCtr="0" forceAA="0" compatLnSpc="1">
            <a:prstTxWarp prst="textNoShape">
              <a:avLst/>
            </a:prstTxWarp>
            <a:noAutofit/>
          </a:bodyPr>
          <a:lstStyle/>
          <a:p>
            <a:pPr algn="ctr" defTabSz="932472" fontAlgn="base">
              <a:lnSpc>
                <a:spcPct val="120000"/>
              </a:lnSpc>
              <a:spcBef>
                <a:spcPct val="0"/>
              </a:spcBef>
              <a:spcAft>
                <a:spcPct val="0"/>
              </a:spcAft>
              <a:defRPr/>
            </a:pPr>
            <a:r>
              <a:rPr lang="en-US" sz="1600" b="1">
                <a:ln w="3175">
                  <a:noFill/>
                </a:ln>
                <a:gradFill flip="none" rotWithShape="1">
                  <a:gsLst>
                    <a:gs pos="0">
                      <a:srgbClr val="FF5C39"/>
                    </a:gs>
                    <a:gs pos="32000">
                      <a:srgbClr val="C03BC4"/>
                    </a:gs>
                    <a:gs pos="68000">
                      <a:srgbClr val="0078D4"/>
                    </a:gs>
                    <a:gs pos="100000">
                      <a:srgbClr val="399A91"/>
                    </a:gs>
                  </a:gsLst>
                  <a:path path="circle">
                    <a:fillToRect l="100000" t="100000"/>
                  </a:path>
                  <a:tileRect r="-100000" b="-100000"/>
                </a:gradFill>
                <a:latin typeface="Segoe UI Semibold" panose="020F0502020204030204" pitchFamily="34" charset="0"/>
                <a:cs typeface="Segoe UI" panose="020B0502040204020203" pitchFamily="34" charset="0"/>
              </a:rPr>
              <a:t>Data sources</a:t>
            </a:r>
          </a:p>
          <a:p>
            <a:pPr algn="ctr" defTabSz="932472" fontAlgn="base">
              <a:lnSpc>
                <a:spcPct val="120000"/>
              </a:lnSpc>
              <a:spcBef>
                <a:spcPct val="0"/>
              </a:spcBef>
              <a:spcAft>
                <a:spcPct val="0"/>
              </a:spcAft>
              <a:defRPr/>
            </a:pPr>
            <a:r>
              <a:rPr lang="en-US" sz="1200">
                <a:latin typeface="Segoe UI"/>
                <a:cs typeface="Segoe UI" pitchFamily="34" charset="0"/>
              </a:rPr>
              <a:t>Cost</a:t>
            </a:r>
          </a:p>
          <a:p>
            <a:pPr algn="ctr" defTabSz="932472" fontAlgn="base">
              <a:lnSpc>
                <a:spcPct val="120000"/>
              </a:lnSpc>
              <a:spcBef>
                <a:spcPct val="0"/>
              </a:spcBef>
              <a:spcAft>
                <a:spcPct val="0"/>
              </a:spcAft>
              <a:defRPr/>
            </a:pPr>
            <a:r>
              <a:rPr lang="en-US" sz="1200">
                <a:latin typeface="Segoe UI"/>
                <a:cs typeface="Segoe UI" pitchFamily="34" charset="0"/>
              </a:rPr>
              <a:t>Documentation</a:t>
            </a:r>
          </a:p>
          <a:p>
            <a:pPr algn="ctr" defTabSz="932472" fontAlgn="base">
              <a:lnSpc>
                <a:spcPct val="120000"/>
              </a:lnSpc>
              <a:spcBef>
                <a:spcPct val="0"/>
              </a:spcBef>
              <a:spcAft>
                <a:spcPct val="0"/>
              </a:spcAft>
              <a:defRPr/>
            </a:pPr>
            <a:r>
              <a:rPr lang="en-US" sz="1200">
                <a:latin typeface="Segoe UI"/>
                <a:cs typeface="Segoe UI" pitchFamily="34" charset="0"/>
              </a:rPr>
              <a:t>Logging</a:t>
            </a:r>
          </a:p>
          <a:p>
            <a:pPr algn="ctr" defTabSz="932472" fontAlgn="base">
              <a:lnSpc>
                <a:spcPct val="120000"/>
              </a:lnSpc>
              <a:spcBef>
                <a:spcPct val="0"/>
              </a:spcBef>
              <a:spcAft>
                <a:spcPct val="0"/>
              </a:spcAft>
              <a:defRPr/>
            </a:pPr>
            <a:r>
              <a:rPr lang="en-US" sz="1200">
                <a:latin typeface="Segoe UI"/>
                <a:cs typeface="Segoe UI" pitchFamily="34" charset="0"/>
              </a:rPr>
              <a:t>Monitoring</a:t>
            </a:r>
          </a:p>
        </p:txBody>
      </p:sp>
      <p:sp>
        <p:nvSpPr>
          <p:cNvPr id="11" name="Rectangle: Rounded Corners 10">
            <a:extLst>
              <a:ext uri="{FF2B5EF4-FFF2-40B4-BE49-F238E27FC236}">
                <a16:creationId xmlns:a16="http://schemas.microsoft.com/office/drawing/2014/main" id="{54B86C65-B8E1-0775-B5F6-6311545C31FE}"/>
              </a:ext>
            </a:extLst>
          </p:cNvPr>
          <p:cNvSpPr/>
          <p:nvPr/>
        </p:nvSpPr>
        <p:spPr bwMode="auto">
          <a:xfrm>
            <a:off x="6138335" y="3012915"/>
            <a:ext cx="1828800" cy="1499011"/>
          </a:xfrm>
          <a:prstGeom prst="roundRect">
            <a:avLst>
              <a:gd name="adj" fmla="val 4559"/>
            </a:avLst>
          </a:prstGeom>
          <a:ln w="12700" cap="rnd">
            <a:solidFill>
              <a:srgbClr val="D9D9D6"/>
            </a:solidFill>
            <a:headEnd type="none" w="lg" len="sm"/>
            <a:tailEnd type="none" w="lg" len="sm"/>
          </a:ln>
          <a:effectLst/>
          <a:scene3d>
            <a:camera prst="isometricRightUp">
              <a:rot lat="0" lon="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144000" rIns="0" bIns="0" numCol="1" spcCol="0" rtlCol="0" fromWordArt="0" anchor="t" anchorCtr="0" forceAA="0" compatLnSpc="1">
            <a:prstTxWarp prst="textNoShape">
              <a:avLst/>
            </a:prstTxWarp>
            <a:noAutofit/>
          </a:bodyPr>
          <a:lstStyle/>
          <a:p>
            <a:pPr algn="ctr" defTabSz="932472" fontAlgn="base">
              <a:lnSpc>
                <a:spcPct val="120000"/>
              </a:lnSpc>
              <a:spcBef>
                <a:spcPct val="0"/>
              </a:spcBef>
              <a:spcAft>
                <a:spcPct val="0"/>
              </a:spcAft>
              <a:defRPr/>
            </a:pPr>
            <a:r>
              <a:rPr lang="en-US" sz="1600" b="1">
                <a:ln w="3175">
                  <a:noFill/>
                </a:ln>
                <a:gradFill flip="none" rotWithShape="1">
                  <a:gsLst>
                    <a:gs pos="0">
                      <a:srgbClr val="FF5C39"/>
                    </a:gs>
                    <a:gs pos="32000">
                      <a:srgbClr val="C03BC4"/>
                    </a:gs>
                    <a:gs pos="68000">
                      <a:srgbClr val="0078D4"/>
                    </a:gs>
                    <a:gs pos="100000">
                      <a:srgbClr val="399A91"/>
                    </a:gs>
                  </a:gsLst>
                  <a:path path="circle">
                    <a:fillToRect l="100000" t="100000"/>
                  </a:path>
                  <a:tileRect r="-100000" b="-100000"/>
                </a:gradFill>
                <a:latin typeface="Segoe UI Semibold" panose="020F0502020204030204" pitchFamily="34" charset="0"/>
                <a:cs typeface="Segoe UI" panose="020B0502040204020203" pitchFamily="34" charset="0"/>
              </a:rPr>
              <a:t>Governance</a:t>
            </a:r>
          </a:p>
          <a:p>
            <a:pPr algn="ctr" defTabSz="932472" fontAlgn="base">
              <a:lnSpc>
                <a:spcPct val="120000"/>
              </a:lnSpc>
              <a:spcBef>
                <a:spcPct val="0"/>
              </a:spcBef>
              <a:spcAft>
                <a:spcPct val="0"/>
              </a:spcAft>
              <a:defRPr/>
            </a:pPr>
            <a:r>
              <a:rPr lang="en-US" sz="1200">
                <a:latin typeface="Segoe UI"/>
                <a:cs typeface="Segoe UI" pitchFamily="34" charset="0"/>
              </a:rPr>
              <a:t>Policy</a:t>
            </a:r>
          </a:p>
          <a:p>
            <a:pPr algn="ctr" defTabSz="932472" fontAlgn="base">
              <a:lnSpc>
                <a:spcPct val="120000"/>
              </a:lnSpc>
              <a:spcBef>
                <a:spcPct val="0"/>
              </a:spcBef>
              <a:spcAft>
                <a:spcPct val="0"/>
              </a:spcAft>
              <a:defRPr/>
            </a:pPr>
            <a:r>
              <a:rPr lang="en-US" sz="1200">
                <a:latin typeface="Segoe UI"/>
                <a:cs typeface="Segoe UI" pitchFamily="34" charset="0"/>
              </a:rPr>
              <a:t>RBAC</a:t>
            </a:r>
          </a:p>
          <a:p>
            <a:pPr algn="ctr" defTabSz="932472" fontAlgn="base">
              <a:lnSpc>
                <a:spcPct val="120000"/>
              </a:lnSpc>
              <a:spcBef>
                <a:spcPct val="0"/>
              </a:spcBef>
              <a:spcAft>
                <a:spcPct val="0"/>
              </a:spcAft>
              <a:defRPr/>
            </a:pPr>
            <a:r>
              <a:rPr lang="en-US" sz="1200">
                <a:latin typeface="Segoe UI"/>
                <a:cs typeface="Segoe UI" pitchFamily="34" charset="0"/>
              </a:rPr>
              <a:t>Tags</a:t>
            </a:r>
          </a:p>
        </p:txBody>
      </p:sp>
      <p:sp>
        <p:nvSpPr>
          <p:cNvPr id="7" name="Rectangle: Rounded Corners 6">
            <a:extLst>
              <a:ext uri="{FF2B5EF4-FFF2-40B4-BE49-F238E27FC236}">
                <a16:creationId xmlns:a16="http://schemas.microsoft.com/office/drawing/2014/main" id="{A30A556B-EDD2-5AE5-8A14-DB8664AB3732}"/>
              </a:ext>
            </a:extLst>
          </p:cNvPr>
          <p:cNvSpPr/>
          <p:nvPr/>
        </p:nvSpPr>
        <p:spPr bwMode="auto">
          <a:xfrm>
            <a:off x="4224866" y="4592692"/>
            <a:ext cx="3739800" cy="548640"/>
          </a:xfrm>
          <a:prstGeom prst="roundRect">
            <a:avLst>
              <a:gd name="adj" fmla="val 11609"/>
            </a:avLst>
          </a:prstGeom>
          <a:ln w="12700" cap="rnd">
            <a:solidFill>
              <a:srgbClr val="D9D9D6"/>
            </a:solidFill>
            <a:headEnd type="none" w="lg" len="sm"/>
            <a:tailEnd type="none" w="lg" len="sm"/>
          </a:ln>
          <a:effectLst/>
          <a:scene3d>
            <a:camera prst="isometricRightUp">
              <a:rot lat="0" lon="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120000"/>
              </a:lnSpc>
              <a:spcBef>
                <a:spcPct val="0"/>
              </a:spcBef>
              <a:spcAft>
                <a:spcPct val="0"/>
              </a:spcAft>
              <a:defRPr/>
            </a:pPr>
            <a:r>
              <a:rPr lang="en-US" sz="1600" b="1">
                <a:ln w="3175">
                  <a:noFill/>
                </a:ln>
                <a:gradFill flip="none" rotWithShape="1">
                  <a:gsLst>
                    <a:gs pos="0">
                      <a:srgbClr val="FF5C39"/>
                    </a:gs>
                    <a:gs pos="32000">
                      <a:srgbClr val="C03BC4"/>
                    </a:gs>
                    <a:gs pos="68000">
                      <a:srgbClr val="0078D4"/>
                    </a:gs>
                    <a:gs pos="100000">
                      <a:srgbClr val="399A91"/>
                    </a:gs>
                  </a:gsLst>
                  <a:path path="circle">
                    <a:fillToRect l="100000" t="100000"/>
                  </a:path>
                  <a:tileRect r="-100000" b="-100000"/>
                </a:gradFill>
                <a:latin typeface="Segoe UI Semibold" panose="020F0502020204030204" pitchFamily="34" charset="0"/>
                <a:cs typeface="Segoe UI" panose="020B0502040204020203" pitchFamily="34" charset="0"/>
              </a:rPr>
              <a:t>Azure Resource Model &amp; Graph</a:t>
            </a:r>
          </a:p>
        </p:txBody>
      </p:sp>
      <p:sp>
        <p:nvSpPr>
          <p:cNvPr id="9" name="Rectangle: Rounded Corners 8">
            <a:extLst>
              <a:ext uri="{FF2B5EF4-FFF2-40B4-BE49-F238E27FC236}">
                <a16:creationId xmlns:a16="http://schemas.microsoft.com/office/drawing/2014/main" id="{B8FFD2F9-0464-1F48-7FE4-3283E9B8AD71}"/>
              </a:ext>
            </a:extLst>
          </p:cNvPr>
          <p:cNvSpPr/>
          <p:nvPr/>
        </p:nvSpPr>
        <p:spPr bwMode="auto">
          <a:xfrm>
            <a:off x="4224866" y="5222098"/>
            <a:ext cx="1828800" cy="548640"/>
          </a:xfrm>
          <a:prstGeom prst="roundRect">
            <a:avLst>
              <a:gd name="adj" fmla="val 11617"/>
            </a:avLst>
          </a:prstGeom>
          <a:ln w="12700" cap="rnd">
            <a:solidFill>
              <a:srgbClr val="D9D9D6"/>
            </a:solidFill>
            <a:headEnd type="none" w="lg" len="sm"/>
            <a:tailEnd type="none" w="lg" len="sm"/>
          </a:ln>
          <a:effectLst/>
          <a:scene3d>
            <a:camera prst="isometricRightUp">
              <a:rot lat="0" lon="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120000"/>
              </a:lnSpc>
              <a:spcBef>
                <a:spcPct val="0"/>
              </a:spcBef>
              <a:spcAft>
                <a:spcPct val="0"/>
              </a:spcAft>
              <a:defRPr/>
            </a:pPr>
            <a:r>
              <a:rPr lang="en-US" sz="1600" b="1">
                <a:ln w="3175">
                  <a:noFill/>
                </a:ln>
                <a:gradFill flip="none" rotWithShape="1">
                  <a:gsLst>
                    <a:gs pos="0">
                      <a:srgbClr val="FF5C39"/>
                    </a:gs>
                    <a:gs pos="32000">
                      <a:srgbClr val="C03BC4"/>
                    </a:gs>
                    <a:gs pos="68000">
                      <a:srgbClr val="0078D4"/>
                    </a:gs>
                    <a:gs pos="100000">
                      <a:srgbClr val="399A91"/>
                    </a:gs>
                  </a:gsLst>
                  <a:path path="circle">
                    <a:fillToRect l="100000" t="100000"/>
                  </a:path>
                  <a:tileRect r="-100000" b="-100000"/>
                </a:gradFill>
                <a:latin typeface="Segoe UI Semibold" panose="020F0502020204030204" pitchFamily="34" charset="0"/>
                <a:cs typeface="Segoe UI" panose="020B0502040204020203" pitchFamily="34" charset="0"/>
              </a:rPr>
              <a:t>Services</a:t>
            </a:r>
          </a:p>
        </p:txBody>
      </p:sp>
      <p:sp>
        <p:nvSpPr>
          <p:cNvPr id="10" name="Rectangle: Rounded Corners 9">
            <a:extLst>
              <a:ext uri="{FF2B5EF4-FFF2-40B4-BE49-F238E27FC236}">
                <a16:creationId xmlns:a16="http://schemas.microsoft.com/office/drawing/2014/main" id="{1A7522E5-96B9-B56D-9FEE-10748ACAE579}"/>
              </a:ext>
            </a:extLst>
          </p:cNvPr>
          <p:cNvSpPr/>
          <p:nvPr/>
        </p:nvSpPr>
        <p:spPr bwMode="auto">
          <a:xfrm>
            <a:off x="6138335" y="5222098"/>
            <a:ext cx="1828800" cy="548640"/>
          </a:xfrm>
          <a:prstGeom prst="roundRect">
            <a:avLst>
              <a:gd name="adj" fmla="val 13551"/>
            </a:avLst>
          </a:prstGeom>
          <a:ln w="12700" cap="rnd">
            <a:solidFill>
              <a:srgbClr val="D9D9D6"/>
            </a:solidFill>
            <a:headEnd type="none" w="lg" len="sm"/>
            <a:tailEnd type="none" w="lg" len="sm"/>
          </a:ln>
          <a:effectLst/>
          <a:scene3d>
            <a:camera prst="isometricRightUp">
              <a:rot lat="0" lon="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120000"/>
              </a:lnSpc>
              <a:spcBef>
                <a:spcPct val="0"/>
              </a:spcBef>
              <a:spcAft>
                <a:spcPct val="0"/>
              </a:spcAft>
              <a:defRPr/>
            </a:pPr>
            <a:r>
              <a:rPr lang="en-US" sz="1600" b="1">
                <a:ln w="3175">
                  <a:noFill/>
                </a:ln>
                <a:gradFill flip="none" rotWithShape="1">
                  <a:gsLst>
                    <a:gs pos="0">
                      <a:srgbClr val="FF5C39"/>
                    </a:gs>
                    <a:gs pos="32000">
                      <a:srgbClr val="C03BC4"/>
                    </a:gs>
                    <a:gs pos="68000">
                      <a:srgbClr val="0078D4"/>
                    </a:gs>
                    <a:gs pos="100000">
                      <a:srgbClr val="399A91"/>
                    </a:gs>
                  </a:gsLst>
                  <a:path path="circle">
                    <a:fillToRect l="100000" t="100000"/>
                  </a:path>
                  <a:tileRect r="-100000" b="-100000"/>
                </a:gradFill>
                <a:latin typeface="Segoe UI Semibold" panose="020F0502020204030204" pitchFamily="34" charset="0"/>
                <a:cs typeface="Segoe UI" panose="020B0502040204020203" pitchFamily="34" charset="0"/>
              </a:rPr>
              <a:t>Infrastructure</a:t>
            </a:r>
          </a:p>
        </p:txBody>
      </p:sp>
    </p:spTree>
    <p:extLst>
      <p:ext uri="{BB962C8B-B14F-4D97-AF65-F5344CB8AC3E}">
        <p14:creationId xmlns:p14="http://schemas.microsoft.com/office/powerpoint/2010/main" val="320242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F87F6-8918-BFA5-F018-D14586F1EC74}"/>
              </a:ext>
            </a:extLst>
          </p:cNvPr>
          <p:cNvSpPr>
            <a:spLocks noGrp="1"/>
          </p:cNvSpPr>
          <p:nvPr>
            <p:ph type="title"/>
          </p:nvPr>
        </p:nvSpPr>
        <p:spPr>
          <a:xfrm>
            <a:off x="2303040" y="457200"/>
            <a:ext cx="7585919" cy="553998"/>
          </a:xfrm>
        </p:spPr>
        <p:txBody>
          <a:bodyPr/>
          <a:lstStyle/>
          <a:p>
            <a:pPr algn="ctr"/>
            <a:r>
              <a:rPr lang="en-US"/>
              <a:t>Microsoft Copilot in Azure   </a:t>
            </a:r>
          </a:p>
        </p:txBody>
      </p:sp>
      <p:grpSp>
        <p:nvGrpSpPr>
          <p:cNvPr id="3" name="Group 2">
            <a:extLst>
              <a:ext uri="{FF2B5EF4-FFF2-40B4-BE49-F238E27FC236}">
                <a16:creationId xmlns:a16="http://schemas.microsoft.com/office/drawing/2014/main" id="{B763D975-BB29-A8F8-7B08-534074A73D95}"/>
              </a:ext>
              <a:ext uri="{C183D7F6-B498-43B3-948B-1728B52AA6E4}">
                <adec:decorative xmlns:adec="http://schemas.microsoft.com/office/drawing/2017/decorative" val="1"/>
              </a:ext>
            </a:extLst>
          </p:cNvPr>
          <p:cNvGrpSpPr/>
          <p:nvPr/>
        </p:nvGrpSpPr>
        <p:grpSpPr>
          <a:xfrm>
            <a:off x="2673156" y="1724084"/>
            <a:ext cx="3742270" cy="4337600"/>
            <a:chOff x="1098905" y="1433138"/>
            <a:chExt cx="3742270" cy="4337600"/>
          </a:xfrm>
          <a:scene3d>
            <a:camera prst="isometricRightUp">
              <a:rot lat="2100000" lon="18900000" rev="0"/>
            </a:camera>
            <a:lightRig rig="threePt" dir="t"/>
          </a:scene3d>
        </p:grpSpPr>
        <p:sp>
          <p:nvSpPr>
            <p:cNvPr id="4" name="Rectangle: Rounded Corners 5">
              <a:extLst>
                <a:ext uri="{FF2B5EF4-FFF2-40B4-BE49-F238E27FC236}">
                  <a16:creationId xmlns:a16="http://schemas.microsoft.com/office/drawing/2014/main" id="{5DF5E17F-B5E5-A2D2-AAF6-C6D7ADC626D9}"/>
                </a:ext>
              </a:extLst>
            </p:cNvPr>
            <p:cNvSpPr/>
            <p:nvPr/>
          </p:nvSpPr>
          <p:spPr bwMode="auto">
            <a:xfrm>
              <a:off x="1098905" y="1433138"/>
              <a:ext cx="3742269" cy="1499011"/>
            </a:xfrm>
            <a:prstGeom prst="roundRect">
              <a:avLst>
                <a:gd name="adj" fmla="val 4983"/>
              </a:avLst>
            </a:prstGeom>
            <a:ln w="12700" cap="rnd">
              <a:solidFill>
                <a:srgbClr val="D9D9D6"/>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algn="ctr" defTabSz="932472" fontAlgn="base">
                <a:lnSpc>
                  <a:spcPct val="120000"/>
                </a:lnSpc>
                <a:spcBef>
                  <a:spcPct val="0"/>
                </a:spcBef>
                <a:spcAft>
                  <a:spcPct val="0"/>
                </a:spcAft>
                <a:defRPr/>
              </a:pPr>
              <a:r>
                <a:rPr lang="en-US" sz="1600" b="1">
                  <a:ln w="3175">
                    <a:noFill/>
                  </a:ln>
                  <a:gradFill flip="none" rotWithShape="1">
                    <a:gsLst>
                      <a:gs pos="0">
                        <a:srgbClr val="FF5C39"/>
                      </a:gs>
                      <a:gs pos="32000">
                        <a:srgbClr val="C03BC4"/>
                      </a:gs>
                      <a:gs pos="68000">
                        <a:srgbClr val="0078D4"/>
                      </a:gs>
                      <a:gs pos="100000">
                        <a:srgbClr val="399A91"/>
                      </a:gs>
                    </a:gsLst>
                    <a:path path="circle">
                      <a:fillToRect l="100000" t="100000"/>
                    </a:path>
                    <a:tileRect r="-100000" b="-100000"/>
                  </a:gradFill>
                  <a:latin typeface="Segoe UI Semibold" panose="020F0502020204030204" pitchFamily="34" charset="0"/>
                  <a:cs typeface="Segoe UI" panose="020B0502040204020203" pitchFamily="34" charset="0"/>
                </a:rPr>
                <a:t>Tooling</a:t>
              </a:r>
            </a:p>
            <a:p>
              <a:pPr algn="ctr" defTabSz="932472" fontAlgn="base">
                <a:lnSpc>
                  <a:spcPct val="120000"/>
                </a:lnSpc>
                <a:spcBef>
                  <a:spcPct val="0"/>
                </a:spcBef>
                <a:spcAft>
                  <a:spcPct val="0"/>
                </a:spcAft>
                <a:defRPr/>
              </a:pPr>
              <a:r>
                <a:rPr lang="en-US" sz="1200">
                  <a:latin typeface="Segoe UI"/>
                  <a:cs typeface="Segoe UI" pitchFamily="34" charset="0"/>
                </a:rPr>
                <a:t>API</a:t>
              </a:r>
            </a:p>
            <a:p>
              <a:pPr algn="ctr" defTabSz="932472" fontAlgn="base">
                <a:lnSpc>
                  <a:spcPct val="120000"/>
                </a:lnSpc>
                <a:spcBef>
                  <a:spcPct val="0"/>
                </a:spcBef>
                <a:spcAft>
                  <a:spcPct val="0"/>
                </a:spcAft>
                <a:defRPr/>
              </a:pPr>
              <a:r>
                <a:rPr lang="en-US" sz="1200">
                  <a:latin typeface="Segoe UI"/>
                  <a:cs typeface="Segoe UI" pitchFamily="34" charset="0"/>
                </a:rPr>
                <a:t>SDK</a:t>
              </a:r>
            </a:p>
            <a:p>
              <a:pPr algn="ctr" defTabSz="932472" fontAlgn="base">
                <a:lnSpc>
                  <a:spcPct val="120000"/>
                </a:lnSpc>
                <a:spcBef>
                  <a:spcPct val="0"/>
                </a:spcBef>
                <a:spcAft>
                  <a:spcPct val="0"/>
                </a:spcAft>
                <a:defRPr/>
              </a:pPr>
              <a:r>
                <a:rPr lang="en-US" sz="1200">
                  <a:latin typeface="Segoe UI"/>
                  <a:cs typeface="Segoe UI" pitchFamily="34" charset="0"/>
                </a:rPr>
                <a:t>CLI</a:t>
              </a:r>
            </a:p>
            <a:p>
              <a:pPr algn="ctr" defTabSz="932472" fontAlgn="base">
                <a:lnSpc>
                  <a:spcPct val="120000"/>
                </a:lnSpc>
                <a:spcBef>
                  <a:spcPct val="0"/>
                </a:spcBef>
                <a:spcAft>
                  <a:spcPct val="0"/>
                </a:spcAft>
                <a:defRPr/>
              </a:pPr>
              <a:r>
                <a:rPr lang="en-US" sz="1200">
                  <a:latin typeface="Segoe UI"/>
                  <a:cs typeface="Segoe UI" pitchFamily="34" charset="0"/>
                </a:rPr>
                <a:t>PowerShell</a:t>
              </a:r>
            </a:p>
            <a:p>
              <a:pPr algn="ctr" defTabSz="932472" fontAlgn="base">
                <a:lnSpc>
                  <a:spcPct val="120000"/>
                </a:lnSpc>
                <a:spcBef>
                  <a:spcPct val="0"/>
                </a:spcBef>
                <a:spcAft>
                  <a:spcPct val="0"/>
                </a:spcAft>
                <a:defRPr/>
              </a:pPr>
              <a:r>
                <a:rPr lang="en-US" sz="1200">
                  <a:latin typeface="Segoe UI"/>
                  <a:cs typeface="Segoe UI" pitchFamily="34" charset="0"/>
                </a:rPr>
                <a:t>Azure Portal</a:t>
              </a:r>
            </a:p>
          </p:txBody>
        </p:sp>
        <p:sp>
          <p:nvSpPr>
            <p:cNvPr id="5" name="Rectangle: Rounded Corners 6">
              <a:extLst>
                <a:ext uri="{FF2B5EF4-FFF2-40B4-BE49-F238E27FC236}">
                  <a16:creationId xmlns:a16="http://schemas.microsoft.com/office/drawing/2014/main" id="{A56152BA-3B11-CDF3-6132-0DC2AAD01BB8}"/>
                </a:ext>
              </a:extLst>
            </p:cNvPr>
            <p:cNvSpPr/>
            <p:nvPr/>
          </p:nvSpPr>
          <p:spPr bwMode="auto">
            <a:xfrm>
              <a:off x="1098906" y="4592692"/>
              <a:ext cx="3739800" cy="548640"/>
            </a:xfrm>
            <a:prstGeom prst="roundRect">
              <a:avLst>
                <a:gd name="adj" fmla="val 11609"/>
              </a:avLst>
            </a:prstGeom>
            <a:ln w="12700" cap="rnd">
              <a:solidFill>
                <a:srgbClr val="D9D9D6"/>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120000"/>
                </a:lnSpc>
                <a:spcBef>
                  <a:spcPct val="0"/>
                </a:spcBef>
                <a:spcAft>
                  <a:spcPct val="0"/>
                </a:spcAft>
                <a:defRPr/>
              </a:pPr>
              <a:r>
                <a:rPr lang="en-US" sz="1600" b="1">
                  <a:ln w="3175">
                    <a:noFill/>
                  </a:ln>
                  <a:gradFill flip="none" rotWithShape="1">
                    <a:gsLst>
                      <a:gs pos="0">
                        <a:srgbClr val="FF5C39"/>
                      </a:gs>
                      <a:gs pos="32000">
                        <a:srgbClr val="C03BC4"/>
                      </a:gs>
                      <a:gs pos="68000">
                        <a:srgbClr val="0078D4"/>
                      </a:gs>
                      <a:gs pos="100000">
                        <a:srgbClr val="399A91"/>
                      </a:gs>
                    </a:gsLst>
                    <a:path path="circle">
                      <a:fillToRect l="100000" t="100000"/>
                    </a:path>
                    <a:tileRect r="-100000" b="-100000"/>
                  </a:gradFill>
                  <a:latin typeface="Segoe UI Semibold" panose="020F0502020204030204" pitchFamily="34" charset="0"/>
                  <a:cs typeface="Segoe UI" panose="020B0502040204020203" pitchFamily="34" charset="0"/>
                </a:rPr>
                <a:t>Azure Resource Model &amp; Graph</a:t>
              </a:r>
            </a:p>
          </p:txBody>
        </p:sp>
        <p:sp>
          <p:nvSpPr>
            <p:cNvPr id="15" name="Rectangle: Rounded Corners 7">
              <a:extLst>
                <a:ext uri="{FF2B5EF4-FFF2-40B4-BE49-F238E27FC236}">
                  <a16:creationId xmlns:a16="http://schemas.microsoft.com/office/drawing/2014/main" id="{7AB28FAB-EEBE-7EB9-32FD-864378B74334}"/>
                </a:ext>
              </a:extLst>
            </p:cNvPr>
            <p:cNvSpPr/>
            <p:nvPr/>
          </p:nvSpPr>
          <p:spPr bwMode="auto">
            <a:xfrm>
              <a:off x="1098906" y="3012915"/>
              <a:ext cx="1828800" cy="1499011"/>
            </a:xfrm>
            <a:prstGeom prst="roundRect">
              <a:avLst>
                <a:gd name="adj" fmla="val 4983"/>
              </a:avLst>
            </a:prstGeom>
            <a:ln w="12700" cap="rnd">
              <a:solidFill>
                <a:srgbClr val="D9D9D6"/>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144000" rIns="0" bIns="0" numCol="1" spcCol="0" rtlCol="0" fromWordArt="0" anchor="t" anchorCtr="0" forceAA="0" compatLnSpc="1">
              <a:prstTxWarp prst="textNoShape">
                <a:avLst/>
              </a:prstTxWarp>
              <a:noAutofit/>
            </a:bodyPr>
            <a:lstStyle/>
            <a:p>
              <a:pPr algn="ctr" defTabSz="932472" fontAlgn="base">
                <a:lnSpc>
                  <a:spcPct val="120000"/>
                </a:lnSpc>
                <a:spcBef>
                  <a:spcPct val="0"/>
                </a:spcBef>
                <a:spcAft>
                  <a:spcPct val="0"/>
                </a:spcAft>
                <a:defRPr/>
              </a:pPr>
              <a:r>
                <a:rPr lang="en-US" sz="1600" b="1">
                  <a:ln w="3175">
                    <a:noFill/>
                  </a:ln>
                  <a:gradFill flip="none" rotWithShape="1">
                    <a:gsLst>
                      <a:gs pos="0">
                        <a:srgbClr val="FF5C39"/>
                      </a:gs>
                      <a:gs pos="32000">
                        <a:srgbClr val="C03BC4"/>
                      </a:gs>
                      <a:gs pos="68000">
                        <a:srgbClr val="0078D4"/>
                      </a:gs>
                      <a:gs pos="100000">
                        <a:srgbClr val="399A91"/>
                      </a:gs>
                    </a:gsLst>
                    <a:path path="circle">
                      <a:fillToRect l="100000" t="100000"/>
                    </a:path>
                    <a:tileRect r="-100000" b="-100000"/>
                  </a:gradFill>
                  <a:latin typeface="Segoe UI Semibold" panose="020F0502020204030204" pitchFamily="34" charset="0"/>
                  <a:cs typeface="Segoe UI" panose="020B0502040204020203" pitchFamily="34" charset="0"/>
                </a:rPr>
                <a:t>Data sources</a:t>
              </a:r>
            </a:p>
            <a:p>
              <a:pPr algn="ctr" defTabSz="932472" fontAlgn="base">
                <a:lnSpc>
                  <a:spcPct val="120000"/>
                </a:lnSpc>
                <a:spcBef>
                  <a:spcPct val="0"/>
                </a:spcBef>
                <a:spcAft>
                  <a:spcPct val="0"/>
                </a:spcAft>
                <a:defRPr/>
              </a:pPr>
              <a:r>
                <a:rPr lang="en-US" sz="1200">
                  <a:latin typeface="Segoe UI"/>
                  <a:cs typeface="Segoe UI" pitchFamily="34" charset="0"/>
                </a:rPr>
                <a:t>Cost</a:t>
              </a:r>
            </a:p>
            <a:p>
              <a:pPr algn="ctr" defTabSz="932472" fontAlgn="base">
                <a:lnSpc>
                  <a:spcPct val="120000"/>
                </a:lnSpc>
                <a:spcBef>
                  <a:spcPct val="0"/>
                </a:spcBef>
                <a:spcAft>
                  <a:spcPct val="0"/>
                </a:spcAft>
                <a:defRPr/>
              </a:pPr>
              <a:r>
                <a:rPr lang="en-US" sz="1200">
                  <a:latin typeface="Segoe UI"/>
                  <a:cs typeface="Segoe UI" pitchFamily="34" charset="0"/>
                </a:rPr>
                <a:t>Documentation</a:t>
              </a:r>
            </a:p>
            <a:p>
              <a:pPr algn="ctr" defTabSz="932472" fontAlgn="base">
                <a:lnSpc>
                  <a:spcPct val="120000"/>
                </a:lnSpc>
                <a:spcBef>
                  <a:spcPct val="0"/>
                </a:spcBef>
                <a:spcAft>
                  <a:spcPct val="0"/>
                </a:spcAft>
                <a:defRPr/>
              </a:pPr>
              <a:r>
                <a:rPr lang="en-US" sz="1200">
                  <a:latin typeface="Segoe UI"/>
                  <a:cs typeface="Segoe UI" pitchFamily="34" charset="0"/>
                </a:rPr>
                <a:t>Logging</a:t>
              </a:r>
            </a:p>
            <a:p>
              <a:pPr algn="ctr" defTabSz="932472" fontAlgn="base">
                <a:lnSpc>
                  <a:spcPct val="120000"/>
                </a:lnSpc>
                <a:spcBef>
                  <a:spcPct val="0"/>
                </a:spcBef>
                <a:spcAft>
                  <a:spcPct val="0"/>
                </a:spcAft>
                <a:defRPr/>
              </a:pPr>
              <a:r>
                <a:rPr lang="en-US" sz="1200">
                  <a:latin typeface="Segoe UI"/>
                  <a:cs typeface="Segoe UI" pitchFamily="34" charset="0"/>
                </a:rPr>
                <a:t>Monitoring</a:t>
              </a:r>
            </a:p>
          </p:txBody>
        </p:sp>
        <p:sp>
          <p:nvSpPr>
            <p:cNvPr id="16" name="Rectangle: Rounded Corners 8">
              <a:extLst>
                <a:ext uri="{FF2B5EF4-FFF2-40B4-BE49-F238E27FC236}">
                  <a16:creationId xmlns:a16="http://schemas.microsoft.com/office/drawing/2014/main" id="{2C588BFB-C782-EC31-31A9-568747C0EC24}"/>
                </a:ext>
              </a:extLst>
            </p:cNvPr>
            <p:cNvSpPr/>
            <p:nvPr/>
          </p:nvSpPr>
          <p:spPr bwMode="auto">
            <a:xfrm>
              <a:off x="1098906" y="5222098"/>
              <a:ext cx="1828800" cy="548640"/>
            </a:xfrm>
            <a:prstGeom prst="roundRect">
              <a:avLst>
                <a:gd name="adj" fmla="val 11617"/>
              </a:avLst>
            </a:prstGeom>
            <a:ln w="12700" cap="rnd">
              <a:solidFill>
                <a:srgbClr val="D9D9D6"/>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120000"/>
                </a:lnSpc>
                <a:spcBef>
                  <a:spcPct val="0"/>
                </a:spcBef>
                <a:spcAft>
                  <a:spcPct val="0"/>
                </a:spcAft>
                <a:defRPr/>
              </a:pPr>
              <a:r>
                <a:rPr lang="en-US" sz="1600" b="1">
                  <a:ln w="3175">
                    <a:noFill/>
                  </a:ln>
                  <a:gradFill flip="none" rotWithShape="1">
                    <a:gsLst>
                      <a:gs pos="0">
                        <a:srgbClr val="FF5C39"/>
                      </a:gs>
                      <a:gs pos="32000">
                        <a:srgbClr val="C03BC4"/>
                      </a:gs>
                      <a:gs pos="68000">
                        <a:srgbClr val="0078D4"/>
                      </a:gs>
                      <a:gs pos="100000">
                        <a:srgbClr val="399A91"/>
                      </a:gs>
                    </a:gsLst>
                    <a:path path="circle">
                      <a:fillToRect l="100000" t="100000"/>
                    </a:path>
                    <a:tileRect r="-100000" b="-100000"/>
                  </a:gradFill>
                  <a:latin typeface="Segoe UI Semibold" panose="020F0502020204030204" pitchFamily="34" charset="0"/>
                  <a:cs typeface="Segoe UI" panose="020B0502040204020203" pitchFamily="34" charset="0"/>
                </a:rPr>
                <a:t>Services</a:t>
              </a:r>
            </a:p>
          </p:txBody>
        </p:sp>
        <p:sp>
          <p:nvSpPr>
            <p:cNvPr id="17" name="Rectangle: Rounded Corners 9">
              <a:extLst>
                <a:ext uri="{FF2B5EF4-FFF2-40B4-BE49-F238E27FC236}">
                  <a16:creationId xmlns:a16="http://schemas.microsoft.com/office/drawing/2014/main" id="{71105E9C-909D-FF38-2E97-7ABD5CEEB547}"/>
                </a:ext>
              </a:extLst>
            </p:cNvPr>
            <p:cNvSpPr/>
            <p:nvPr/>
          </p:nvSpPr>
          <p:spPr bwMode="auto">
            <a:xfrm>
              <a:off x="3012375" y="5222098"/>
              <a:ext cx="1828800" cy="548640"/>
            </a:xfrm>
            <a:prstGeom prst="roundRect">
              <a:avLst>
                <a:gd name="adj" fmla="val 13551"/>
              </a:avLst>
            </a:prstGeom>
            <a:ln w="12700" cap="rnd">
              <a:solidFill>
                <a:srgbClr val="D9D9D6"/>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120000"/>
                </a:lnSpc>
                <a:spcBef>
                  <a:spcPct val="0"/>
                </a:spcBef>
                <a:spcAft>
                  <a:spcPct val="0"/>
                </a:spcAft>
                <a:defRPr/>
              </a:pPr>
              <a:r>
                <a:rPr lang="en-US" sz="1600" b="1">
                  <a:ln w="3175">
                    <a:noFill/>
                  </a:ln>
                  <a:gradFill flip="none" rotWithShape="1">
                    <a:gsLst>
                      <a:gs pos="0">
                        <a:srgbClr val="FF5C39"/>
                      </a:gs>
                      <a:gs pos="32000">
                        <a:srgbClr val="C03BC4"/>
                      </a:gs>
                      <a:gs pos="68000">
                        <a:srgbClr val="0078D4"/>
                      </a:gs>
                      <a:gs pos="100000">
                        <a:srgbClr val="399A91"/>
                      </a:gs>
                    </a:gsLst>
                    <a:path path="circle">
                      <a:fillToRect l="100000" t="100000"/>
                    </a:path>
                    <a:tileRect r="-100000" b="-100000"/>
                  </a:gradFill>
                  <a:latin typeface="Segoe UI Semibold" panose="020F0502020204030204" pitchFamily="34" charset="0"/>
                  <a:cs typeface="Segoe UI" panose="020B0502040204020203" pitchFamily="34" charset="0"/>
                </a:rPr>
                <a:t>Infrastructure</a:t>
              </a:r>
            </a:p>
          </p:txBody>
        </p:sp>
        <p:sp>
          <p:nvSpPr>
            <p:cNvPr id="18" name="Rectangle: Rounded Corners 10">
              <a:extLst>
                <a:ext uri="{FF2B5EF4-FFF2-40B4-BE49-F238E27FC236}">
                  <a16:creationId xmlns:a16="http://schemas.microsoft.com/office/drawing/2014/main" id="{8F9BDF61-35AD-A12B-4330-66A838DB8800}"/>
                </a:ext>
              </a:extLst>
            </p:cNvPr>
            <p:cNvSpPr/>
            <p:nvPr/>
          </p:nvSpPr>
          <p:spPr bwMode="auto">
            <a:xfrm>
              <a:off x="3012375" y="3012915"/>
              <a:ext cx="1828800" cy="1499011"/>
            </a:xfrm>
            <a:prstGeom prst="roundRect">
              <a:avLst>
                <a:gd name="adj" fmla="val 4559"/>
              </a:avLst>
            </a:prstGeom>
            <a:ln w="12700" cap="rnd">
              <a:solidFill>
                <a:srgbClr val="D9D9D6"/>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144000" rIns="0" bIns="0" numCol="1" spcCol="0" rtlCol="0" fromWordArt="0" anchor="t" anchorCtr="0" forceAA="0" compatLnSpc="1">
              <a:prstTxWarp prst="textNoShape">
                <a:avLst/>
              </a:prstTxWarp>
              <a:noAutofit/>
            </a:bodyPr>
            <a:lstStyle/>
            <a:p>
              <a:pPr algn="ctr" defTabSz="932472" fontAlgn="base">
                <a:lnSpc>
                  <a:spcPct val="120000"/>
                </a:lnSpc>
                <a:spcBef>
                  <a:spcPct val="0"/>
                </a:spcBef>
                <a:spcAft>
                  <a:spcPct val="0"/>
                </a:spcAft>
                <a:defRPr/>
              </a:pPr>
              <a:r>
                <a:rPr lang="en-US" sz="1600" b="1">
                  <a:ln w="3175">
                    <a:noFill/>
                  </a:ln>
                  <a:gradFill flip="none" rotWithShape="1">
                    <a:gsLst>
                      <a:gs pos="0">
                        <a:srgbClr val="FF5C39"/>
                      </a:gs>
                      <a:gs pos="32000">
                        <a:srgbClr val="C03BC4"/>
                      </a:gs>
                      <a:gs pos="68000">
                        <a:srgbClr val="0078D4"/>
                      </a:gs>
                      <a:gs pos="100000">
                        <a:srgbClr val="399A91"/>
                      </a:gs>
                    </a:gsLst>
                    <a:path path="circle">
                      <a:fillToRect l="100000" t="100000"/>
                    </a:path>
                    <a:tileRect r="-100000" b="-100000"/>
                  </a:gradFill>
                  <a:latin typeface="Segoe UI Semibold" panose="020F0502020204030204" pitchFamily="34" charset="0"/>
                  <a:cs typeface="Segoe UI" panose="020B0502040204020203" pitchFamily="34" charset="0"/>
                </a:rPr>
                <a:t>Governance</a:t>
              </a:r>
            </a:p>
            <a:p>
              <a:pPr algn="ctr" defTabSz="932472" fontAlgn="base">
                <a:lnSpc>
                  <a:spcPct val="120000"/>
                </a:lnSpc>
                <a:spcBef>
                  <a:spcPct val="0"/>
                </a:spcBef>
                <a:spcAft>
                  <a:spcPct val="0"/>
                </a:spcAft>
                <a:defRPr/>
              </a:pPr>
              <a:r>
                <a:rPr lang="en-US" sz="1200">
                  <a:latin typeface="Segoe UI"/>
                  <a:cs typeface="Segoe UI" pitchFamily="34" charset="0"/>
                </a:rPr>
                <a:t>Policy</a:t>
              </a:r>
            </a:p>
            <a:p>
              <a:pPr algn="ctr" defTabSz="932472" fontAlgn="base">
                <a:lnSpc>
                  <a:spcPct val="120000"/>
                </a:lnSpc>
                <a:spcBef>
                  <a:spcPct val="0"/>
                </a:spcBef>
                <a:spcAft>
                  <a:spcPct val="0"/>
                </a:spcAft>
                <a:defRPr/>
              </a:pPr>
              <a:r>
                <a:rPr lang="en-US" sz="1200">
                  <a:latin typeface="Segoe UI"/>
                  <a:cs typeface="Segoe UI" pitchFamily="34" charset="0"/>
                </a:rPr>
                <a:t>RBAC</a:t>
              </a:r>
            </a:p>
            <a:p>
              <a:pPr algn="ctr" defTabSz="932472" fontAlgn="base">
                <a:lnSpc>
                  <a:spcPct val="120000"/>
                </a:lnSpc>
                <a:spcBef>
                  <a:spcPct val="0"/>
                </a:spcBef>
                <a:spcAft>
                  <a:spcPct val="0"/>
                </a:spcAft>
                <a:defRPr/>
              </a:pPr>
              <a:r>
                <a:rPr lang="en-US" sz="1200">
                  <a:latin typeface="Segoe UI"/>
                  <a:cs typeface="Segoe UI" pitchFamily="34" charset="0"/>
                </a:rPr>
                <a:t>Tags</a:t>
              </a:r>
            </a:p>
          </p:txBody>
        </p:sp>
      </p:grpSp>
      <p:grpSp>
        <p:nvGrpSpPr>
          <p:cNvPr id="12" name="Group 11">
            <a:extLst>
              <a:ext uri="{FF2B5EF4-FFF2-40B4-BE49-F238E27FC236}">
                <a16:creationId xmlns:a16="http://schemas.microsoft.com/office/drawing/2014/main" id="{8CEDBE5F-40A1-03FF-CBD1-67270577554D}"/>
              </a:ext>
              <a:ext uri="{C183D7F6-B498-43B3-948B-1728B52AA6E4}">
                <adec:decorative xmlns:adec="http://schemas.microsoft.com/office/drawing/2017/decorative" val="1"/>
              </a:ext>
            </a:extLst>
          </p:cNvPr>
          <p:cNvGrpSpPr/>
          <p:nvPr/>
        </p:nvGrpSpPr>
        <p:grpSpPr>
          <a:xfrm>
            <a:off x="2848536" y="1724084"/>
            <a:ext cx="3738738" cy="4351339"/>
            <a:chOff x="8243637" y="1433138"/>
            <a:chExt cx="3738738" cy="4351339"/>
          </a:xfrm>
          <a:scene3d>
            <a:camera prst="isometricRightUp"/>
            <a:lightRig rig="threePt" dir="t"/>
          </a:scene3d>
        </p:grpSpPr>
        <p:sp>
          <p:nvSpPr>
            <p:cNvPr id="13" name="Rectangle: Rounded Corners 12">
              <a:extLst>
                <a:ext uri="{FF2B5EF4-FFF2-40B4-BE49-F238E27FC236}">
                  <a16:creationId xmlns:a16="http://schemas.microsoft.com/office/drawing/2014/main" id="{0935140B-F58A-F678-A376-5C1722CE0AF9}"/>
                </a:ext>
              </a:extLst>
            </p:cNvPr>
            <p:cNvSpPr/>
            <p:nvPr/>
          </p:nvSpPr>
          <p:spPr bwMode="auto">
            <a:xfrm>
              <a:off x="8243637" y="1433138"/>
              <a:ext cx="3738738" cy="4351339"/>
            </a:xfrm>
            <a:prstGeom prst="roundRect">
              <a:avLst>
                <a:gd name="adj" fmla="val 1678"/>
              </a:avLst>
            </a:prstGeom>
            <a:solidFill>
              <a:schemeClr val="bg1">
                <a:lumMod val="85000"/>
                <a:alpha val="80000"/>
              </a:schemeClr>
            </a:solidFill>
            <a:ln w="12700" cap="rnd">
              <a:solidFill>
                <a:srgbClr val="D9D9D6"/>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144000" rIns="0" bIns="0" numCol="1" spcCol="0" rtlCol="0" fromWordArt="0" anchor="t" anchorCtr="0" forceAA="0" compatLnSpc="1">
              <a:prstTxWarp prst="textNoShape">
                <a:avLst/>
              </a:prstTxWarp>
              <a:noAutofit/>
            </a:bodyPr>
            <a:lstStyle/>
            <a:p>
              <a:pPr algn="ctr" defTabSz="932472" fontAlgn="base">
                <a:lnSpc>
                  <a:spcPct val="120000"/>
                </a:lnSpc>
                <a:spcBef>
                  <a:spcPct val="0"/>
                </a:spcBef>
                <a:spcAft>
                  <a:spcPct val="0"/>
                </a:spcAft>
              </a:pPr>
              <a:r>
                <a:rPr lang="en-US" sz="1600" b="1">
                  <a:ln w="3175">
                    <a:noFill/>
                  </a:ln>
                  <a:gradFill flip="none" rotWithShape="1">
                    <a:gsLst>
                      <a:gs pos="0">
                        <a:srgbClr val="FF5C39"/>
                      </a:gs>
                      <a:gs pos="32000">
                        <a:srgbClr val="C03BC4"/>
                      </a:gs>
                      <a:gs pos="68000">
                        <a:srgbClr val="0078D4"/>
                      </a:gs>
                      <a:gs pos="100000">
                        <a:srgbClr val="399A91"/>
                      </a:gs>
                    </a:gsLst>
                    <a:path path="circle">
                      <a:fillToRect l="100000" t="100000"/>
                    </a:path>
                    <a:tileRect r="-100000" b="-100000"/>
                  </a:gradFill>
                  <a:latin typeface="Segoe UI Semibold" panose="020F0502020204030204" pitchFamily="34" charset="0"/>
                  <a:cs typeface="Segoe UI" panose="020B0502040204020203" pitchFamily="34" charset="0"/>
                </a:rPr>
                <a:t>Copilot LLM</a:t>
              </a:r>
            </a:p>
          </p:txBody>
        </p:sp>
        <p:pic>
          <p:nvPicPr>
            <p:cNvPr id="14" name="Picture 3">
              <a:extLst>
                <a:ext uri="{FF2B5EF4-FFF2-40B4-BE49-F238E27FC236}">
                  <a16:creationId xmlns:a16="http://schemas.microsoft.com/office/drawing/2014/main" id="{C46A1814-CF53-0FF8-BB1D-0E7DA5EC6B4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bwMode="auto">
            <a:xfrm>
              <a:off x="9356159" y="2785847"/>
              <a:ext cx="1513695" cy="1645920"/>
            </a:xfrm>
            <a:prstGeom prst="rect">
              <a:avLst/>
            </a:prstGeom>
            <a:noFill/>
            <a:ln>
              <a:noFill/>
            </a:ln>
          </p:spPr>
        </p:pic>
      </p:grpSp>
    </p:spTree>
    <p:extLst>
      <p:ext uri="{BB962C8B-B14F-4D97-AF65-F5344CB8AC3E}">
        <p14:creationId xmlns:p14="http://schemas.microsoft.com/office/powerpoint/2010/main" val="25469465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63" presetClass="path" presetSubtype="0" accel="50000" decel="50000" fill="hold" nodeType="withEffect">
                                  <p:stCondLst>
                                    <p:cond delay="200"/>
                                  </p:stCondLst>
                                  <p:childTnLst>
                                    <p:animMotion origin="layout" path="M 1.04167E-6 1.48148E-6 L 0.18945 1.48148E-6 " pathEditMode="relative" rAng="0" ptsTypes="AA">
                                      <p:cBhvr>
                                        <p:cTn id="9" dur="2000" fill="hold"/>
                                        <p:tgtEl>
                                          <p:spTgt spid="12"/>
                                        </p:tgtEl>
                                        <p:attrNameLst>
                                          <p:attrName>ppt_x</p:attrName>
                                          <p:attrName>ppt_y</p:attrName>
                                        </p:attrNameLst>
                                      </p:cBhvr>
                                      <p:rCtr x="946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96A1BA8-0F3C-5AE5-8A62-449B1D0AD49B}"/>
              </a:ext>
            </a:extLst>
          </p:cNvPr>
          <p:cNvSpPr>
            <a:spLocks noGrp="1"/>
          </p:cNvSpPr>
          <p:nvPr>
            <p:ph type="title"/>
          </p:nvPr>
        </p:nvSpPr>
        <p:spPr>
          <a:xfrm>
            <a:off x="2303040" y="457200"/>
            <a:ext cx="7585919" cy="553998"/>
          </a:xfrm>
        </p:spPr>
        <p:txBody>
          <a:bodyPr/>
          <a:lstStyle/>
          <a:p>
            <a:pPr algn="ctr"/>
            <a:r>
              <a:rPr lang="en-US"/>
              <a:t>Microsoft Copilot in Azure    </a:t>
            </a:r>
          </a:p>
        </p:txBody>
      </p:sp>
      <p:grpSp>
        <p:nvGrpSpPr>
          <p:cNvPr id="28" name="Group 27">
            <a:extLst>
              <a:ext uri="{FF2B5EF4-FFF2-40B4-BE49-F238E27FC236}">
                <a16:creationId xmlns:a16="http://schemas.microsoft.com/office/drawing/2014/main" id="{CE8366CC-C3AF-F76C-59BA-BCF525AA3822}"/>
              </a:ext>
              <a:ext uri="{C183D7F6-B498-43B3-948B-1728B52AA6E4}">
                <adec:decorative xmlns:adec="http://schemas.microsoft.com/office/drawing/2017/decorative" val="1"/>
              </a:ext>
            </a:extLst>
          </p:cNvPr>
          <p:cNvGrpSpPr/>
          <p:nvPr/>
        </p:nvGrpSpPr>
        <p:grpSpPr>
          <a:xfrm>
            <a:off x="2623301" y="1724084"/>
            <a:ext cx="3742270" cy="4337600"/>
            <a:chOff x="1098905" y="1433138"/>
            <a:chExt cx="3742270" cy="4337600"/>
          </a:xfrm>
          <a:scene3d>
            <a:camera prst="isometricRightUp">
              <a:rot lat="2100000" lon="18900000" rev="0"/>
            </a:camera>
            <a:lightRig rig="threePt" dir="t"/>
          </a:scene3d>
        </p:grpSpPr>
        <p:sp>
          <p:nvSpPr>
            <p:cNvPr id="32" name="Rectangle: Rounded Corners 5">
              <a:extLst>
                <a:ext uri="{FF2B5EF4-FFF2-40B4-BE49-F238E27FC236}">
                  <a16:creationId xmlns:a16="http://schemas.microsoft.com/office/drawing/2014/main" id="{27BFA62B-9BEA-263E-DA76-9927E13BFB45}"/>
                </a:ext>
              </a:extLst>
            </p:cNvPr>
            <p:cNvSpPr/>
            <p:nvPr/>
          </p:nvSpPr>
          <p:spPr bwMode="auto">
            <a:xfrm>
              <a:off x="1098905" y="1433138"/>
              <a:ext cx="3742269" cy="1499011"/>
            </a:xfrm>
            <a:prstGeom prst="roundRect">
              <a:avLst>
                <a:gd name="adj" fmla="val 4983"/>
              </a:avLst>
            </a:prstGeom>
            <a:ln w="12700" cap="rnd">
              <a:solidFill>
                <a:srgbClr val="D9D9D6"/>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algn="ctr" defTabSz="932472" fontAlgn="base">
                <a:lnSpc>
                  <a:spcPct val="120000"/>
                </a:lnSpc>
                <a:spcBef>
                  <a:spcPct val="0"/>
                </a:spcBef>
                <a:spcAft>
                  <a:spcPct val="0"/>
                </a:spcAft>
                <a:defRPr/>
              </a:pPr>
              <a:r>
                <a:rPr lang="en-US" sz="1600" b="1">
                  <a:ln w="3175">
                    <a:noFill/>
                  </a:ln>
                  <a:gradFill flip="none" rotWithShape="1">
                    <a:gsLst>
                      <a:gs pos="0">
                        <a:srgbClr val="FF5C39"/>
                      </a:gs>
                      <a:gs pos="32000">
                        <a:srgbClr val="C03BC4"/>
                      </a:gs>
                      <a:gs pos="68000">
                        <a:srgbClr val="0078D4"/>
                      </a:gs>
                      <a:gs pos="100000">
                        <a:srgbClr val="399A91"/>
                      </a:gs>
                    </a:gsLst>
                    <a:path path="circle">
                      <a:fillToRect l="100000" t="100000"/>
                    </a:path>
                    <a:tileRect r="-100000" b="-100000"/>
                  </a:gradFill>
                  <a:latin typeface="Segoe UI Semibold" panose="020F0502020204030204" pitchFamily="34" charset="0"/>
                  <a:cs typeface="Segoe UI" panose="020B0502040204020203" pitchFamily="34" charset="0"/>
                </a:rPr>
                <a:t>Tooling</a:t>
              </a:r>
            </a:p>
            <a:p>
              <a:pPr algn="ctr" defTabSz="932472" fontAlgn="base">
                <a:lnSpc>
                  <a:spcPct val="120000"/>
                </a:lnSpc>
                <a:spcBef>
                  <a:spcPct val="0"/>
                </a:spcBef>
                <a:spcAft>
                  <a:spcPct val="0"/>
                </a:spcAft>
                <a:defRPr/>
              </a:pPr>
              <a:r>
                <a:rPr lang="en-US" sz="1200">
                  <a:latin typeface="Segoe UI"/>
                  <a:cs typeface="Segoe UI" pitchFamily="34" charset="0"/>
                </a:rPr>
                <a:t>API</a:t>
              </a:r>
            </a:p>
            <a:p>
              <a:pPr algn="ctr" defTabSz="932472" fontAlgn="base">
                <a:lnSpc>
                  <a:spcPct val="120000"/>
                </a:lnSpc>
                <a:spcBef>
                  <a:spcPct val="0"/>
                </a:spcBef>
                <a:spcAft>
                  <a:spcPct val="0"/>
                </a:spcAft>
                <a:defRPr/>
              </a:pPr>
              <a:r>
                <a:rPr lang="en-US" sz="1200">
                  <a:latin typeface="Segoe UI"/>
                  <a:cs typeface="Segoe UI" pitchFamily="34" charset="0"/>
                </a:rPr>
                <a:t>SDK</a:t>
              </a:r>
            </a:p>
            <a:p>
              <a:pPr algn="ctr" defTabSz="932472" fontAlgn="base">
                <a:lnSpc>
                  <a:spcPct val="120000"/>
                </a:lnSpc>
                <a:spcBef>
                  <a:spcPct val="0"/>
                </a:spcBef>
                <a:spcAft>
                  <a:spcPct val="0"/>
                </a:spcAft>
                <a:defRPr/>
              </a:pPr>
              <a:r>
                <a:rPr lang="en-US" sz="1200">
                  <a:latin typeface="Segoe UI"/>
                  <a:cs typeface="Segoe UI" pitchFamily="34" charset="0"/>
                </a:rPr>
                <a:t>CLI</a:t>
              </a:r>
            </a:p>
            <a:p>
              <a:pPr algn="ctr" defTabSz="932472" fontAlgn="base">
                <a:lnSpc>
                  <a:spcPct val="120000"/>
                </a:lnSpc>
                <a:spcBef>
                  <a:spcPct val="0"/>
                </a:spcBef>
                <a:spcAft>
                  <a:spcPct val="0"/>
                </a:spcAft>
                <a:defRPr/>
              </a:pPr>
              <a:r>
                <a:rPr lang="en-US" sz="1200">
                  <a:latin typeface="Segoe UI"/>
                  <a:cs typeface="Segoe UI" pitchFamily="34" charset="0"/>
                </a:rPr>
                <a:t>PowerShell</a:t>
              </a:r>
            </a:p>
            <a:p>
              <a:pPr algn="ctr" defTabSz="932472" fontAlgn="base">
                <a:lnSpc>
                  <a:spcPct val="120000"/>
                </a:lnSpc>
                <a:spcBef>
                  <a:spcPct val="0"/>
                </a:spcBef>
                <a:spcAft>
                  <a:spcPct val="0"/>
                </a:spcAft>
                <a:defRPr/>
              </a:pPr>
              <a:r>
                <a:rPr lang="en-US" sz="1200">
                  <a:latin typeface="Segoe UI"/>
                  <a:cs typeface="Segoe UI" pitchFamily="34" charset="0"/>
                </a:rPr>
                <a:t>Azure Portal</a:t>
              </a:r>
            </a:p>
          </p:txBody>
        </p:sp>
        <p:sp>
          <p:nvSpPr>
            <p:cNvPr id="33" name="Rectangle: Rounded Corners 6">
              <a:extLst>
                <a:ext uri="{FF2B5EF4-FFF2-40B4-BE49-F238E27FC236}">
                  <a16:creationId xmlns:a16="http://schemas.microsoft.com/office/drawing/2014/main" id="{AE362238-F269-963F-3E91-DF3366D469CD}"/>
                </a:ext>
              </a:extLst>
            </p:cNvPr>
            <p:cNvSpPr/>
            <p:nvPr/>
          </p:nvSpPr>
          <p:spPr bwMode="auto">
            <a:xfrm>
              <a:off x="1098906" y="4592692"/>
              <a:ext cx="3739800" cy="548640"/>
            </a:xfrm>
            <a:prstGeom prst="roundRect">
              <a:avLst>
                <a:gd name="adj" fmla="val 11609"/>
              </a:avLst>
            </a:prstGeom>
            <a:ln w="12700" cap="rnd">
              <a:solidFill>
                <a:srgbClr val="D9D9D6"/>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120000"/>
                </a:lnSpc>
                <a:spcBef>
                  <a:spcPct val="0"/>
                </a:spcBef>
                <a:spcAft>
                  <a:spcPct val="0"/>
                </a:spcAft>
                <a:defRPr/>
              </a:pPr>
              <a:r>
                <a:rPr lang="en-US" sz="1600" b="1">
                  <a:ln w="3175">
                    <a:noFill/>
                  </a:ln>
                  <a:gradFill flip="none" rotWithShape="1">
                    <a:gsLst>
                      <a:gs pos="0">
                        <a:srgbClr val="FF5C39"/>
                      </a:gs>
                      <a:gs pos="32000">
                        <a:srgbClr val="C03BC4"/>
                      </a:gs>
                      <a:gs pos="68000">
                        <a:srgbClr val="0078D4"/>
                      </a:gs>
                      <a:gs pos="100000">
                        <a:srgbClr val="399A91"/>
                      </a:gs>
                    </a:gsLst>
                    <a:path path="circle">
                      <a:fillToRect l="100000" t="100000"/>
                    </a:path>
                    <a:tileRect r="-100000" b="-100000"/>
                  </a:gradFill>
                  <a:latin typeface="Segoe UI Semibold" panose="020F0502020204030204" pitchFamily="34" charset="0"/>
                  <a:cs typeface="Segoe UI" panose="020B0502040204020203" pitchFamily="34" charset="0"/>
                </a:rPr>
                <a:t>Azure Resource Model &amp; Graph</a:t>
              </a:r>
            </a:p>
          </p:txBody>
        </p:sp>
        <p:sp>
          <p:nvSpPr>
            <p:cNvPr id="34" name="Rectangle: Rounded Corners 7">
              <a:extLst>
                <a:ext uri="{FF2B5EF4-FFF2-40B4-BE49-F238E27FC236}">
                  <a16:creationId xmlns:a16="http://schemas.microsoft.com/office/drawing/2014/main" id="{977B2176-4EBD-1E8A-E312-40039615A0AC}"/>
                </a:ext>
              </a:extLst>
            </p:cNvPr>
            <p:cNvSpPr/>
            <p:nvPr/>
          </p:nvSpPr>
          <p:spPr bwMode="auto">
            <a:xfrm>
              <a:off x="1098906" y="3012915"/>
              <a:ext cx="1828800" cy="1499011"/>
            </a:xfrm>
            <a:prstGeom prst="roundRect">
              <a:avLst>
                <a:gd name="adj" fmla="val 4983"/>
              </a:avLst>
            </a:prstGeom>
            <a:ln w="12700" cap="rnd">
              <a:solidFill>
                <a:srgbClr val="D9D9D6"/>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144000" rIns="0" bIns="0" numCol="1" spcCol="0" rtlCol="0" fromWordArt="0" anchor="t" anchorCtr="0" forceAA="0" compatLnSpc="1">
              <a:prstTxWarp prst="textNoShape">
                <a:avLst/>
              </a:prstTxWarp>
              <a:noAutofit/>
            </a:bodyPr>
            <a:lstStyle/>
            <a:p>
              <a:pPr algn="ctr" defTabSz="932472" fontAlgn="base">
                <a:lnSpc>
                  <a:spcPct val="120000"/>
                </a:lnSpc>
                <a:spcBef>
                  <a:spcPct val="0"/>
                </a:spcBef>
                <a:spcAft>
                  <a:spcPct val="0"/>
                </a:spcAft>
                <a:defRPr/>
              </a:pPr>
              <a:r>
                <a:rPr lang="en-US" sz="1600" b="1">
                  <a:ln w="3175">
                    <a:noFill/>
                  </a:ln>
                  <a:gradFill flip="none" rotWithShape="1">
                    <a:gsLst>
                      <a:gs pos="0">
                        <a:srgbClr val="FF5C39"/>
                      </a:gs>
                      <a:gs pos="32000">
                        <a:srgbClr val="C03BC4"/>
                      </a:gs>
                      <a:gs pos="68000">
                        <a:srgbClr val="0078D4"/>
                      </a:gs>
                      <a:gs pos="100000">
                        <a:srgbClr val="399A91"/>
                      </a:gs>
                    </a:gsLst>
                    <a:path path="circle">
                      <a:fillToRect l="100000" t="100000"/>
                    </a:path>
                    <a:tileRect r="-100000" b="-100000"/>
                  </a:gradFill>
                  <a:latin typeface="Segoe UI Semibold" panose="020F0502020204030204" pitchFamily="34" charset="0"/>
                  <a:cs typeface="Segoe UI" panose="020B0502040204020203" pitchFamily="34" charset="0"/>
                </a:rPr>
                <a:t>Data sources</a:t>
              </a:r>
            </a:p>
            <a:p>
              <a:pPr algn="ctr" defTabSz="932472" fontAlgn="base">
                <a:lnSpc>
                  <a:spcPct val="120000"/>
                </a:lnSpc>
                <a:spcBef>
                  <a:spcPct val="0"/>
                </a:spcBef>
                <a:spcAft>
                  <a:spcPct val="0"/>
                </a:spcAft>
                <a:defRPr/>
              </a:pPr>
              <a:r>
                <a:rPr lang="en-US" sz="1200">
                  <a:latin typeface="Segoe UI"/>
                  <a:cs typeface="Segoe UI" pitchFamily="34" charset="0"/>
                </a:rPr>
                <a:t>Cost</a:t>
              </a:r>
            </a:p>
            <a:p>
              <a:pPr algn="ctr" defTabSz="932472" fontAlgn="base">
                <a:lnSpc>
                  <a:spcPct val="120000"/>
                </a:lnSpc>
                <a:spcBef>
                  <a:spcPct val="0"/>
                </a:spcBef>
                <a:spcAft>
                  <a:spcPct val="0"/>
                </a:spcAft>
                <a:defRPr/>
              </a:pPr>
              <a:r>
                <a:rPr lang="en-US" sz="1200">
                  <a:latin typeface="Segoe UI"/>
                  <a:cs typeface="Segoe UI" pitchFamily="34" charset="0"/>
                </a:rPr>
                <a:t>Documentation</a:t>
              </a:r>
            </a:p>
            <a:p>
              <a:pPr algn="ctr" defTabSz="932472" fontAlgn="base">
                <a:lnSpc>
                  <a:spcPct val="120000"/>
                </a:lnSpc>
                <a:spcBef>
                  <a:spcPct val="0"/>
                </a:spcBef>
                <a:spcAft>
                  <a:spcPct val="0"/>
                </a:spcAft>
                <a:defRPr/>
              </a:pPr>
              <a:r>
                <a:rPr lang="en-US" sz="1200">
                  <a:latin typeface="Segoe UI"/>
                  <a:cs typeface="Segoe UI" pitchFamily="34" charset="0"/>
                </a:rPr>
                <a:t>Logging</a:t>
              </a:r>
            </a:p>
            <a:p>
              <a:pPr algn="ctr" defTabSz="932472" fontAlgn="base">
                <a:lnSpc>
                  <a:spcPct val="120000"/>
                </a:lnSpc>
                <a:spcBef>
                  <a:spcPct val="0"/>
                </a:spcBef>
                <a:spcAft>
                  <a:spcPct val="0"/>
                </a:spcAft>
                <a:defRPr/>
              </a:pPr>
              <a:r>
                <a:rPr lang="en-US" sz="1200">
                  <a:latin typeface="Segoe UI"/>
                  <a:cs typeface="Segoe UI" pitchFamily="34" charset="0"/>
                </a:rPr>
                <a:t>Monitoring</a:t>
              </a:r>
            </a:p>
          </p:txBody>
        </p:sp>
        <p:sp>
          <p:nvSpPr>
            <p:cNvPr id="35" name="Rectangle: Rounded Corners 8">
              <a:extLst>
                <a:ext uri="{FF2B5EF4-FFF2-40B4-BE49-F238E27FC236}">
                  <a16:creationId xmlns:a16="http://schemas.microsoft.com/office/drawing/2014/main" id="{32A6F2CD-F8B9-5221-71B5-C5D120B959B1}"/>
                </a:ext>
              </a:extLst>
            </p:cNvPr>
            <p:cNvSpPr/>
            <p:nvPr/>
          </p:nvSpPr>
          <p:spPr bwMode="auto">
            <a:xfrm>
              <a:off x="1098906" y="5222098"/>
              <a:ext cx="1828800" cy="548640"/>
            </a:xfrm>
            <a:prstGeom prst="roundRect">
              <a:avLst>
                <a:gd name="adj" fmla="val 11617"/>
              </a:avLst>
            </a:prstGeom>
            <a:ln w="12700" cap="rnd">
              <a:solidFill>
                <a:srgbClr val="D9D9D6"/>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120000"/>
                </a:lnSpc>
                <a:spcBef>
                  <a:spcPct val="0"/>
                </a:spcBef>
                <a:spcAft>
                  <a:spcPct val="0"/>
                </a:spcAft>
                <a:defRPr/>
              </a:pPr>
              <a:r>
                <a:rPr lang="en-US" sz="1600" b="1">
                  <a:ln w="3175">
                    <a:noFill/>
                  </a:ln>
                  <a:gradFill flip="none" rotWithShape="1">
                    <a:gsLst>
                      <a:gs pos="0">
                        <a:srgbClr val="FF5C39"/>
                      </a:gs>
                      <a:gs pos="32000">
                        <a:srgbClr val="C03BC4"/>
                      </a:gs>
                      <a:gs pos="68000">
                        <a:srgbClr val="0078D4"/>
                      </a:gs>
                      <a:gs pos="100000">
                        <a:srgbClr val="399A91"/>
                      </a:gs>
                    </a:gsLst>
                    <a:path path="circle">
                      <a:fillToRect l="100000" t="100000"/>
                    </a:path>
                    <a:tileRect r="-100000" b="-100000"/>
                  </a:gradFill>
                  <a:latin typeface="Segoe UI Semibold" panose="020F0502020204030204" pitchFamily="34" charset="0"/>
                  <a:cs typeface="Segoe UI" panose="020B0502040204020203" pitchFamily="34" charset="0"/>
                </a:rPr>
                <a:t>Services</a:t>
              </a:r>
            </a:p>
          </p:txBody>
        </p:sp>
        <p:sp>
          <p:nvSpPr>
            <p:cNvPr id="36" name="Rectangle: Rounded Corners 9">
              <a:extLst>
                <a:ext uri="{FF2B5EF4-FFF2-40B4-BE49-F238E27FC236}">
                  <a16:creationId xmlns:a16="http://schemas.microsoft.com/office/drawing/2014/main" id="{51F3565F-105B-42D9-3AEF-52395BCB69E5}"/>
                </a:ext>
              </a:extLst>
            </p:cNvPr>
            <p:cNvSpPr/>
            <p:nvPr/>
          </p:nvSpPr>
          <p:spPr bwMode="auto">
            <a:xfrm>
              <a:off x="3012375" y="5222098"/>
              <a:ext cx="1828800" cy="548640"/>
            </a:xfrm>
            <a:prstGeom prst="roundRect">
              <a:avLst>
                <a:gd name="adj" fmla="val 13551"/>
              </a:avLst>
            </a:prstGeom>
            <a:ln w="12700" cap="rnd">
              <a:solidFill>
                <a:srgbClr val="D9D9D6"/>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120000"/>
                </a:lnSpc>
                <a:spcBef>
                  <a:spcPct val="0"/>
                </a:spcBef>
                <a:spcAft>
                  <a:spcPct val="0"/>
                </a:spcAft>
                <a:defRPr/>
              </a:pPr>
              <a:r>
                <a:rPr lang="en-US" sz="1600" b="1">
                  <a:ln w="3175">
                    <a:noFill/>
                  </a:ln>
                  <a:gradFill flip="none" rotWithShape="1">
                    <a:gsLst>
                      <a:gs pos="0">
                        <a:srgbClr val="FF5C39"/>
                      </a:gs>
                      <a:gs pos="32000">
                        <a:srgbClr val="C03BC4"/>
                      </a:gs>
                      <a:gs pos="68000">
                        <a:srgbClr val="0078D4"/>
                      </a:gs>
                      <a:gs pos="100000">
                        <a:srgbClr val="399A91"/>
                      </a:gs>
                    </a:gsLst>
                    <a:path path="circle">
                      <a:fillToRect l="100000" t="100000"/>
                    </a:path>
                    <a:tileRect r="-100000" b="-100000"/>
                  </a:gradFill>
                  <a:latin typeface="Segoe UI Semibold" panose="020F0502020204030204" pitchFamily="34" charset="0"/>
                  <a:cs typeface="Segoe UI" panose="020B0502040204020203" pitchFamily="34" charset="0"/>
                </a:rPr>
                <a:t>Infrastructure</a:t>
              </a:r>
            </a:p>
          </p:txBody>
        </p:sp>
        <p:sp>
          <p:nvSpPr>
            <p:cNvPr id="37" name="Rectangle: Rounded Corners 10">
              <a:extLst>
                <a:ext uri="{FF2B5EF4-FFF2-40B4-BE49-F238E27FC236}">
                  <a16:creationId xmlns:a16="http://schemas.microsoft.com/office/drawing/2014/main" id="{95DD674E-3EEE-CEC0-3902-02BB9F90C00A}"/>
                </a:ext>
              </a:extLst>
            </p:cNvPr>
            <p:cNvSpPr/>
            <p:nvPr/>
          </p:nvSpPr>
          <p:spPr bwMode="auto">
            <a:xfrm>
              <a:off x="3012375" y="3012915"/>
              <a:ext cx="1828800" cy="1499011"/>
            </a:xfrm>
            <a:prstGeom prst="roundRect">
              <a:avLst>
                <a:gd name="adj" fmla="val 4559"/>
              </a:avLst>
            </a:prstGeom>
            <a:ln w="12700" cap="rnd">
              <a:solidFill>
                <a:srgbClr val="D9D9D6"/>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144000" rIns="0" bIns="0" numCol="1" spcCol="0" rtlCol="0" fromWordArt="0" anchor="t" anchorCtr="0" forceAA="0" compatLnSpc="1">
              <a:prstTxWarp prst="textNoShape">
                <a:avLst/>
              </a:prstTxWarp>
              <a:noAutofit/>
            </a:bodyPr>
            <a:lstStyle/>
            <a:p>
              <a:pPr algn="ctr" defTabSz="932472" fontAlgn="base">
                <a:lnSpc>
                  <a:spcPct val="120000"/>
                </a:lnSpc>
                <a:spcBef>
                  <a:spcPct val="0"/>
                </a:spcBef>
                <a:spcAft>
                  <a:spcPct val="0"/>
                </a:spcAft>
                <a:defRPr/>
              </a:pPr>
              <a:r>
                <a:rPr lang="en-US" sz="1600" b="1">
                  <a:ln w="3175">
                    <a:noFill/>
                  </a:ln>
                  <a:gradFill flip="none" rotWithShape="1">
                    <a:gsLst>
                      <a:gs pos="0">
                        <a:srgbClr val="FF5C39"/>
                      </a:gs>
                      <a:gs pos="32000">
                        <a:srgbClr val="C03BC4"/>
                      </a:gs>
                      <a:gs pos="68000">
                        <a:srgbClr val="0078D4"/>
                      </a:gs>
                      <a:gs pos="100000">
                        <a:srgbClr val="399A91"/>
                      </a:gs>
                    </a:gsLst>
                    <a:path path="circle">
                      <a:fillToRect l="100000" t="100000"/>
                    </a:path>
                    <a:tileRect r="-100000" b="-100000"/>
                  </a:gradFill>
                  <a:latin typeface="Segoe UI Semibold" panose="020F0502020204030204" pitchFamily="34" charset="0"/>
                  <a:cs typeface="Segoe UI" panose="020B0502040204020203" pitchFamily="34" charset="0"/>
                </a:rPr>
                <a:t>Governance</a:t>
              </a:r>
            </a:p>
            <a:p>
              <a:pPr algn="ctr" defTabSz="932472" fontAlgn="base">
                <a:lnSpc>
                  <a:spcPct val="120000"/>
                </a:lnSpc>
                <a:spcBef>
                  <a:spcPct val="0"/>
                </a:spcBef>
                <a:spcAft>
                  <a:spcPct val="0"/>
                </a:spcAft>
                <a:defRPr/>
              </a:pPr>
              <a:r>
                <a:rPr lang="en-US" sz="1200">
                  <a:latin typeface="Segoe UI"/>
                  <a:cs typeface="Segoe UI" pitchFamily="34" charset="0"/>
                </a:rPr>
                <a:t>Policy</a:t>
              </a:r>
            </a:p>
            <a:p>
              <a:pPr algn="ctr" defTabSz="932472" fontAlgn="base">
                <a:lnSpc>
                  <a:spcPct val="120000"/>
                </a:lnSpc>
                <a:spcBef>
                  <a:spcPct val="0"/>
                </a:spcBef>
                <a:spcAft>
                  <a:spcPct val="0"/>
                </a:spcAft>
                <a:defRPr/>
              </a:pPr>
              <a:r>
                <a:rPr lang="en-US" sz="1200">
                  <a:latin typeface="Segoe UI"/>
                  <a:cs typeface="Segoe UI" pitchFamily="34" charset="0"/>
                </a:rPr>
                <a:t>RBAC</a:t>
              </a:r>
            </a:p>
            <a:p>
              <a:pPr algn="ctr" defTabSz="932472" fontAlgn="base">
                <a:lnSpc>
                  <a:spcPct val="120000"/>
                </a:lnSpc>
                <a:spcBef>
                  <a:spcPct val="0"/>
                </a:spcBef>
                <a:spcAft>
                  <a:spcPct val="0"/>
                </a:spcAft>
                <a:defRPr/>
              </a:pPr>
              <a:r>
                <a:rPr lang="en-US" sz="1200">
                  <a:latin typeface="Segoe UI"/>
                  <a:cs typeface="Segoe UI" pitchFamily="34" charset="0"/>
                </a:rPr>
                <a:t>Tags</a:t>
              </a:r>
            </a:p>
          </p:txBody>
        </p:sp>
      </p:grpSp>
      <p:grpSp>
        <p:nvGrpSpPr>
          <p:cNvPr id="31" name="Arc and Edge">
            <a:extLst>
              <a:ext uri="{FF2B5EF4-FFF2-40B4-BE49-F238E27FC236}">
                <a16:creationId xmlns:a16="http://schemas.microsoft.com/office/drawing/2014/main" id="{74D70620-BC50-1C4B-41EA-24AE02E19D87}"/>
              </a:ext>
              <a:ext uri="{C183D7F6-B498-43B3-948B-1728B52AA6E4}">
                <adec:decorative xmlns:adec="http://schemas.microsoft.com/office/drawing/2017/decorative" val="1"/>
              </a:ext>
            </a:extLst>
          </p:cNvPr>
          <p:cNvGrpSpPr/>
          <p:nvPr/>
        </p:nvGrpSpPr>
        <p:grpSpPr>
          <a:xfrm>
            <a:off x="2582248" y="1725686"/>
            <a:ext cx="3739800" cy="4352544"/>
            <a:chOff x="2258762" y="1463084"/>
            <a:chExt cx="3739800" cy="4352544"/>
          </a:xfrm>
          <a:scene3d>
            <a:camera prst="orthographicFront">
              <a:rot lat="2100000" lon="18900000" rev="0"/>
            </a:camera>
            <a:lightRig rig="threePt" dir="t"/>
          </a:scene3d>
        </p:grpSpPr>
        <p:sp>
          <p:nvSpPr>
            <p:cNvPr id="17" name="Rectangle: Rounded Corners 16">
              <a:extLst>
                <a:ext uri="{FF2B5EF4-FFF2-40B4-BE49-F238E27FC236}">
                  <a16:creationId xmlns:a16="http://schemas.microsoft.com/office/drawing/2014/main" id="{D68CBE25-F83D-946E-B2BF-12E7C0403190}"/>
                </a:ext>
              </a:extLst>
            </p:cNvPr>
            <p:cNvSpPr/>
            <p:nvPr/>
          </p:nvSpPr>
          <p:spPr bwMode="auto">
            <a:xfrm>
              <a:off x="2258762" y="1463084"/>
              <a:ext cx="3739800" cy="4352544"/>
            </a:xfrm>
            <a:prstGeom prst="roundRect">
              <a:avLst>
                <a:gd name="adj" fmla="val 2012"/>
              </a:avLst>
            </a:prstGeom>
            <a:solidFill>
              <a:schemeClr val="bg1">
                <a:lumMod val="85000"/>
                <a:alpha val="80000"/>
              </a:schemeClr>
            </a:solidFill>
            <a:ln w="12700" cap="rnd">
              <a:solidFill>
                <a:srgbClr val="D9D9D6"/>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144000" rIns="0" bIns="0" numCol="1" spcCol="0" rtlCol="0" fromWordArt="0" anchor="t" anchorCtr="0" forceAA="0" compatLnSpc="1">
              <a:prstTxWarp prst="textNoShape">
                <a:avLst/>
              </a:prstTxWarp>
              <a:noAutofit/>
            </a:bodyPr>
            <a:lstStyle/>
            <a:p>
              <a:pPr algn="ctr" defTabSz="932472" fontAlgn="base">
                <a:lnSpc>
                  <a:spcPct val="120000"/>
                </a:lnSpc>
                <a:spcBef>
                  <a:spcPct val="0"/>
                </a:spcBef>
                <a:spcAft>
                  <a:spcPct val="0"/>
                </a:spcAft>
              </a:pPr>
              <a:r>
                <a:rPr lang="en-US" sz="1600" b="1">
                  <a:ln w="3175">
                    <a:noFill/>
                  </a:ln>
                  <a:gradFill flip="none" rotWithShape="1">
                    <a:gsLst>
                      <a:gs pos="0">
                        <a:srgbClr val="FF5C39"/>
                      </a:gs>
                      <a:gs pos="32000">
                        <a:srgbClr val="C03BC4"/>
                      </a:gs>
                      <a:gs pos="68000">
                        <a:srgbClr val="0078D4"/>
                      </a:gs>
                      <a:gs pos="100000">
                        <a:srgbClr val="399A91"/>
                      </a:gs>
                    </a:gsLst>
                    <a:path path="circle">
                      <a:fillToRect l="100000" t="100000"/>
                    </a:path>
                    <a:tileRect r="-100000" b="-100000"/>
                  </a:gradFill>
                  <a:latin typeface="Segoe UI Semibold" panose="020F0502020204030204" pitchFamily="34" charset="0"/>
                  <a:cs typeface="Segoe UI" panose="020B0502040204020203" pitchFamily="34" charset="0"/>
                </a:rPr>
                <a:t>Arc and Edge</a:t>
              </a:r>
            </a:p>
          </p:txBody>
        </p:sp>
        <p:pic>
          <p:nvPicPr>
            <p:cNvPr id="29" name="Picture 28">
              <a:extLst>
                <a:ext uri="{FF2B5EF4-FFF2-40B4-BE49-F238E27FC236}">
                  <a16:creationId xmlns:a16="http://schemas.microsoft.com/office/drawing/2014/main" id="{417A81A1-8F2F-1836-B156-9C86F00ACB25}"/>
                </a:ext>
              </a:extLst>
            </p:cNvPr>
            <p:cNvPicPr>
              <a:picLocks noChangeAspect="1"/>
            </p:cNvPicPr>
            <p:nvPr/>
          </p:nvPicPr>
          <p:blipFill>
            <a:blip r:embed="rId3"/>
            <a:stretch>
              <a:fillRect/>
            </a:stretch>
          </p:blipFill>
          <p:spPr>
            <a:xfrm>
              <a:off x="2934510" y="3505885"/>
              <a:ext cx="2201916" cy="1187586"/>
            </a:xfrm>
            <a:prstGeom prst="rect">
              <a:avLst/>
            </a:prstGeom>
          </p:spPr>
        </p:pic>
        <p:pic>
          <p:nvPicPr>
            <p:cNvPr id="18" name="Picture 17" descr="A picture containing LEGO, toy&#10;&#10;Description automatically generated">
              <a:extLst>
                <a:ext uri="{FF2B5EF4-FFF2-40B4-BE49-F238E27FC236}">
                  <a16:creationId xmlns:a16="http://schemas.microsoft.com/office/drawing/2014/main" id="{65111880-21B9-20ED-A6A8-F3A3483BFA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4313" y="4620168"/>
              <a:ext cx="1055642" cy="1031714"/>
            </a:xfrm>
            <a:prstGeom prst="rect">
              <a:avLst/>
            </a:prstGeom>
            <a:effectLst/>
          </p:spPr>
        </p:pic>
        <p:pic>
          <p:nvPicPr>
            <p:cNvPr id="19" name="Picture 18" descr="A picture containing LEGO, toy&#10;&#10;Description automatically generated">
              <a:extLst>
                <a:ext uri="{FF2B5EF4-FFF2-40B4-BE49-F238E27FC236}">
                  <a16:creationId xmlns:a16="http://schemas.microsoft.com/office/drawing/2014/main" id="{E23175D9-BF9E-5290-E27C-0A9C91337A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0521" y="4231171"/>
              <a:ext cx="1055641" cy="905740"/>
            </a:xfrm>
            <a:prstGeom prst="rect">
              <a:avLst/>
            </a:prstGeom>
            <a:effectLst/>
          </p:spPr>
        </p:pic>
        <p:pic>
          <p:nvPicPr>
            <p:cNvPr id="25" name="Picture 24">
              <a:extLst>
                <a:ext uri="{FF2B5EF4-FFF2-40B4-BE49-F238E27FC236}">
                  <a16:creationId xmlns:a16="http://schemas.microsoft.com/office/drawing/2014/main" id="{321D00BC-6674-8ABA-D257-2A3B55C5CF2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210308" y="3721983"/>
              <a:ext cx="1282267" cy="1105956"/>
            </a:xfrm>
            <a:prstGeom prst="rect">
              <a:avLst/>
            </a:prstGeom>
            <a:effectLst/>
          </p:spPr>
        </p:pic>
        <p:pic>
          <p:nvPicPr>
            <p:cNvPr id="27" name="Picture 26">
              <a:extLst>
                <a:ext uri="{FF2B5EF4-FFF2-40B4-BE49-F238E27FC236}">
                  <a16:creationId xmlns:a16="http://schemas.microsoft.com/office/drawing/2014/main" id="{00529931-2077-0B15-2981-645EF123AF7A}"/>
                </a:ext>
              </a:extLst>
            </p:cNvPr>
            <p:cNvPicPr>
              <a:picLocks noChangeAspect="1"/>
            </p:cNvPicPr>
            <p:nvPr/>
          </p:nvPicPr>
          <p:blipFill>
            <a:blip r:embed="rId7"/>
            <a:stretch>
              <a:fillRect/>
            </a:stretch>
          </p:blipFill>
          <p:spPr>
            <a:xfrm>
              <a:off x="3555846" y="2526780"/>
              <a:ext cx="1329133" cy="1361590"/>
            </a:xfrm>
            <a:prstGeom prst="rect">
              <a:avLst/>
            </a:prstGeom>
          </p:spPr>
        </p:pic>
      </p:grpSp>
      <p:pic>
        <p:nvPicPr>
          <p:cNvPr id="30" name="Picture 29">
            <a:extLst>
              <a:ext uri="{FF2B5EF4-FFF2-40B4-BE49-F238E27FC236}">
                <a16:creationId xmlns:a16="http://schemas.microsoft.com/office/drawing/2014/main" id="{F78DA871-7766-302C-3D06-C049C2F7A0D8}"/>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9998845" y="2850703"/>
            <a:ext cx="1044898" cy="1300270"/>
          </a:xfrm>
          <a:prstGeom prst="rect">
            <a:avLst/>
          </a:prstGeom>
        </p:spPr>
      </p:pic>
      <p:grpSp>
        <p:nvGrpSpPr>
          <p:cNvPr id="38" name="Group 37">
            <a:extLst>
              <a:ext uri="{FF2B5EF4-FFF2-40B4-BE49-F238E27FC236}">
                <a16:creationId xmlns:a16="http://schemas.microsoft.com/office/drawing/2014/main" id="{E4DAE7C4-0BD3-94C0-320F-EC4EAE5B2177}"/>
              </a:ext>
              <a:ext uri="{C183D7F6-B498-43B3-948B-1728B52AA6E4}">
                <adec:decorative xmlns:adec="http://schemas.microsoft.com/office/drawing/2017/decorative" val="1"/>
              </a:ext>
            </a:extLst>
          </p:cNvPr>
          <p:cNvGrpSpPr/>
          <p:nvPr/>
        </p:nvGrpSpPr>
        <p:grpSpPr>
          <a:xfrm>
            <a:off x="3782877" y="1724084"/>
            <a:ext cx="3738738" cy="4351339"/>
            <a:chOff x="8243637" y="1433138"/>
            <a:chExt cx="3738738" cy="4351339"/>
          </a:xfrm>
          <a:scene3d>
            <a:camera prst="isometricRightUp"/>
            <a:lightRig rig="threePt" dir="t"/>
          </a:scene3d>
        </p:grpSpPr>
        <p:sp>
          <p:nvSpPr>
            <p:cNvPr id="39" name="Rectangle: Rounded Corners 12">
              <a:extLst>
                <a:ext uri="{FF2B5EF4-FFF2-40B4-BE49-F238E27FC236}">
                  <a16:creationId xmlns:a16="http://schemas.microsoft.com/office/drawing/2014/main" id="{B2E6833A-43CE-43F2-017E-5D8C3E106812}"/>
                </a:ext>
              </a:extLst>
            </p:cNvPr>
            <p:cNvSpPr/>
            <p:nvPr/>
          </p:nvSpPr>
          <p:spPr bwMode="auto">
            <a:xfrm>
              <a:off x="8243637" y="1433138"/>
              <a:ext cx="3738738" cy="4351339"/>
            </a:xfrm>
            <a:prstGeom prst="roundRect">
              <a:avLst>
                <a:gd name="adj" fmla="val 1678"/>
              </a:avLst>
            </a:prstGeom>
            <a:solidFill>
              <a:schemeClr val="bg1">
                <a:lumMod val="85000"/>
                <a:alpha val="80000"/>
              </a:schemeClr>
            </a:solidFill>
            <a:ln w="12700" cap="rnd">
              <a:solidFill>
                <a:srgbClr val="D9D9D6"/>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144000" rIns="0" bIns="0" numCol="1" spcCol="0" rtlCol="0" fromWordArt="0" anchor="t" anchorCtr="0" forceAA="0" compatLnSpc="1">
              <a:prstTxWarp prst="textNoShape">
                <a:avLst/>
              </a:prstTxWarp>
              <a:noAutofit/>
            </a:bodyPr>
            <a:lstStyle/>
            <a:p>
              <a:pPr algn="ctr" defTabSz="932472" fontAlgn="base">
                <a:lnSpc>
                  <a:spcPct val="120000"/>
                </a:lnSpc>
                <a:spcBef>
                  <a:spcPct val="0"/>
                </a:spcBef>
                <a:spcAft>
                  <a:spcPct val="0"/>
                </a:spcAft>
              </a:pPr>
              <a:r>
                <a:rPr lang="en-US" sz="1600" b="1">
                  <a:ln w="3175">
                    <a:noFill/>
                  </a:ln>
                  <a:gradFill flip="none" rotWithShape="1">
                    <a:gsLst>
                      <a:gs pos="0">
                        <a:srgbClr val="FF5C39"/>
                      </a:gs>
                      <a:gs pos="32000">
                        <a:srgbClr val="C03BC4"/>
                      </a:gs>
                      <a:gs pos="68000">
                        <a:srgbClr val="0078D4"/>
                      </a:gs>
                      <a:gs pos="100000">
                        <a:srgbClr val="399A91"/>
                      </a:gs>
                    </a:gsLst>
                    <a:path path="circle">
                      <a:fillToRect l="100000" t="100000"/>
                    </a:path>
                    <a:tileRect r="-100000" b="-100000"/>
                  </a:gradFill>
                  <a:latin typeface="Segoe UI Semibold" panose="020F0502020204030204" pitchFamily="34" charset="0"/>
                  <a:cs typeface="Segoe UI" panose="020B0502040204020203" pitchFamily="34" charset="0"/>
                </a:rPr>
                <a:t>Copilot LLM</a:t>
              </a:r>
            </a:p>
          </p:txBody>
        </p:sp>
        <p:pic>
          <p:nvPicPr>
            <p:cNvPr id="40" name="Picture 3">
              <a:extLst>
                <a:ext uri="{FF2B5EF4-FFF2-40B4-BE49-F238E27FC236}">
                  <a16:creationId xmlns:a16="http://schemas.microsoft.com/office/drawing/2014/main" id="{16255EE3-AF1F-1CE3-4563-EC329909DCDD}"/>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bwMode="auto">
            <a:xfrm>
              <a:off x="9356159" y="2785847"/>
              <a:ext cx="1513695" cy="1645920"/>
            </a:xfrm>
            <a:prstGeom prst="rect">
              <a:avLst/>
            </a:prstGeom>
            <a:noFill/>
            <a:ln>
              <a:noFill/>
            </a:ln>
          </p:spPr>
        </p:pic>
      </p:grpSp>
      <p:pic>
        <p:nvPicPr>
          <p:cNvPr id="26" name="Picture 25">
            <a:extLst>
              <a:ext uri="{FF2B5EF4-FFF2-40B4-BE49-F238E27FC236}">
                <a16:creationId xmlns:a16="http://schemas.microsoft.com/office/drawing/2014/main" id="{27A21B63-65D1-159C-F8C3-6C4584E8D544}"/>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5259508" y="1894797"/>
            <a:ext cx="3739801" cy="3537481"/>
          </a:xfrm>
          <a:prstGeom prst="rect">
            <a:avLst/>
          </a:prstGeom>
          <a:scene3d>
            <a:camera prst="isometricRightUp"/>
            <a:lightRig rig="threePt" dir="t"/>
          </a:scene3d>
        </p:spPr>
      </p:pic>
    </p:spTree>
    <p:extLst>
      <p:ext uri="{BB962C8B-B14F-4D97-AF65-F5344CB8AC3E}">
        <p14:creationId xmlns:p14="http://schemas.microsoft.com/office/powerpoint/2010/main" val="1570900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63" presetClass="path" presetSubtype="0" accel="50000" decel="50000" fill="hold" nodeType="withEffect">
                                  <p:stCondLst>
                                    <p:cond delay="200"/>
                                  </p:stCondLst>
                                  <p:childTnLst>
                                    <p:animMotion origin="layout" path="M 4.375E-6 7.40741E-7 L 0.04453 7.40741E-7 " pathEditMode="relative" rAng="0" ptsTypes="AA">
                                      <p:cBhvr>
                                        <p:cTn id="9" dur="2000" fill="hold"/>
                                        <p:tgtEl>
                                          <p:spTgt spid="26"/>
                                        </p:tgtEl>
                                        <p:attrNameLst>
                                          <p:attrName>ppt_x</p:attrName>
                                          <p:attrName>ppt_y</p:attrName>
                                        </p:attrNameLst>
                                      </p:cBhvr>
                                      <p:rCtr x="2227" y="0"/>
                                    </p:animMotion>
                                  </p:childTnLst>
                                </p:cTn>
                              </p:par>
                              <p:par>
                                <p:cTn id="10" presetID="10" presetClass="entr" presetSubtype="0" fill="hold" nodeType="withEffect">
                                  <p:stCondLst>
                                    <p:cond delay="150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35" presetClass="path" presetSubtype="0" accel="50000" decel="50000" fill="hold" nodeType="withEffect">
                                  <p:stCondLst>
                                    <p:cond delay="1700"/>
                                  </p:stCondLst>
                                  <p:childTnLst>
                                    <p:animMotion origin="layout" path="M -6.25E-7 3.33333E-6 L -0.04661 3.33333E-6 " pathEditMode="relative" rAng="0" ptsTypes="AA">
                                      <p:cBhvr>
                                        <p:cTn id="14" dur="2000" fill="hold"/>
                                        <p:tgtEl>
                                          <p:spTgt spid="30"/>
                                        </p:tgtEl>
                                        <p:attrNameLst>
                                          <p:attrName>ppt_x</p:attrName>
                                          <p:attrName>ppt_y</p:attrName>
                                        </p:attrNameLst>
                                      </p:cBhvr>
                                      <p:rCtr x="-2331" y="0"/>
                                    </p:animMotion>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nodeType="clickEffect">
                                  <p:stCondLst>
                                    <p:cond delay="0"/>
                                  </p:stCondLst>
                                  <p:childTnLst>
                                    <p:animMotion origin="layout" path="M 2.08333E-7 -2.59259E-6 L -0.13646 -2.59259E-6 " pathEditMode="relative" rAng="0" ptsTypes="AA">
                                      <p:cBhvr>
                                        <p:cTn id="18" dur="2000" fill="hold"/>
                                        <p:tgtEl>
                                          <p:spTgt spid="28"/>
                                        </p:tgtEl>
                                        <p:attrNameLst>
                                          <p:attrName>ppt_x</p:attrName>
                                          <p:attrName>ppt_y</p:attrName>
                                        </p:attrNameLst>
                                      </p:cBhvr>
                                      <p:rCtr x="-6823" y="0"/>
                                    </p:animMotion>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0CF74C-EE19-7F85-5A9B-40288A45D9A2}"/>
              </a:ext>
            </a:extLst>
          </p:cNvPr>
          <p:cNvSpPr>
            <a:spLocks noGrp="1"/>
          </p:cNvSpPr>
          <p:nvPr>
            <p:ph type="title"/>
          </p:nvPr>
        </p:nvSpPr>
        <p:spPr>
          <a:xfrm>
            <a:off x="588263" y="293911"/>
            <a:ext cx="3477325" cy="553998"/>
          </a:xfrm>
        </p:spPr>
        <p:txBody>
          <a:bodyPr/>
          <a:lstStyle/>
          <a:p>
            <a:r>
              <a:rPr kumimoji="0" lang="en-US" sz="3600" b="0" i="0" u="none" strike="noStrike" kern="1200" cap="none" spc="0" normalizeH="0" baseline="0" noProof="0">
                <a:ln w="3175">
                  <a:noFill/>
                </a:ln>
                <a:effectLst/>
                <a:uLnTx/>
                <a:uFillTx/>
                <a:latin typeface="Segoe UI Semibold"/>
                <a:ea typeface="+mn-ea"/>
                <a:cs typeface="Segoe UI" panose="020B0502040204020203" pitchFamily="34" charset="0"/>
              </a:rPr>
              <a:t>Data flow </a:t>
            </a:r>
            <a:endParaRPr lang="en-US" sz="3600"/>
          </a:p>
        </p:txBody>
      </p:sp>
      <p:sp>
        <p:nvSpPr>
          <p:cNvPr id="66" name="Oval 65">
            <a:extLst>
              <a:ext uri="{FF2B5EF4-FFF2-40B4-BE49-F238E27FC236}">
                <a16:creationId xmlns:a16="http://schemas.microsoft.com/office/drawing/2014/main" id="{8480DFD5-29FF-B83A-A053-03FD88138457}"/>
              </a:ext>
              <a:ext uri="{C183D7F6-B498-43B3-948B-1728B52AA6E4}">
                <adec:decorative xmlns:adec="http://schemas.microsoft.com/office/drawing/2017/decorative" val="1"/>
              </a:ext>
            </a:extLst>
          </p:cNvPr>
          <p:cNvSpPr/>
          <p:nvPr/>
        </p:nvSpPr>
        <p:spPr bwMode="auto">
          <a:xfrm>
            <a:off x="5210671" y="1511373"/>
            <a:ext cx="223016" cy="223016"/>
          </a:xfrm>
          <a:prstGeom prst="ellipse">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r>
              <a:rPr lang="en-US" sz="900">
                <a:gradFill>
                  <a:gsLst>
                    <a:gs pos="70629">
                      <a:srgbClr val="FFFFFF"/>
                    </a:gs>
                    <a:gs pos="48951">
                      <a:srgbClr val="FFFFFF"/>
                    </a:gs>
                  </a:gsLst>
                  <a:path path="circle">
                    <a:fillToRect l="100000" t="100000"/>
                  </a:path>
                </a:gradFill>
                <a:latin typeface="+mj-lt"/>
              </a:rPr>
              <a:t>1</a:t>
            </a:r>
          </a:p>
        </p:txBody>
      </p:sp>
      <p:sp>
        <p:nvSpPr>
          <p:cNvPr id="67" name="Oval 66">
            <a:extLst>
              <a:ext uri="{FF2B5EF4-FFF2-40B4-BE49-F238E27FC236}">
                <a16:creationId xmlns:a16="http://schemas.microsoft.com/office/drawing/2014/main" id="{A4166439-7E7B-2ADA-2476-F3162BC2D71B}"/>
              </a:ext>
              <a:ext uri="{C183D7F6-B498-43B3-948B-1728B52AA6E4}">
                <adec:decorative xmlns:adec="http://schemas.microsoft.com/office/drawing/2017/decorative" val="1"/>
              </a:ext>
            </a:extLst>
          </p:cNvPr>
          <p:cNvSpPr/>
          <p:nvPr/>
        </p:nvSpPr>
        <p:spPr bwMode="auto">
          <a:xfrm>
            <a:off x="1021998" y="3290433"/>
            <a:ext cx="223016" cy="223016"/>
          </a:xfrm>
          <a:prstGeom prst="ellipse">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r>
              <a:rPr lang="en-US" sz="900">
                <a:gradFill>
                  <a:gsLst>
                    <a:gs pos="70629">
                      <a:srgbClr val="FFFFFF"/>
                    </a:gs>
                    <a:gs pos="48951">
                      <a:srgbClr val="FFFFFF"/>
                    </a:gs>
                  </a:gsLst>
                  <a:path path="circle">
                    <a:fillToRect l="100000" t="100000"/>
                  </a:path>
                </a:gradFill>
                <a:latin typeface="+mj-lt"/>
              </a:rPr>
              <a:t>2</a:t>
            </a:r>
          </a:p>
        </p:txBody>
      </p:sp>
      <p:sp>
        <p:nvSpPr>
          <p:cNvPr id="68" name="Oval 67">
            <a:extLst>
              <a:ext uri="{FF2B5EF4-FFF2-40B4-BE49-F238E27FC236}">
                <a16:creationId xmlns:a16="http://schemas.microsoft.com/office/drawing/2014/main" id="{6876470F-A1C2-EFD0-7DF7-90695DC0E2E4}"/>
              </a:ext>
              <a:ext uri="{C183D7F6-B498-43B3-948B-1728B52AA6E4}">
                <adec:decorative xmlns:adec="http://schemas.microsoft.com/office/drawing/2017/decorative" val="1"/>
              </a:ext>
            </a:extLst>
          </p:cNvPr>
          <p:cNvSpPr/>
          <p:nvPr/>
        </p:nvSpPr>
        <p:spPr bwMode="auto">
          <a:xfrm>
            <a:off x="5118538" y="3816813"/>
            <a:ext cx="223016" cy="223016"/>
          </a:xfrm>
          <a:prstGeom prst="ellipse">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r>
              <a:rPr lang="en-US" sz="900">
                <a:gradFill>
                  <a:gsLst>
                    <a:gs pos="70629">
                      <a:srgbClr val="FFFFFF"/>
                    </a:gs>
                    <a:gs pos="48951">
                      <a:srgbClr val="FFFFFF"/>
                    </a:gs>
                  </a:gsLst>
                  <a:path path="circle">
                    <a:fillToRect l="100000" t="100000"/>
                  </a:path>
                </a:gradFill>
                <a:latin typeface="+mj-lt"/>
              </a:rPr>
              <a:t>3</a:t>
            </a:r>
          </a:p>
        </p:txBody>
      </p:sp>
      <p:sp>
        <p:nvSpPr>
          <p:cNvPr id="70" name="Oval 69">
            <a:extLst>
              <a:ext uri="{FF2B5EF4-FFF2-40B4-BE49-F238E27FC236}">
                <a16:creationId xmlns:a16="http://schemas.microsoft.com/office/drawing/2014/main" id="{86A4A17B-ADC6-8C8F-ED52-58B09C0CD236}"/>
              </a:ext>
              <a:ext uri="{C183D7F6-B498-43B3-948B-1728B52AA6E4}">
                <adec:decorative xmlns:adec="http://schemas.microsoft.com/office/drawing/2017/decorative" val="1"/>
              </a:ext>
            </a:extLst>
          </p:cNvPr>
          <p:cNvSpPr/>
          <p:nvPr/>
        </p:nvSpPr>
        <p:spPr bwMode="auto">
          <a:xfrm>
            <a:off x="8548636" y="5453025"/>
            <a:ext cx="223016" cy="223016"/>
          </a:xfrm>
          <a:prstGeom prst="ellipse">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r>
              <a:rPr lang="en-US" sz="900">
                <a:gradFill>
                  <a:gsLst>
                    <a:gs pos="70629">
                      <a:srgbClr val="FFFFFF"/>
                    </a:gs>
                    <a:gs pos="48951">
                      <a:srgbClr val="FFFFFF"/>
                    </a:gs>
                  </a:gsLst>
                  <a:path path="circle">
                    <a:fillToRect l="100000" t="100000"/>
                  </a:path>
                </a:gradFill>
                <a:latin typeface="+mj-lt"/>
              </a:rPr>
              <a:t>4</a:t>
            </a:r>
          </a:p>
        </p:txBody>
      </p:sp>
      <p:sp>
        <p:nvSpPr>
          <p:cNvPr id="71" name="Oval 70">
            <a:extLst>
              <a:ext uri="{FF2B5EF4-FFF2-40B4-BE49-F238E27FC236}">
                <a16:creationId xmlns:a16="http://schemas.microsoft.com/office/drawing/2014/main" id="{796649D6-2759-BE7C-AFCC-E322AE69643A}"/>
              </a:ext>
              <a:ext uri="{C183D7F6-B498-43B3-948B-1728B52AA6E4}">
                <adec:decorative xmlns:adec="http://schemas.microsoft.com/office/drawing/2017/decorative" val="1"/>
              </a:ext>
            </a:extLst>
          </p:cNvPr>
          <p:cNvSpPr/>
          <p:nvPr/>
        </p:nvSpPr>
        <p:spPr bwMode="auto">
          <a:xfrm>
            <a:off x="3741286" y="3290433"/>
            <a:ext cx="223016" cy="223016"/>
          </a:xfrm>
          <a:prstGeom prst="ellipse">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r>
              <a:rPr lang="en-US" sz="900">
                <a:gradFill>
                  <a:gsLst>
                    <a:gs pos="70629">
                      <a:srgbClr val="FFFFFF"/>
                    </a:gs>
                    <a:gs pos="48951">
                      <a:srgbClr val="FFFFFF"/>
                    </a:gs>
                  </a:gsLst>
                  <a:path path="circle">
                    <a:fillToRect l="100000" t="100000"/>
                  </a:path>
                </a:gradFill>
                <a:latin typeface="+mj-lt"/>
              </a:rPr>
              <a:t>5</a:t>
            </a:r>
          </a:p>
        </p:txBody>
      </p:sp>
      <p:sp>
        <p:nvSpPr>
          <p:cNvPr id="76" name="Oval 75" descr="6. Render rich visuals, ask for confirmation">
            <a:extLst>
              <a:ext uri="{FF2B5EF4-FFF2-40B4-BE49-F238E27FC236}">
                <a16:creationId xmlns:a16="http://schemas.microsoft.com/office/drawing/2014/main" id="{97DD7705-BD70-4FBA-FB10-66D63D1EC5FB}"/>
              </a:ext>
            </a:extLst>
          </p:cNvPr>
          <p:cNvSpPr/>
          <p:nvPr/>
        </p:nvSpPr>
        <p:spPr bwMode="auto">
          <a:xfrm>
            <a:off x="5210671" y="2472401"/>
            <a:ext cx="223016" cy="223016"/>
          </a:xfrm>
          <a:prstGeom prst="ellipse">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r>
              <a:rPr lang="en-US" sz="900">
                <a:gradFill>
                  <a:gsLst>
                    <a:gs pos="70629">
                      <a:srgbClr val="FFFFFF"/>
                    </a:gs>
                    <a:gs pos="48951">
                      <a:srgbClr val="FFFFFF"/>
                    </a:gs>
                  </a:gsLst>
                  <a:path path="circle">
                    <a:fillToRect l="100000" t="100000"/>
                  </a:path>
                </a:gradFill>
                <a:latin typeface="+mj-lt"/>
              </a:rPr>
              <a:t>6</a:t>
            </a:r>
          </a:p>
        </p:txBody>
      </p:sp>
      <p:sp>
        <p:nvSpPr>
          <p:cNvPr id="77" name="Oval 76">
            <a:extLst>
              <a:ext uri="{FF2B5EF4-FFF2-40B4-BE49-F238E27FC236}">
                <a16:creationId xmlns:a16="http://schemas.microsoft.com/office/drawing/2014/main" id="{77F93162-5950-6902-EDC1-07C01C833823}"/>
              </a:ext>
              <a:ext uri="{C183D7F6-B498-43B3-948B-1728B52AA6E4}">
                <adec:decorative xmlns:adec="http://schemas.microsoft.com/office/drawing/2017/decorative" val="1"/>
              </a:ext>
            </a:extLst>
          </p:cNvPr>
          <p:cNvSpPr/>
          <p:nvPr/>
        </p:nvSpPr>
        <p:spPr bwMode="auto">
          <a:xfrm>
            <a:off x="10066018" y="3285680"/>
            <a:ext cx="223016" cy="223016"/>
          </a:xfrm>
          <a:prstGeom prst="ellipse">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r>
              <a:rPr lang="en-US" sz="900">
                <a:gradFill>
                  <a:gsLst>
                    <a:gs pos="70629">
                      <a:srgbClr val="FFFFFF"/>
                    </a:gs>
                    <a:gs pos="48951">
                      <a:srgbClr val="FFFFFF"/>
                    </a:gs>
                  </a:gsLst>
                  <a:path path="circle">
                    <a:fillToRect l="100000" t="100000"/>
                  </a:path>
                </a:gradFill>
                <a:latin typeface="+mj-lt"/>
              </a:rPr>
              <a:t>7</a:t>
            </a:r>
          </a:p>
        </p:txBody>
      </p:sp>
      <p:grpSp>
        <p:nvGrpSpPr>
          <p:cNvPr id="29" name="Group 28">
            <a:extLst>
              <a:ext uri="{FF2B5EF4-FFF2-40B4-BE49-F238E27FC236}">
                <a16:creationId xmlns:a16="http://schemas.microsoft.com/office/drawing/2014/main" id="{B2BC3F3D-E760-E636-46C1-BB7C6322B606}"/>
              </a:ext>
              <a:ext uri="{C183D7F6-B498-43B3-948B-1728B52AA6E4}">
                <adec:decorative xmlns:adec="http://schemas.microsoft.com/office/drawing/2017/decorative" val="1"/>
              </a:ext>
            </a:extLst>
          </p:cNvPr>
          <p:cNvGrpSpPr/>
          <p:nvPr/>
        </p:nvGrpSpPr>
        <p:grpSpPr>
          <a:xfrm>
            <a:off x="7168388" y="1080337"/>
            <a:ext cx="4193484" cy="2074368"/>
            <a:chOff x="7168388" y="527375"/>
            <a:chExt cx="4193484" cy="2074368"/>
          </a:xfrm>
        </p:grpSpPr>
        <p:sp>
          <p:nvSpPr>
            <p:cNvPr id="13" name="Rectangle: Rounded Corners 5">
              <a:extLst>
                <a:ext uri="{FF2B5EF4-FFF2-40B4-BE49-F238E27FC236}">
                  <a16:creationId xmlns:a16="http://schemas.microsoft.com/office/drawing/2014/main" id="{BEA2DF64-CCC7-715D-0687-E8DAA840F0A2}"/>
                </a:ext>
                <a:ext uri="{C183D7F6-B498-43B3-948B-1728B52AA6E4}">
                  <adec:decorative xmlns:adec="http://schemas.microsoft.com/office/drawing/2017/decorative" val="1"/>
                </a:ext>
              </a:extLst>
            </p:cNvPr>
            <p:cNvSpPr/>
            <p:nvPr/>
          </p:nvSpPr>
          <p:spPr bwMode="auto">
            <a:xfrm>
              <a:off x="7168388" y="527375"/>
              <a:ext cx="4193484" cy="2074368"/>
            </a:xfrm>
            <a:prstGeom prst="roundRect">
              <a:avLst>
                <a:gd name="adj" fmla="val 7963"/>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a:endParaRPr lang="en-US" sz="700">
                <a:solidFill>
                  <a:srgbClr val="FFFFFF"/>
                </a:solidFill>
                <a:latin typeface="Segoe UI"/>
              </a:endParaRPr>
            </a:p>
          </p:txBody>
        </p:sp>
        <p:sp>
          <p:nvSpPr>
            <p:cNvPr id="15" name="Rectangle: Rounded Corners 5">
              <a:extLst>
                <a:ext uri="{FF2B5EF4-FFF2-40B4-BE49-F238E27FC236}">
                  <a16:creationId xmlns:a16="http://schemas.microsoft.com/office/drawing/2014/main" id="{959EA26E-176F-D558-7FE7-08E69C93C855}"/>
                </a:ext>
                <a:ext uri="{C183D7F6-B498-43B3-948B-1728B52AA6E4}">
                  <adec:decorative xmlns:adec="http://schemas.microsoft.com/office/drawing/2017/decorative" val="1"/>
                </a:ext>
              </a:extLst>
            </p:cNvPr>
            <p:cNvSpPr/>
            <p:nvPr/>
          </p:nvSpPr>
          <p:spPr bwMode="auto">
            <a:xfrm>
              <a:off x="7427853" y="1068822"/>
              <a:ext cx="1572679" cy="362852"/>
            </a:xfrm>
            <a:prstGeom prst="roundRect">
              <a:avLst>
                <a:gd name="adj" fmla="val 50000"/>
              </a:avLst>
            </a:prstGeom>
            <a:solidFill>
              <a:schemeClr val="bg1"/>
            </a:solidFill>
            <a:ln>
              <a:noFill/>
              <a:headEnd type="none" w="med" len="med"/>
              <a:tailEnd type="none" w="med" len="med"/>
            </a:ln>
            <a:effectLst/>
            <a:scene3d>
              <a:camera prst="isometricRightUp">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32472" fontAlgn="base">
                <a:lnSpc>
                  <a:spcPct val="120000"/>
                </a:lnSpc>
                <a:spcBef>
                  <a:spcPct val="0"/>
                </a:spcBef>
                <a:spcAft>
                  <a:spcPct val="0"/>
                </a:spcAft>
              </a:pPr>
              <a:r>
                <a:rPr lang="en-US" sz="1100">
                  <a:solidFill>
                    <a:schemeClr val="tx1"/>
                  </a:solidFill>
                  <a:effectLst/>
                  <a:cs typeface="Segoe UI" pitchFamily="34" charset="0"/>
                </a:rPr>
                <a:t>Shell context data</a:t>
              </a:r>
            </a:p>
          </p:txBody>
        </p:sp>
        <p:sp>
          <p:nvSpPr>
            <p:cNvPr id="16" name="Rectangle: Rounded Corners 5">
              <a:extLst>
                <a:ext uri="{FF2B5EF4-FFF2-40B4-BE49-F238E27FC236}">
                  <a16:creationId xmlns:a16="http://schemas.microsoft.com/office/drawing/2014/main" id="{F5DC39CC-E58D-27D6-072C-E7DF7DBE265D}"/>
                </a:ext>
                <a:ext uri="{C183D7F6-B498-43B3-948B-1728B52AA6E4}">
                  <adec:decorative xmlns:adec="http://schemas.microsoft.com/office/drawing/2017/decorative" val="1"/>
                </a:ext>
              </a:extLst>
            </p:cNvPr>
            <p:cNvSpPr/>
            <p:nvPr/>
          </p:nvSpPr>
          <p:spPr bwMode="auto">
            <a:xfrm>
              <a:off x="9130966" y="1091492"/>
              <a:ext cx="1680052" cy="362852"/>
            </a:xfrm>
            <a:prstGeom prst="roundRect">
              <a:avLst>
                <a:gd name="adj" fmla="val 50000"/>
              </a:avLst>
            </a:prstGeom>
            <a:solidFill>
              <a:schemeClr val="bg1"/>
            </a:solidFill>
            <a:ln>
              <a:noFill/>
              <a:headEnd type="none" w="med" len="med"/>
              <a:tailEnd type="none" w="med" len="med"/>
            </a:ln>
            <a:effectLst/>
            <a:scene3d>
              <a:camera prst="isometricRightUp">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lnSpc>
                  <a:spcPct val="120000"/>
                </a:lnSpc>
                <a:spcBef>
                  <a:spcPct val="0"/>
                </a:spcBef>
                <a:spcAft>
                  <a:spcPct val="0"/>
                </a:spcAft>
              </a:pPr>
              <a:r>
                <a:rPr lang="en-US" sz="1100">
                  <a:solidFill>
                    <a:schemeClr val="tx1"/>
                  </a:solidFill>
                  <a:effectLst/>
                  <a:cs typeface="Segoe UI" pitchFamily="34" charset="0"/>
                </a:rPr>
                <a:t>Current view data</a:t>
              </a:r>
            </a:p>
          </p:txBody>
        </p:sp>
        <p:sp>
          <p:nvSpPr>
            <p:cNvPr id="27" name="Rectangle: Rounded Corners 5">
              <a:extLst>
                <a:ext uri="{FF2B5EF4-FFF2-40B4-BE49-F238E27FC236}">
                  <a16:creationId xmlns:a16="http://schemas.microsoft.com/office/drawing/2014/main" id="{0B9F133B-8CC4-AE3E-8FE3-0B5FFCE44158}"/>
                </a:ext>
                <a:ext uri="{C183D7F6-B498-43B3-948B-1728B52AA6E4}">
                  <adec:decorative xmlns:adec="http://schemas.microsoft.com/office/drawing/2017/decorative" val="1"/>
                </a:ext>
              </a:extLst>
            </p:cNvPr>
            <p:cNvSpPr/>
            <p:nvPr/>
          </p:nvSpPr>
          <p:spPr bwMode="auto">
            <a:xfrm>
              <a:off x="7416944" y="1574928"/>
              <a:ext cx="1572679" cy="362852"/>
            </a:xfrm>
            <a:prstGeom prst="roundRect">
              <a:avLst>
                <a:gd name="adj" fmla="val 50000"/>
              </a:avLst>
            </a:prstGeom>
            <a:solidFill>
              <a:schemeClr val="bg1"/>
            </a:solidFill>
            <a:ln>
              <a:noFill/>
              <a:headEnd type="none" w="med" len="med"/>
              <a:tailEnd type="none" w="med" len="med"/>
            </a:ln>
            <a:effectLst/>
            <a:scene3d>
              <a:camera prst="isometricRightUp">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lnSpc>
                  <a:spcPct val="120000"/>
                </a:lnSpc>
                <a:spcBef>
                  <a:spcPct val="0"/>
                </a:spcBef>
                <a:spcAft>
                  <a:spcPct val="0"/>
                </a:spcAft>
              </a:pPr>
              <a:r>
                <a:rPr lang="en-US" sz="1100">
                  <a:solidFill>
                    <a:schemeClr val="tx1"/>
                  </a:solidFill>
                  <a:effectLst/>
                  <a:cs typeface="Segoe UI" pitchFamily="34" charset="0"/>
                </a:rPr>
                <a:t>Chart</a:t>
              </a:r>
            </a:p>
          </p:txBody>
        </p:sp>
        <p:sp>
          <p:nvSpPr>
            <p:cNvPr id="28" name="Rectangle: Rounded Corners 5">
              <a:extLst>
                <a:ext uri="{FF2B5EF4-FFF2-40B4-BE49-F238E27FC236}">
                  <a16:creationId xmlns:a16="http://schemas.microsoft.com/office/drawing/2014/main" id="{12859700-A2E3-0C80-1BD0-A81113B0FD37}"/>
                </a:ext>
                <a:ext uri="{C183D7F6-B498-43B3-948B-1728B52AA6E4}">
                  <adec:decorative xmlns:adec="http://schemas.microsoft.com/office/drawing/2017/decorative" val="1"/>
                </a:ext>
              </a:extLst>
            </p:cNvPr>
            <p:cNvSpPr/>
            <p:nvPr/>
          </p:nvSpPr>
          <p:spPr bwMode="auto">
            <a:xfrm>
              <a:off x="9130966" y="1550300"/>
              <a:ext cx="1680052" cy="362852"/>
            </a:xfrm>
            <a:prstGeom prst="roundRect">
              <a:avLst>
                <a:gd name="adj" fmla="val 50000"/>
              </a:avLst>
            </a:prstGeom>
            <a:solidFill>
              <a:schemeClr val="bg1"/>
            </a:solidFill>
            <a:ln>
              <a:noFill/>
              <a:headEnd type="none" w="med" len="med"/>
              <a:tailEnd type="none" w="med" len="med"/>
            </a:ln>
            <a:effectLst/>
            <a:scene3d>
              <a:camera prst="isometricRightUp">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lnSpc>
                  <a:spcPct val="120000"/>
                </a:lnSpc>
                <a:spcBef>
                  <a:spcPct val="0"/>
                </a:spcBef>
                <a:spcAft>
                  <a:spcPct val="0"/>
                </a:spcAft>
              </a:pPr>
              <a:r>
                <a:rPr lang="en-US" sz="1100">
                  <a:solidFill>
                    <a:schemeClr val="tx1"/>
                  </a:solidFill>
                  <a:effectLst/>
                  <a:cs typeface="Segoe UI" pitchFamily="34" charset="0"/>
                </a:rPr>
                <a:t>Code block control</a:t>
              </a:r>
            </a:p>
          </p:txBody>
        </p:sp>
        <p:sp>
          <p:nvSpPr>
            <p:cNvPr id="43" name="TextBox 42">
              <a:extLst>
                <a:ext uri="{FF2B5EF4-FFF2-40B4-BE49-F238E27FC236}">
                  <a16:creationId xmlns:a16="http://schemas.microsoft.com/office/drawing/2014/main" id="{BAB5D037-E6FA-8D56-BE4C-14918F2E15AC}"/>
                </a:ext>
                <a:ext uri="{C183D7F6-B498-43B3-948B-1728B52AA6E4}">
                  <adec:decorative xmlns:adec="http://schemas.microsoft.com/office/drawing/2017/decorative" val="1"/>
                </a:ext>
              </a:extLst>
            </p:cNvPr>
            <p:cNvSpPr txBox="1"/>
            <p:nvPr/>
          </p:nvSpPr>
          <p:spPr>
            <a:xfrm>
              <a:off x="7339907" y="601646"/>
              <a:ext cx="2874055" cy="393890"/>
            </a:xfrm>
            <a:prstGeom prst="rect">
              <a:avLst/>
            </a:prstGeom>
            <a:noFill/>
          </p:spPr>
          <p:txBody>
            <a:bodyPr wrap="square">
              <a:spAutoFit/>
            </a:bodyPr>
            <a:lstStyle/>
            <a:p>
              <a:pPr marL="0" marR="0" lvl="0" indent="0" algn="l" defTabSz="932472" rtl="0" eaLnBrk="1" fontAlgn="base" latinLnBrk="0" hangingPunct="1">
                <a:lnSpc>
                  <a:spcPct val="12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rPr>
                <a:t>Azure Portal (Host)</a:t>
              </a:r>
            </a:p>
          </p:txBody>
        </p:sp>
        <p:sp>
          <p:nvSpPr>
            <p:cNvPr id="59" name="Rectangle: Rounded Corners 5">
              <a:extLst>
                <a:ext uri="{FF2B5EF4-FFF2-40B4-BE49-F238E27FC236}">
                  <a16:creationId xmlns:a16="http://schemas.microsoft.com/office/drawing/2014/main" id="{B65272C8-FA3B-D390-218C-955167BCA8A4}"/>
                </a:ext>
                <a:ext uri="{C183D7F6-B498-43B3-948B-1728B52AA6E4}">
                  <adec:decorative xmlns:adec="http://schemas.microsoft.com/office/drawing/2017/decorative" val="1"/>
                </a:ext>
              </a:extLst>
            </p:cNvPr>
            <p:cNvSpPr/>
            <p:nvPr/>
          </p:nvSpPr>
          <p:spPr bwMode="auto">
            <a:xfrm>
              <a:off x="7407978" y="2038118"/>
              <a:ext cx="3403040" cy="362852"/>
            </a:xfrm>
            <a:prstGeom prst="roundRect">
              <a:avLst>
                <a:gd name="adj" fmla="val 50000"/>
              </a:avLst>
            </a:prstGeom>
            <a:solidFill>
              <a:schemeClr val="bg1"/>
            </a:solidFill>
            <a:ln>
              <a:noFill/>
              <a:headEnd type="none" w="med" len="med"/>
              <a:tailEnd type="none" w="med" len="med"/>
            </a:ln>
            <a:effectLst/>
            <a:scene3d>
              <a:camera prst="isometricRightUp">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lnSpc>
                  <a:spcPct val="120000"/>
                </a:lnSpc>
                <a:spcBef>
                  <a:spcPct val="0"/>
                </a:spcBef>
                <a:spcAft>
                  <a:spcPct val="0"/>
                </a:spcAft>
              </a:pPr>
              <a:r>
                <a:rPr lang="en-US" sz="1100">
                  <a:solidFill>
                    <a:schemeClr val="tx1"/>
                  </a:solidFill>
                  <a:effectLst/>
                  <a:cs typeface="Segoe UI" pitchFamily="34" charset="0"/>
                </a:rPr>
                <a:t>Portal views</a:t>
              </a:r>
            </a:p>
          </p:txBody>
        </p:sp>
      </p:grpSp>
      <p:grpSp>
        <p:nvGrpSpPr>
          <p:cNvPr id="36" name="Group 35">
            <a:extLst>
              <a:ext uri="{FF2B5EF4-FFF2-40B4-BE49-F238E27FC236}">
                <a16:creationId xmlns:a16="http://schemas.microsoft.com/office/drawing/2014/main" id="{7140AEAF-CCF1-267E-8B13-A43E2EA72391}"/>
              </a:ext>
              <a:ext uri="{C183D7F6-B498-43B3-948B-1728B52AA6E4}">
                <adec:decorative xmlns:adec="http://schemas.microsoft.com/office/drawing/2017/decorative" val="1"/>
              </a:ext>
            </a:extLst>
          </p:cNvPr>
          <p:cNvGrpSpPr/>
          <p:nvPr/>
        </p:nvGrpSpPr>
        <p:grpSpPr>
          <a:xfrm>
            <a:off x="573641" y="5378260"/>
            <a:ext cx="4434783" cy="958440"/>
            <a:chOff x="724476" y="5378260"/>
            <a:chExt cx="4434783" cy="958440"/>
          </a:xfrm>
        </p:grpSpPr>
        <p:sp>
          <p:nvSpPr>
            <p:cNvPr id="7" name="Rectangle: Rounded Corners 5">
              <a:extLst>
                <a:ext uri="{FF2B5EF4-FFF2-40B4-BE49-F238E27FC236}">
                  <a16:creationId xmlns:a16="http://schemas.microsoft.com/office/drawing/2014/main" id="{62C370FC-A7ED-0A9E-35D2-AC88379B09FA}"/>
                </a:ext>
                <a:ext uri="{C183D7F6-B498-43B3-948B-1728B52AA6E4}">
                  <adec:decorative xmlns:adec="http://schemas.microsoft.com/office/drawing/2017/decorative" val="1"/>
                </a:ext>
              </a:extLst>
            </p:cNvPr>
            <p:cNvSpPr/>
            <p:nvPr/>
          </p:nvSpPr>
          <p:spPr bwMode="auto">
            <a:xfrm>
              <a:off x="724476" y="5378260"/>
              <a:ext cx="4434783" cy="958440"/>
            </a:xfrm>
            <a:prstGeom prst="roundRect">
              <a:avLst>
                <a:gd name="adj" fmla="val 13832"/>
              </a:avLst>
            </a:prstGeom>
            <a:ln w="19050" cap="rnd">
              <a:gradFill flip="none" rotWithShape="1">
                <a:gsLst>
                  <a:gs pos="0">
                    <a:srgbClr val="FF5C39"/>
                  </a:gs>
                  <a:gs pos="32000">
                    <a:srgbClr val="C03BC4"/>
                  </a:gs>
                  <a:gs pos="68000">
                    <a:srgbClr val="0078D4"/>
                  </a:gs>
                  <a:gs pos="100000">
                    <a:srgbClr val="399A91"/>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36A2516F-DB68-37E9-4F42-8F66514F0A2C}"/>
                </a:ext>
                <a:ext uri="{C183D7F6-B498-43B3-948B-1728B52AA6E4}">
                  <adec:decorative xmlns:adec="http://schemas.microsoft.com/office/drawing/2017/decorative" val="1"/>
                </a:ext>
              </a:extLst>
            </p:cNvPr>
            <p:cNvSpPr txBox="1"/>
            <p:nvPr/>
          </p:nvSpPr>
          <p:spPr>
            <a:xfrm>
              <a:off x="739147" y="5635135"/>
              <a:ext cx="2238456" cy="393890"/>
            </a:xfrm>
            <a:prstGeom prst="rect">
              <a:avLst/>
            </a:prstGeom>
            <a:noFill/>
          </p:spPr>
          <p:txBody>
            <a:bodyPr wrap="square">
              <a:spAutoFit/>
            </a:bodyPr>
            <a:lstStyle/>
            <a:p>
              <a:pPr marL="0" marR="0" lvl="0" indent="0" algn="ctr" defTabSz="932472" rtl="0" eaLnBrk="1" fontAlgn="base" latinLnBrk="0" hangingPunct="1">
                <a:lnSpc>
                  <a:spcPct val="120000"/>
                </a:lnSpc>
                <a:spcBef>
                  <a:spcPct val="0"/>
                </a:spcBef>
                <a:spcAft>
                  <a:spcPct val="0"/>
                </a:spcAft>
                <a:buClrTx/>
                <a:buSzTx/>
                <a:buFontTx/>
                <a:buNone/>
                <a:tabLst/>
                <a:defRPr/>
              </a:pPr>
              <a:r>
                <a:rPr kumimoji="0" lang="en-US" sz="1800" b="0" i="0" u="none" strike="noStrike" kern="1200" cap="none" spc="0" normalizeH="0" baseline="0" noProof="0">
                  <a:ln>
                    <a:noFill/>
                  </a:ln>
                  <a:effectLst/>
                  <a:uLnTx/>
                  <a:uFillTx/>
                  <a:latin typeface="Segoe UI Semibold"/>
                  <a:ea typeface="Segoe UI" pitchFamily="34" charset="0"/>
                  <a:cs typeface="Segoe UI" pitchFamily="34" charset="0"/>
                </a:rPr>
                <a:t>AI Infrastructure</a:t>
              </a:r>
            </a:p>
          </p:txBody>
        </p:sp>
      </p:grpSp>
      <p:grpSp>
        <p:nvGrpSpPr>
          <p:cNvPr id="37" name="Group 36">
            <a:extLst>
              <a:ext uri="{FF2B5EF4-FFF2-40B4-BE49-F238E27FC236}">
                <a16:creationId xmlns:a16="http://schemas.microsoft.com/office/drawing/2014/main" id="{BA3C7A08-7EFF-BCF0-4133-E0BA5C73AD15}"/>
              </a:ext>
              <a:ext uri="{C183D7F6-B498-43B3-948B-1728B52AA6E4}">
                <adec:decorative xmlns:adec="http://schemas.microsoft.com/office/drawing/2017/decorative" val="1"/>
              </a:ext>
            </a:extLst>
          </p:cNvPr>
          <p:cNvGrpSpPr/>
          <p:nvPr/>
        </p:nvGrpSpPr>
        <p:grpSpPr>
          <a:xfrm>
            <a:off x="573641" y="3577625"/>
            <a:ext cx="4434783" cy="1602076"/>
            <a:chOff x="724476" y="3577625"/>
            <a:chExt cx="4434783" cy="1602076"/>
          </a:xfrm>
        </p:grpSpPr>
        <p:sp>
          <p:nvSpPr>
            <p:cNvPr id="2" name="Rectangle: Rounded Corners 5">
              <a:extLst>
                <a:ext uri="{FF2B5EF4-FFF2-40B4-BE49-F238E27FC236}">
                  <a16:creationId xmlns:a16="http://schemas.microsoft.com/office/drawing/2014/main" id="{BC672F15-DE79-41D5-ABBC-D5732431BDAD}"/>
                </a:ext>
                <a:ext uri="{C183D7F6-B498-43B3-948B-1728B52AA6E4}">
                  <adec:decorative xmlns:adec="http://schemas.microsoft.com/office/drawing/2017/decorative" val="1"/>
                </a:ext>
              </a:extLst>
            </p:cNvPr>
            <p:cNvSpPr/>
            <p:nvPr/>
          </p:nvSpPr>
          <p:spPr bwMode="auto">
            <a:xfrm>
              <a:off x="724476" y="3577625"/>
              <a:ext cx="4434783" cy="1602076"/>
            </a:xfrm>
            <a:prstGeom prst="roundRect">
              <a:avLst>
                <a:gd name="adj" fmla="val 10068"/>
              </a:avLst>
            </a:prstGeom>
            <a:ln w="19050" cap="rnd">
              <a:gradFill flip="none" rotWithShape="1">
                <a:gsLst>
                  <a:gs pos="0">
                    <a:srgbClr val="FF5C39"/>
                  </a:gs>
                  <a:gs pos="32000">
                    <a:srgbClr val="C03BC4"/>
                  </a:gs>
                  <a:gs pos="68000">
                    <a:srgbClr val="0078D4"/>
                  </a:gs>
                  <a:gs pos="100000">
                    <a:srgbClr val="399A91"/>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04D0F512-5296-260A-ED5C-2969C97CB118}"/>
                </a:ext>
                <a:ext uri="{C183D7F6-B498-43B3-948B-1728B52AA6E4}">
                  <adec:decorative xmlns:adec="http://schemas.microsoft.com/office/drawing/2017/decorative" val="1"/>
                </a:ext>
              </a:extLst>
            </p:cNvPr>
            <p:cNvSpPr txBox="1"/>
            <p:nvPr/>
          </p:nvSpPr>
          <p:spPr>
            <a:xfrm>
              <a:off x="910633" y="3602181"/>
              <a:ext cx="1894891" cy="393890"/>
            </a:xfrm>
            <a:prstGeom prst="rect">
              <a:avLst/>
            </a:prstGeom>
            <a:noFill/>
          </p:spPr>
          <p:txBody>
            <a:bodyPr wrap="square">
              <a:spAutoFit/>
            </a:bodyPr>
            <a:lstStyle/>
            <a:p>
              <a:pPr marL="0" marR="0" lvl="0" indent="0" algn="l" defTabSz="932472" rtl="0" eaLnBrk="1" fontAlgn="base" latinLnBrk="0" hangingPunct="1">
                <a:lnSpc>
                  <a:spcPct val="120000"/>
                </a:lnSpc>
                <a:spcBef>
                  <a:spcPct val="0"/>
                </a:spcBef>
                <a:spcAft>
                  <a:spcPct val="0"/>
                </a:spcAft>
                <a:buClrTx/>
                <a:buSzTx/>
                <a:buFontTx/>
                <a:buNone/>
                <a:tabLst/>
                <a:defRPr/>
              </a:pPr>
              <a:r>
                <a:rPr kumimoji="0" lang="en-US" sz="1800" b="0" i="0" u="none" strike="noStrike" kern="1200" cap="none" spc="0" normalizeH="0" baseline="0" noProof="0">
                  <a:ln>
                    <a:noFill/>
                  </a:ln>
                  <a:effectLst/>
                  <a:uLnTx/>
                  <a:uFillTx/>
                  <a:latin typeface="Segoe UI Semibold"/>
                  <a:ea typeface="Segoe UI" pitchFamily="34" charset="0"/>
                  <a:cs typeface="Segoe UI" pitchFamily="34" charset="0"/>
                </a:rPr>
                <a:t>Orchestration</a:t>
              </a:r>
            </a:p>
          </p:txBody>
        </p:sp>
        <p:sp>
          <p:nvSpPr>
            <p:cNvPr id="4" name="Rectangle: Rounded Corners 5">
              <a:extLst>
                <a:ext uri="{FF2B5EF4-FFF2-40B4-BE49-F238E27FC236}">
                  <a16:creationId xmlns:a16="http://schemas.microsoft.com/office/drawing/2014/main" id="{269A0BA1-2C4B-8B07-74A8-BB3E8239B5C3}"/>
                </a:ext>
                <a:ext uri="{C183D7F6-B498-43B3-948B-1728B52AA6E4}">
                  <adec:decorative xmlns:adec="http://schemas.microsoft.com/office/drawing/2017/decorative" val="1"/>
                </a:ext>
              </a:extLst>
            </p:cNvPr>
            <p:cNvSpPr/>
            <p:nvPr/>
          </p:nvSpPr>
          <p:spPr bwMode="auto">
            <a:xfrm>
              <a:off x="999855" y="4673995"/>
              <a:ext cx="3915067" cy="385328"/>
            </a:xfrm>
            <a:prstGeom prst="roundRect">
              <a:avLst>
                <a:gd name="adj" fmla="val 50000"/>
              </a:avLst>
            </a:prstGeom>
            <a:solidFill>
              <a:schemeClr val="tx1">
                <a:alpha val="8000"/>
              </a:schemeClr>
            </a:solidFill>
            <a:ln>
              <a:noFill/>
              <a:headEnd type="none" w="med" len="med"/>
              <a:tailEnd type="none" w="med" len="med"/>
            </a:ln>
            <a:effectLst/>
            <a:scene3d>
              <a:camera prst="isometricRightUp">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lnSpc>
                  <a:spcPct val="120000"/>
                </a:lnSpc>
                <a:spcBef>
                  <a:spcPct val="0"/>
                </a:spcBef>
                <a:spcAft>
                  <a:spcPct val="0"/>
                </a:spcAft>
              </a:pPr>
              <a:r>
                <a:rPr lang="en-US" sz="1100">
                  <a:solidFill>
                    <a:schemeClr val="tx1"/>
                  </a:solidFill>
                  <a:latin typeface="Segoe UI"/>
                  <a:cs typeface="Segoe UI" pitchFamily="34" charset="0"/>
                </a:rPr>
                <a:t>Plugins</a:t>
              </a:r>
            </a:p>
          </p:txBody>
        </p:sp>
        <p:sp>
          <p:nvSpPr>
            <p:cNvPr id="5" name="Rectangle: Rounded Corners 5">
              <a:extLst>
                <a:ext uri="{FF2B5EF4-FFF2-40B4-BE49-F238E27FC236}">
                  <a16:creationId xmlns:a16="http://schemas.microsoft.com/office/drawing/2014/main" id="{2D25330D-F232-C5A4-0C81-5365A62D9C1E}"/>
                </a:ext>
                <a:ext uri="{C183D7F6-B498-43B3-948B-1728B52AA6E4}">
                  <adec:decorative xmlns:adec="http://schemas.microsoft.com/office/drawing/2017/decorative" val="1"/>
                </a:ext>
              </a:extLst>
            </p:cNvPr>
            <p:cNvSpPr/>
            <p:nvPr/>
          </p:nvSpPr>
          <p:spPr bwMode="auto">
            <a:xfrm>
              <a:off x="999856" y="4154495"/>
              <a:ext cx="1227631" cy="385328"/>
            </a:xfrm>
            <a:prstGeom prst="roundRect">
              <a:avLst>
                <a:gd name="adj" fmla="val 50000"/>
              </a:avLst>
            </a:prstGeom>
            <a:solidFill>
              <a:schemeClr val="tx1">
                <a:alpha val="8000"/>
              </a:schemeClr>
            </a:solidFill>
            <a:ln>
              <a:noFill/>
              <a:headEnd type="none" w="med" len="med"/>
              <a:tailEnd type="none" w="med" len="med"/>
            </a:ln>
            <a:effectLst/>
            <a:scene3d>
              <a:camera prst="isometricRightUp">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lnSpc>
                  <a:spcPct val="120000"/>
                </a:lnSpc>
                <a:spcBef>
                  <a:spcPct val="0"/>
                </a:spcBef>
                <a:spcAft>
                  <a:spcPct val="0"/>
                </a:spcAft>
              </a:pPr>
              <a:r>
                <a:rPr lang="en-US" sz="1100">
                  <a:solidFill>
                    <a:schemeClr val="tx1"/>
                  </a:solidFill>
                  <a:latin typeface="Segoe UI"/>
                  <a:cs typeface="Segoe UI" pitchFamily="34" charset="0"/>
                </a:rPr>
                <a:t>Grounding</a:t>
              </a:r>
            </a:p>
          </p:txBody>
        </p:sp>
        <p:sp>
          <p:nvSpPr>
            <p:cNvPr id="9" name="Rectangle: Rounded Corners 5">
              <a:extLst>
                <a:ext uri="{FF2B5EF4-FFF2-40B4-BE49-F238E27FC236}">
                  <a16:creationId xmlns:a16="http://schemas.microsoft.com/office/drawing/2014/main" id="{4A2C2786-B577-9864-B3B7-D7AB70891106}"/>
                </a:ext>
                <a:ext uri="{C183D7F6-B498-43B3-948B-1728B52AA6E4}">
                  <adec:decorative xmlns:adec="http://schemas.microsoft.com/office/drawing/2017/decorative" val="1"/>
                </a:ext>
              </a:extLst>
            </p:cNvPr>
            <p:cNvSpPr/>
            <p:nvPr/>
          </p:nvSpPr>
          <p:spPr bwMode="auto">
            <a:xfrm>
              <a:off x="2389237" y="4079627"/>
              <a:ext cx="2525686" cy="489711"/>
            </a:xfrm>
            <a:prstGeom prst="roundRect">
              <a:avLst>
                <a:gd name="adj" fmla="val 50000"/>
              </a:avLst>
            </a:prstGeom>
            <a:solidFill>
              <a:schemeClr val="tx1">
                <a:alpha val="8000"/>
              </a:schemeClr>
            </a:solidFill>
            <a:ln>
              <a:noFill/>
              <a:headEnd type="none" w="med" len="med"/>
              <a:tailEnd type="none" w="med" len="med"/>
            </a:ln>
            <a:effectLst/>
            <a:scene3d>
              <a:camera prst="isometricRightUp">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lnSpc>
                  <a:spcPct val="120000"/>
                </a:lnSpc>
                <a:spcBef>
                  <a:spcPct val="0"/>
                </a:spcBef>
                <a:spcAft>
                  <a:spcPct val="0"/>
                </a:spcAft>
              </a:pPr>
              <a:r>
                <a:rPr lang="en-US" sz="1100">
                  <a:solidFill>
                    <a:schemeClr val="tx1"/>
                  </a:solidFill>
                  <a:latin typeface="Segoe UI"/>
                  <a:cs typeface="Segoe UI" pitchFamily="34" charset="0"/>
                </a:rPr>
                <a:t>Prompt &amp; response</a:t>
              </a:r>
            </a:p>
            <a:p>
              <a:pPr algn="ctr" defTabSz="932472" fontAlgn="base">
                <a:lnSpc>
                  <a:spcPct val="120000"/>
                </a:lnSpc>
                <a:spcBef>
                  <a:spcPct val="0"/>
                </a:spcBef>
                <a:spcAft>
                  <a:spcPct val="0"/>
                </a:spcAft>
              </a:pPr>
              <a:r>
                <a:rPr lang="en-US" sz="1100">
                  <a:solidFill>
                    <a:schemeClr val="tx1"/>
                  </a:solidFill>
                  <a:latin typeface="Segoe UI"/>
                  <a:cs typeface="Segoe UI" pitchFamily="34" charset="0"/>
                </a:rPr>
                <a:t> filtering (Responsible AI)</a:t>
              </a:r>
            </a:p>
          </p:txBody>
        </p:sp>
      </p:grpSp>
      <p:grpSp>
        <p:nvGrpSpPr>
          <p:cNvPr id="14" name="Group 13" descr="1. Get context from Copilot frontend and Azure Portal (Host) &#10;&#10;2. Prompt (context + question) leading to the Orchestration and the AI Infrastructure&#10;&#10;3. Call plugins leading to the Plugin store&#10;&#10;4. Access data under user context leading to ARM &#10;&#10;5. Response from Orchestration to the Copilot frontend&#10;&#10;6. Render rich visuals, ask for confirmation from Copilot frontend to Azure Portal (Host)&#10;&#10;7. Access data under user context from Azure Portal to ARM">
            <a:extLst>
              <a:ext uri="{FF2B5EF4-FFF2-40B4-BE49-F238E27FC236}">
                <a16:creationId xmlns:a16="http://schemas.microsoft.com/office/drawing/2014/main" id="{9C925586-80E5-9A9F-6C73-BBD7F5D883F9}"/>
              </a:ext>
              <a:ext uri="{C183D7F6-B498-43B3-948B-1728B52AA6E4}">
                <adec:decorative xmlns:adec="http://schemas.microsoft.com/office/drawing/2017/decorative" val="0"/>
              </a:ext>
            </a:extLst>
          </p:cNvPr>
          <p:cNvGrpSpPr/>
          <p:nvPr/>
        </p:nvGrpSpPr>
        <p:grpSpPr>
          <a:xfrm>
            <a:off x="591533" y="1080337"/>
            <a:ext cx="4419023" cy="2139619"/>
            <a:chOff x="742368" y="1080337"/>
            <a:chExt cx="4419023" cy="2139619"/>
          </a:xfrm>
        </p:grpSpPr>
        <p:sp>
          <p:nvSpPr>
            <p:cNvPr id="17" name="Rectangle: Rounded Corners 5">
              <a:extLst>
                <a:ext uri="{FF2B5EF4-FFF2-40B4-BE49-F238E27FC236}">
                  <a16:creationId xmlns:a16="http://schemas.microsoft.com/office/drawing/2014/main" id="{E1BF43BD-B41C-B992-ACFF-98B4B7406D86}"/>
                </a:ext>
                <a:ext uri="{C183D7F6-B498-43B3-948B-1728B52AA6E4}">
                  <adec:decorative xmlns:adec="http://schemas.microsoft.com/office/drawing/2017/decorative" val="1"/>
                </a:ext>
              </a:extLst>
            </p:cNvPr>
            <p:cNvSpPr/>
            <p:nvPr/>
          </p:nvSpPr>
          <p:spPr bwMode="auto">
            <a:xfrm>
              <a:off x="742368" y="1080337"/>
              <a:ext cx="4419023" cy="2139619"/>
            </a:xfrm>
            <a:prstGeom prst="roundRect">
              <a:avLst>
                <a:gd name="adj" fmla="val 6673"/>
              </a:avLst>
            </a:prstGeom>
            <a:ln w="19050" cap="rnd">
              <a:gradFill flip="none" rotWithShape="1">
                <a:gsLst>
                  <a:gs pos="0">
                    <a:srgbClr val="FF5C39"/>
                  </a:gs>
                  <a:gs pos="32000">
                    <a:srgbClr val="C03BC4"/>
                  </a:gs>
                  <a:gs pos="68000">
                    <a:srgbClr val="0078D4"/>
                  </a:gs>
                  <a:gs pos="100000">
                    <a:srgbClr val="399A91"/>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9" name="TextBox 18">
              <a:extLst>
                <a:ext uri="{FF2B5EF4-FFF2-40B4-BE49-F238E27FC236}">
                  <a16:creationId xmlns:a16="http://schemas.microsoft.com/office/drawing/2014/main" id="{0937B871-03EF-702E-2678-ACE410ED7223}"/>
                </a:ext>
                <a:ext uri="{C183D7F6-B498-43B3-948B-1728B52AA6E4}">
                  <adec:decorative xmlns:adec="http://schemas.microsoft.com/office/drawing/2017/decorative" val="1"/>
                </a:ext>
              </a:extLst>
            </p:cNvPr>
            <p:cNvSpPr txBox="1"/>
            <p:nvPr/>
          </p:nvSpPr>
          <p:spPr>
            <a:xfrm>
              <a:off x="830128" y="1096469"/>
              <a:ext cx="2043927" cy="393890"/>
            </a:xfrm>
            <a:prstGeom prst="rect">
              <a:avLst/>
            </a:prstGeom>
            <a:noFill/>
          </p:spPr>
          <p:txBody>
            <a:bodyPr wrap="square">
              <a:spAutoFit/>
            </a:bodyPr>
            <a:lstStyle/>
            <a:p>
              <a:pPr marL="0" marR="0" lvl="0" indent="0" algn="ctr" defTabSz="932472" rtl="0" eaLnBrk="1" fontAlgn="base" latinLnBrk="0" hangingPunct="1">
                <a:lnSpc>
                  <a:spcPct val="120000"/>
                </a:lnSpc>
                <a:spcBef>
                  <a:spcPct val="0"/>
                </a:spcBef>
                <a:spcAft>
                  <a:spcPct val="0"/>
                </a:spcAft>
                <a:buClrTx/>
                <a:buSzTx/>
                <a:buFontTx/>
                <a:buNone/>
                <a:tabLst/>
                <a:defRPr/>
              </a:pPr>
              <a:r>
                <a:rPr kumimoji="0" lang="en-US" sz="1800" b="0" i="0" u="none" strike="noStrike" kern="1200" cap="none" spc="0" normalizeH="0" baseline="0" noProof="0">
                  <a:ln>
                    <a:noFill/>
                  </a:ln>
                  <a:effectLst/>
                  <a:uLnTx/>
                  <a:uFillTx/>
                  <a:latin typeface="Segoe UI Semibold"/>
                  <a:ea typeface="Segoe UI" pitchFamily="34" charset="0"/>
                  <a:cs typeface="Segoe UI" pitchFamily="34" charset="0"/>
                </a:rPr>
                <a:t>Copilot frontend</a:t>
              </a:r>
            </a:p>
          </p:txBody>
        </p:sp>
        <p:sp>
          <p:nvSpPr>
            <p:cNvPr id="20" name="Rectangle: Rounded Corners 5">
              <a:extLst>
                <a:ext uri="{FF2B5EF4-FFF2-40B4-BE49-F238E27FC236}">
                  <a16:creationId xmlns:a16="http://schemas.microsoft.com/office/drawing/2014/main" id="{098A23F7-AA18-44C5-EBEA-577CD8C7BFDF}"/>
                </a:ext>
                <a:ext uri="{C183D7F6-B498-43B3-948B-1728B52AA6E4}">
                  <adec:decorative xmlns:adec="http://schemas.microsoft.com/office/drawing/2017/decorative" val="1"/>
                </a:ext>
              </a:extLst>
            </p:cNvPr>
            <p:cNvSpPr/>
            <p:nvPr/>
          </p:nvSpPr>
          <p:spPr bwMode="auto">
            <a:xfrm>
              <a:off x="999858" y="2639280"/>
              <a:ext cx="3915066" cy="385328"/>
            </a:xfrm>
            <a:prstGeom prst="roundRect">
              <a:avLst>
                <a:gd name="adj" fmla="val 50000"/>
              </a:avLst>
            </a:prstGeom>
            <a:solidFill>
              <a:schemeClr val="tx1">
                <a:alpha val="8000"/>
              </a:schemeClr>
            </a:solidFill>
            <a:ln>
              <a:noFill/>
              <a:headEnd type="none" w="med" len="med"/>
              <a:tailEnd type="none" w="med" len="med"/>
            </a:ln>
            <a:effectLst/>
            <a:scene3d>
              <a:camera prst="isometricRightUp">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20000"/>
                </a:lnSpc>
                <a:spcBef>
                  <a:spcPct val="0"/>
                </a:spcBef>
                <a:spcAft>
                  <a:spcPct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Segoe UI"/>
                  <a:ea typeface="Segoe UI" pitchFamily="34" charset="0"/>
                  <a:cs typeface="Segoe UI" pitchFamily="34" charset="0"/>
                </a:rPr>
                <a:t>Chat UX</a:t>
              </a:r>
            </a:p>
          </p:txBody>
        </p:sp>
        <p:sp>
          <p:nvSpPr>
            <p:cNvPr id="21" name="Rectangle: Rounded Corners 5">
              <a:extLst>
                <a:ext uri="{FF2B5EF4-FFF2-40B4-BE49-F238E27FC236}">
                  <a16:creationId xmlns:a16="http://schemas.microsoft.com/office/drawing/2014/main" id="{749D097F-B0A5-CF6C-41F0-DD4752C8BCC5}"/>
                </a:ext>
                <a:ext uri="{C183D7F6-B498-43B3-948B-1728B52AA6E4}">
                  <adec:decorative xmlns:adec="http://schemas.microsoft.com/office/drawing/2017/decorative" val="1"/>
                </a:ext>
              </a:extLst>
            </p:cNvPr>
            <p:cNvSpPr/>
            <p:nvPr/>
          </p:nvSpPr>
          <p:spPr bwMode="auto">
            <a:xfrm>
              <a:off x="1000148" y="1617242"/>
              <a:ext cx="3914775" cy="385328"/>
            </a:xfrm>
            <a:prstGeom prst="roundRect">
              <a:avLst>
                <a:gd name="adj" fmla="val 50000"/>
              </a:avLst>
            </a:prstGeom>
            <a:solidFill>
              <a:schemeClr val="tx1">
                <a:alpha val="8000"/>
              </a:schemeClr>
            </a:solidFill>
            <a:ln>
              <a:noFill/>
              <a:headEnd type="none" w="med" len="med"/>
              <a:tailEnd type="none" w="med" len="med"/>
            </a:ln>
            <a:effectLst/>
            <a:scene3d>
              <a:camera prst="isometricRightUp">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20000"/>
                </a:lnSpc>
                <a:spcBef>
                  <a:spcPct val="0"/>
                </a:spcBef>
                <a:spcAft>
                  <a:spcPct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Segoe UI"/>
                  <a:ea typeface="Segoe UI" pitchFamily="34" charset="0"/>
                  <a:cs typeface="Segoe UI" pitchFamily="34" charset="0"/>
                </a:rPr>
                <a:t>Extensions</a:t>
              </a:r>
            </a:p>
          </p:txBody>
        </p:sp>
        <p:sp>
          <p:nvSpPr>
            <p:cNvPr id="18" name="Rectangle: Rounded Corners 5">
              <a:extLst>
                <a:ext uri="{FF2B5EF4-FFF2-40B4-BE49-F238E27FC236}">
                  <a16:creationId xmlns:a16="http://schemas.microsoft.com/office/drawing/2014/main" id="{7ACA3030-F6B8-86B7-0DD5-EFF33EA7D422}"/>
                </a:ext>
                <a:ext uri="{C183D7F6-B498-43B3-948B-1728B52AA6E4}">
                  <adec:decorative xmlns:adec="http://schemas.microsoft.com/office/drawing/2017/decorative" val="1"/>
                </a:ext>
              </a:extLst>
            </p:cNvPr>
            <p:cNvSpPr/>
            <p:nvPr/>
          </p:nvSpPr>
          <p:spPr bwMode="auto">
            <a:xfrm>
              <a:off x="3398049" y="2138425"/>
              <a:ext cx="1534523" cy="385328"/>
            </a:xfrm>
            <a:prstGeom prst="roundRect">
              <a:avLst>
                <a:gd name="adj" fmla="val 50000"/>
              </a:avLst>
            </a:prstGeom>
            <a:solidFill>
              <a:schemeClr val="tx1">
                <a:alpha val="8000"/>
              </a:schemeClr>
            </a:solidFill>
            <a:ln>
              <a:noFill/>
              <a:headEnd type="none" w="med" len="med"/>
              <a:tailEnd type="none" w="med" len="med"/>
            </a:ln>
            <a:effectLst/>
            <a:scene3d>
              <a:camera prst="isometricRightUp">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20000"/>
                </a:lnSpc>
                <a:spcBef>
                  <a:spcPct val="0"/>
                </a:spcBef>
                <a:spcAft>
                  <a:spcPct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Segoe UI"/>
                  <a:ea typeface="Segoe UI" pitchFamily="34" charset="0"/>
                  <a:cs typeface="Segoe UI" pitchFamily="34" charset="0"/>
                </a:rPr>
                <a:t>Adaptive cards</a:t>
              </a:r>
            </a:p>
          </p:txBody>
        </p:sp>
        <p:sp>
          <p:nvSpPr>
            <p:cNvPr id="24" name="Rectangle: Rounded Corners 5">
              <a:extLst>
                <a:ext uri="{FF2B5EF4-FFF2-40B4-BE49-F238E27FC236}">
                  <a16:creationId xmlns:a16="http://schemas.microsoft.com/office/drawing/2014/main" id="{70269958-9166-9D37-8A6C-CF26E140032D}"/>
                </a:ext>
                <a:ext uri="{C183D7F6-B498-43B3-948B-1728B52AA6E4}">
                  <adec:decorative xmlns:adec="http://schemas.microsoft.com/office/drawing/2017/decorative" val="1"/>
                </a:ext>
              </a:extLst>
            </p:cNvPr>
            <p:cNvSpPr/>
            <p:nvPr/>
          </p:nvSpPr>
          <p:spPr bwMode="auto">
            <a:xfrm>
              <a:off x="1000147" y="2137813"/>
              <a:ext cx="2316015" cy="385328"/>
            </a:xfrm>
            <a:prstGeom prst="roundRect">
              <a:avLst>
                <a:gd name="adj" fmla="val 50000"/>
              </a:avLst>
            </a:prstGeom>
            <a:solidFill>
              <a:schemeClr val="tx1">
                <a:alpha val="8000"/>
              </a:schemeClr>
            </a:solidFill>
            <a:ln>
              <a:noFill/>
              <a:headEnd type="none" w="med" len="med"/>
              <a:tailEnd type="none" w="med" len="med"/>
            </a:ln>
            <a:effectLst/>
            <a:scene3d>
              <a:camera prst="isometricRightUp">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20000"/>
                </a:lnSpc>
                <a:spcBef>
                  <a:spcPct val="0"/>
                </a:spcBef>
                <a:spcAft>
                  <a:spcPct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Segoe UI"/>
                  <a:ea typeface="Segoe UI" pitchFamily="34" charset="0"/>
                  <a:cs typeface="Segoe UI" pitchFamily="34" charset="0"/>
                </a:rPr>
                <a:t>Context &amp; Action services</a:t>
              </a:r>
            </a:p>
          </p:txBody>
        </p:sp>
      </p:grpSp>
      <p:grpSp>
        <p:nvGrpSpPr>
          <p:cNvPr id="41" name="Group 40">
            <a:extLst>
              <a:ext uri="{FF2B5EF4-FFF2-40B4-BE49-F238E27FC236}">
                <a16:creationId xmlns:a16="http://schemas.microsoft.com/office/drawing/2014/main" id="{8B04BACA-75D6-7AA7-4C94-5ACC10494C38}"/>
              </a:ext>
              <a:ext uri="{C183D7F6-B498-43B3-948B-1728B52AA6E4}">
                <adec:decorative xmlns:adec="http://schemas.microsoft.com/office/drawing/2017/decorative" val="1"/>
              </a:ext>
            </a:extLst>
          </p:cNvPr>
          <p:cNvGrpSpPr/>
          <p:nvPr/>
        </p:nvGrpSpPr>
        <p:grpSpPr>
          <a:xfrm>
            <a:off x="1021998" y="2908610"/>
            <a:ext cx="2572716" cy="993251"/>
            <a:chOff x="1172833" y="2908610"/>
            <a:chExt cx="2572716" cy="993251"/>
          </a:xfrm>
        </p:grpSpPr>
        <p:cxnSp>
          <p:nvCxnSpPr>
            <p:cNvPr id="52" name="Straight Connector 51">
              <a:extLst>
                <a:ext uri="{FF2B5EF4-FFF2-40B4-BE49-F238E27FC236}">
                  <a16:creationId xmlns:a16="http://schemas.microsoft.com/office/drawing/2014/main" id="{30F0953C-FC1D-F0D8-F20E-AC7575AE3F5D}"/>
                </a:ext>
                <a:ext uri="{C183D7F6-B498-43B3-948B-1728B52AA6E4}">
                  <adec:decorative xmlns:adec="http://schemas.microsoft.com/office/drawing/2017/decorative" val="1"/>
                </a:ext>
              </a:extLst>
            </p:cNvPr>
            <p:cNvCxnSpPr>
              <a:cxnSpLocks/>
            </p:cNvCxnSpPr>
            <p:nvPr/>
          </p:nvCxnSpPr>
          <p:spPr>
            <a:xfrm>
              <a:off x="3542621" y="2908610"/>
              <a:ext cx="0" cy="993251"/>
            </a:xfrm>
            <a:prstGeom prst="line">
              <a:avLst/>
            </a:prstGeom>
            <a:ln w="12700" cap="rnd">
              <a:solidFill>
                <a:srgbClr val="454142"/>
              </a:solidFill>
              <a:headEnd type="none" w="lg" len="sm"/>
              <a:tailEnd type="arrow" w="lg" len="sm"/>
            </a:ln>
            <a:effectLst/>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CFB5223A-DB4E-5E4B-4A15-8E3CA45BB836}"/>
                </a:ext>
                <a:ext uri="{C183D7F6-B498-43B3-948B-1728B52AA6E4}">
                  <adec:decorative xmlns:adec="http://schemas.microsoft.com/office/drawing/2017/decorative" val="1"/>
                </a:ext>
              </a:extLst>
            </p:cNvPr>
            <p:cNvSpPr txBox="1"/>
            <p:nvPr/>
          </p:nvSpPr>
          <p:spPr>
            <a:xfrm>
              <a:off x="1172833" y="3245009"/>
              <a:ext cx="2572716" cy="293350"/>
            </a:xfrm>
            <a:prstGeom prst="rect">
              <a:avLst/>
            </a:prstGeom>
            <a:noFill/>
          </p:spPr>
          <p:txBody>
            <a:bodyPr wrap="square">
              <a:spAutoFit/>
            </a:bodyPr>
            <a:lstStyle/>
            <a:p>
              <a:pPr marL="0" marR="0" lvl="0" indent="0" algn="ctr" defTabSz="932472" rtl="0" eaLnBrk="1" fontAlgn="base" latinLnBrk="0" hangingPunct="1">
                <a:lnSpc>
                  <a:spcPct val="120000"/>
                </a:lnSpc>
                <a:spcBef>
                  <a:spcPct val="0"/>
                </a:spcBef>
                <a:spcAft>
                  <a:spcPct val="0"/>
                </a:spcAft>
                <a:buClrTx/>
                <a:buSzTx/>
                <a:buFontTx/>
                <a:buNone/>
                <a:tabLst/>
                <a:defRPr/>
              </a:pPr>
              <a:r>
                <a:rPr kumimoji="0" lang="en-US" sz="1200" b="0" i="0" u="none" strike="noStrike" kern="1200" cap="none" spc="0" normalizeH="0" baseline="0" noProof="0">
                  <a:ln>
                    <a:noFill/>
                  </a:ln>
                  <a:effectLst/>
                  <a:uLnTx/>
                  <a:uFillTx/>
                  <a:latin typeface="Segoe UI Semibold"/>
                  <a:ea typeface="Segoe UI" pitchFamily="34" charset="0"/>
                  <a:cs typeface="Segoe UI" pitchFamily="34" charset="0"/>
                </a:rPr>
                <a:t>Prompt (context + question)</a:t>
              </a:r>
            </a:p>
          </p:txBody>
        </p:sp>
      </p:grpSp>
      <p:grpSp>
        <p:nvGrpSpPr>
          <p:cNvPr id="11" name="Group 10">
            <a:extLst>
              <a:ext uri="{FF2B5EF4-FFF2-40B4-BE49-F238E27FC236}">
                <a16:creationId xmlns:a16="http://schemas.microsoft.com/office/drawing/2014/main" id="{F6EC9E39-3184-B401-61D7-7B77630A9141}"/>
              </a:ext>
              <a:ext uri="{C183D7F6-B498-43B3-948B-1728B52AA6E4}">
                <adec:decorative xmlns:adec="http://schemas.microsoft.com/office/drawing/2017/decorative" val="1"/>
              </a:ext>
            </a:extLst>
          </p:cNvPr>
          <p:cNvGrpSpPr/>
          <p:nvPr/>
        </p:nvGrpSpPr>
        <p:grpSpPr>
          <a:xfrm>
            <a:off x="6051498" y="3996071"/>
            <a:ext cx="2389856" cy="2342201"/>
            <a:chOff x="5922654" y="3528294"/>
            <a:chExt cx="2389856" cy="2342201"/>
          </a:xfrm>
        </p:grpSpPr>
        <p:sp>
          <p:nvSpPr>
            <p:cNvPr id="30" name="Rectangle: Rounded Corners 5">
              <a:extLst>
                <a:ext uri="{FF2B5EF4-FFF2-40B4-BE49-F238E27FC236}">
                  <a16:creationId xmlns:a16="http://schemas.microsoft.com/office/drawing/2014/main" id="{E33185EF-9B35-A13A-7278-BC4D3500A266}"/>
                </a:ext>
                <a:ext uri="{C183D7F6-B498-43B3-948B-1728B52AA6E4}">
                  <adec:decorative xmlns:adec="http://schemas.microsoft.com/office/drawing/2017/decorative" val="1"/>
                </a:ext>
              </a:extLst>
            </p:cNvPr>
            <p:cNvSpPr/>
            <p:nvPr/>
          </p:nvSpPr>
          <p:spPr bwMode="auto">
            <a:xfrm>
              <a:off x="5922654" y="3528294"/>
              <a:ext cx="2389856" cy="2342201"/>
            </a:xfrm>
            <a:prstGeom prst="roundRect">
              <a:avLst>
                <a:gd name="adj" fmla="val 6158"/>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400000" algn="tl" rotWithShape="0">
                <a:srgbClr val="454142">
                  <a:alpha val="20000"/>
                </a:srgbClr>
              </a:outerShdw>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p>
              <a:pPr algn="ctr" defTabSz="914400"/>
              <a:endParaRPr lang="en-US" sz="2000" b="1">
                <a:gradFill>
                  <a:gsLst>
                    <a:gs pos="23776">
                      <a:srgbClr val="FFFFFF"/>
                    </a:gs>
                    <a:gs pos="42000">
                      <a:srgbClr val="FFFFFF"/>
                    </a:gs>
                  </a:gsLst>
                  <a:path path="circle">
                    <a:fillToRect l="100000" t="100000"/>
                  </a:path>
                </a:gradFill>
                <a:latin typeface="Segoe UI Semibold" panose="020F0502020204030204" pitchFamily="34" charset="0"/>
              </a:endParaRPr>
            </a:p>
          </p:txBody>
        </p:sp>
        <p:sp>
          <p:nvSpPr>
            <p:cNvPr id="31" name="Rectangle: Rounded Corners 5">
              <a:extLst>
                <a:ext uri="{FF2B5EF4-FFF2-40B4-BE49-F238E27FC236}">
                  <a16:creationId xmlns:a16="http://schemas.microsoft.com/office/drawing/2014/main" id="{39DAE4AD-29FD-9D57-48B2-68CB105D8B28}"/>
                </a:ext>
                <a:ext uri="{C183D7F6-B498-43B3-948B-1728B52AA6E4}">
                  <adec:decorative xmlns:adec="http://schemas.microsoft.com/office/drawing/2017/decorative" val="1"/>
                </a:ext>
              </a:extLst>
            </p:cNvPr>
            <p:cNvSpPr/>
            <p:nvPr/>
          </p:nvSpPr>
          <p:spPr bwMode="auto">
            <a:xfrm>
              <a:off x="6098780" y="4111669"/>
              <a:ext cx="2004344" cy="362852"/>
            </a:xfrm>
            <a:prstGeom prst="roundRect">
              <a:avLst>
                <a:gd name="adj" fmla="val 50000"/>
              </a:avLst>
            </a:prstGeom>
            <a:solidFill>
              <a:schemeClr val="bg1"/>
            </a:solidFill>
            <a:ln>
              <a:noFill/>
              <a:headEnd type="none" w="med" len="med"/>
              <a:tailEnd type="none" w="med" len="med"/>
            </a:ln>
            <a:effectLst/>
            <a:scene3d>
              <a:camera prst="isometricRightUp">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32472" fontAlgn="base">
                <a:lnSpc>
                  <a:spcPct val="120000"/>
                </a:lnSpc>
                <a:spcBef>
                  <a:spcPct val="0"/>
                </a:spcBef>
                <a:spcAft>
                  <a:spcPct val="0"/>
                </a:spcAft>
              </a:pPr>
              <a:r>
                <a:rPr lang="en-US" sz="1100">
                  <a:solidFill>
                    <a:schemeClr val="tx1"/>
                  </a:solidFill>
                  <a:effectLst/>
                  <a:cs typeface="Segoe UI" pitchFamily="34" charset="0"/>
                </a:rPr>
                <a:t>Docs &amp; learn</a:t>
              </a:r>
            </a:p>
          </p:txBody>
        </p:sp>
        <p:sp>
          <p:nvSpPr>
            <p:cNvPr id="32" name="Rectangle: Rounded Corners 5">
              <a:extLst>
                <a:ext uri="{FF2B5EF4-FFF2-40B4-BE49-F238E27FC236}">
                  <a16:creationId xmlns:a16="http://schemas.microsoft.com/office/drawing/2014/main" id="{CB6A704A-87FF-8F7B-785E-F35C68603197}"/>
                </a:ext>
                <a:ext uri="{C183D7F6-B498-43B3-948B-1728B52AA6E4}">
                  <adec:decorative xmlns:adec="http://schemas.microsoft.com/office/drawing/2017/decorative" val="1"/>
                </a:ext>
              </a:extLst>
            </p:cNvPr>
            <p:cNvSpPr/>
            <p:nvPr/>
          </p:nvSpPr>
          <p:spPr bwMode="auto">
            <a:xfrm>
              <a:off x="6098780" y="4591421"/>
              <a:ext cx="2004344" cy="362852"/>
            </a:xfrm>
            <a:prstGeom prst="roundRect">
              <a:avLst>
                <a:gd name="adj" fmla="val 50000"/>
              </a:avLst>
            </a:prstGeom>
            <a:solidFill>
              <a:schemeClr val="bg1"/>
            </a:solidFill>
            <a:ln>
              <a:noFill/>
              <a:headEnd type="none" w="med" len="med"/>
              <a:tailEnd type="none" w="med" len="med"/>
            </a:ln>
            <a:effectLst/>
            <a:scene3d>
              <a:camera prst="isometricRightUp">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32472" fontAlgn="base">
                <a:lnSpc>
                  <a:spcPct val="120000"/>
                </a:lnSpc>
                <a:spcBef>
                  <a:spcPct val="0"/>
                </a:spcBef>
                <a:spcAft>
                  <a:spcPct val="0"/>
                </a:spcAft>
              </a:pPr>
              <a:r>
                <a:rPr lang="en-US" sz="1100">
                  <a:solidFill>
                    <a:schemeClr val="tx1"/>
                  </a:solidFill>
                  <a:effectLst/>
                  <a:cs typeface="Segoe UI" pitchFamily="34" charset="0"/>
                </a:rPr>
                <a:t>KQL Query</a:t>
              </a:r>
            </a:p>
          </p:txBody>
        </p:sp>
        <p:sp>
          <p:nvSpPr>
            <p:cNvPr id="33" name="Rectangle: Rounded Corners 5">
              <a:extLst>
                <a:ext uri="{FF2B5EF4-FFF2-40B4-BE49-F238E27FC236}">
                  <a16:creationId xmlns:a16="http://schemas.microsoft.com/office/drawing/2014/main" id="{4D266A1B-4542-3C31-87A7-5E1ECD960930}"/>
                </a:ext>
                <a:ext uri="{C183D7F6-B498-43B3-948B-1728B52AA6E4}">
                  <adec:decorative xmlns:adec="http://schemas.microsoft.com/office/drawing/2017/decorative" val="1"/>
                </a:ext>
              </a:extLst>
            </p:cNvPr>
            <p:cNvSpPr/>
            <p:nvPr/>
          </p:nvSpPr>
          <p:spPr bwMode="auto">
            <a:xfrm>
              <a:off x="6120530" y="5082110"/>
              <a:ext cx="2004344" cy="362852"/>
            </a:xfrm>
            <a:prstGeom prst="roundRect">
              <a:avLst>
                <a:gd name="adj" fmla="val 50000"/>
              </a:avLst>
            </a:prstGeom>
            <a:solidFill>
              <a:schemeClr val="bg1"/>
            </a:solidFill>
            <a:ln>
              <a:noFill/>
              <a:headEnd type="none" w="med" len="med"/>
              <a:tailEnd type="none" w="med" len="med"/>
            </a:ln>
            <a:effectLst/>
            <a:scene3d>
              <a:camera prst="isometricRightUp">
                <a:rot lat="0" lon="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32472" fontAlgn="base">
                <a:lnSpc>
                  <a:spcPct val="120000"/>
                </a:lnSpc>
                <a:spcBef>
                  <a:spcPct val="0"/>
                </a:spcBef>
                <a:spcAft>
                  <a:spcPct val="0"/>
                </a:spcAft>
              </a:pPr>
              <a:r>
                <a:rPr lang="en-US" sz="1100">
                  <a:solidFill>
                    <a:schemeClr val="tx1"/>
                  </a:solidFill>
                  <a:effectLst/>
                  <a:cs typeface="Segoe UI" pitchFamily="34" charset="0"/>
                </a:rPr>
                <a:t>Cost</a:t>
              </a:r>
            </a:p>
          </p:txBody>
        </p:sp>
        <p:sp>
          <p:nvSpPr>
            <p:cNvPr id="58" name="TextBox 57">
              <a:extLst>
                <a:ext uri="{FF2B5EF4-FFF2-40B4-BE49-F238E27FC236}">
                  <a16:creationId xmlns:a16="http://schemas.microsoft.com/office/drawing/2014/main" id="{F951DF82-1817-9965-F853-305F5EC96825}"/>
                </a:ext>
                <a:ext uri="{C183D7F6-B498-43B3-948B-1728B52AA6E4}">
                  <adec:decorative xmlns:adec="http://schemas.microsoft.com/office/drawing/2017/decorative" val="1"/>
                </a:ext>
              </a:extLst>
            </p:cNvPr>
            <p:cNvSpPr txBox="1"/>
            <p:nvPr/>
          </p:nvSpPr>
          <p:spPr>
            <a:xfrm>
              <a:off x="5997547" y="3603274"/>
              <a:ext cx="2043927" cy="393890"/>
            </a:xfrm>
            <a:prstGeom prst="rect">
              <a:avLst/>
            </a:prstGeom>
            <a:noFill/>
          </p:spPr>
          <p:txBody>
            <a:bodyPr wrap="square">
              <a:spAutoFit/>
            </a:bodyPr>
            <a:lstStyle/>
            <a:p>
              <a:pPr marL="0" marR="0" lvl="0" indent="0" algn="l" defTabSz="932472" rtl="0" eaLnBrk="1" fontAlgn="base" latinLnBrk="0" hangingPunct="1">
                <a:lnSpc>
                  <a:spcPct val="12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rPr>
                <a:t>Plugin store</a:t>
              </a:r>
            </a:p>
          </p:txBody>
        </p:sp>
        <p:sp>
          <p:nvSpPr>
            <p:cNvPr id="44" name="TextBox 43">
              <a:extLst>
                <a:ext uri="{FF2B5EF4-FFF2-40B4-BE49-F238E27FC236}">
                  <a16:creationId xmlns:a16="http://schemas.microsoft.com/office/drawing/2014/main" id="{42D607F7-992E-6631-3885-055E7FA271AC}"/>
                </a:ext>
                <a:ext uri="{C183D7F6-B498-43B3-948B-1728B52AA6E4}">
                  <adec:decorative xmlns:adec="http://schemas.microsoft.com/office/drawing/2017/decorative" val="1"/>
                </a:ext>
              </a:extLst>
            </p:cNvPr>
            <p:cNvSpPr txBox="1"/>
            <p:nvPr/>
          </p:nvSpPr>
          <p:spPr>
            <a:xfrm>
              <a:off x="6080947" y="5375346"/>
              <a:ext cx="2043927" cy="393890"/>
            </a:xfrm>
            <a:prstGeom prst="rect">
              <a:avLst/>
            </a:prstGeom>
            <a:noFill/>
          </p:spPr>
          <p:txBody>
            <a:bodyPr wrap="square">
              <a:spAutoFit/>
            </a:bodyPr>
            <a:lstStyle/>
            <a:p>
              <a:pPr marL="0" marR="0" lvl="0" indent="0" algn="ctr" defTabSz="932472" rtl="0" eaLnBrk="1" fontAlgn="base" latinLnBrk="0" hangingPunct="1">
                <a:lnSpc>
                  <a:spcPct val="12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rPr>
                <a:t>. . . </a:t>
              </a:r>
            </a:p>
          </p:txBody>
        </p:sp>
      </p:grpSp>
      <p:grpSp>
        <p:nvGrpSpPr>
          <p:cNvPr id="35" name="Group 34">
            <a:extLst>
              <a:ext uri="{FF2B5EF4-FFF2-40B4-BE49-F238E27FC236}">
                <a16:creationId xmlns:a16="http://schemas.microsoft.com/office/drawing/2014/main" id="{2F7E0172-5A7E-55CB-05B1-06D68C4665ED}"/>
              </a:ext>
              <a:ext uri="{C183D7F6-B498-43B3-948B-1728B52AA6E4}">
                <adec:decorative xmlns:adec="http://schemas.microsoft.com/office/drawing/2017/decorative" val="1"/>
              </a:ext>
            </a:extLst>
          </p:cNvPr>
          <p:cNvGrpSpPr/>
          <p:nvPr/>
        </p:nvGrpSpPr>
        <p:grpSpPr>
          <a:xfrm>
            <a:off x="9802763" y="3989750"/>
            <a:ext cx="1564499" cy="2342201"/>
            <a:chOff x="9802763" y="3678452"/>
            <a:chExt cx="1564499" cy="2342201"/>
          </a:xfrm>
        </p:grpSpPr>
        <p:sp>
          <p:nvSpPr>
            <p:cNvPr id="60" name="Rectangle: Rounded Corners 5">
              <a:extLst>
                <a:ext uri="{FF2B5EF4-FFF2-40B4-BE49-F238E27FC236}">
                  <a16:creationId xmlns:a16="http://schemas.microsoft.com/office/drawing/2014/main" id="{480318B1-2424-E52B-A1E2-EEBDFD3747B8}"/>
                </a:ext>
                <a:ext uri="{C183D7F6-B498-43B3-948B-1728B52AA6E4}">
                  <adec:decorative xmlns:adec="http://schemas.microsoft.com/office/drawing/2017/decorative" val="1"/>
                </a:ext>
              </a:extLst>
            </p:cNvPr>
            <p:cNvSpPr/>
            <p:nvPr/>
          </p:nvSpPr>
          <p:spPr bwMode="auto">
            <a:xfrm>
              <a:off x="9802763" y="3678452"/>
              <a:ext cx="1564499" cy="2342201"/>
            </a:xfrm>
            <a:prstGeom prst="roundRect">
              <a:avLst>
                <a:gd name="adj" fmla="val 7550"/>
              </a:avLst>
            </a:prstGeom>
            <a:gradFill flip="none" rotWithShape="1">
              <a:gsLst>
                <a:gs pos="0">
                  <a:srgbClr val="FF5C39"/>
                </a:gs>
                <a:gs pos="80000">
                  <a:srgbClr val="C03BC4"/>
                </a:gs>
              </a:gsLst>
              <a:path path="circle">
                <a:fillToRect l="100000" t="100000"/>
              </a:path>
              <a:tileRect r="-100000" b="-100000"/>
            </a:gradFill>
            <a:ln w="63897" cap="flat">
              <a:noFill/>
              <a:prstDash val="solid"/>
              <a:miter/>
            </a:ln>
            <a:effectLst>
              <a:outerShdw blurRad="63500" dist="63500" dir="2400000" algn="tl" rotWithShape="0">
                <a:srgbClr val="454142">
                  <a:alpha val="20000"/>
                </a:srgbClr>
              </a:outerShdw>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p>
              <a:pPr algn="ctr" defTabSz="914400"/>
              <a:endParaRPr lang="en-US" sz="2000" b="1">
                <a:gradFill>
                  <a:gsLst>
                    <a:gs pos="23776">
                      <a:srgbClr val="FFFFFF"/>
                    </a:gs>
                    <a:gs pos="42000">
                      <a:srgbClr val="FFFFFF"/>
                    </a:gs>
                  </a:gsLst>
                  <a:path path="circle">
                    <a:fillToRect l="100000" t="100000"/>
                  </a:path>
                </a:gradFill>
                <a:latin typeface="Segoe UI Semibold" panose="020F0502020204030204" pitchFamily="34" charset="0"/>
              </a:endParaRPr>
            </a:p>
          </p:txBody>
        </p:sp>
        <p:sp>
          <p:nvSpPr>
            <p:cNvPr id="61" name="TextBox 60">
              <a:extLst>
                <a:ext uri="{FF2B5EF4-FFF2-40B4-BE49-F238E27FC236}">
                  <a16:creationId xmlns:a16="http://schemas.microsoft.com/office/drawing/2014/main" id="{C68543CC-C89F-9AEC-717A-E3FE39378B4A}"/>
                </a:ext>
                <a:ext uri="{C183D7F6-B498-43B3-948B-1728B52AA6E4}">
                  <adec:decorative xmlns:adec="http://schemas.microsoft.com/office/drawing/2017/decorative" val="1"/>
                </a:ext>
              </a:extLst>
            </p:cNvPr>
            <p:cNvSpPr txBox="1"/>
            <p:nvPr/>
          </p:nvSpPr>
          <p:spPr>
            <a:xfrm>
              <a:off x="10029351" y="4652607"/>
              <a:ext cx="1111322" cy="393890"/>
            </a:xfrm>
            <a:prstGeom prst="rect">
              <a:avLst/>
            </a:prstGeom>
            <a:noFill/>
          </p:spPr>
          <p:txBody>
            <a:bodyPr wrap="square">
              <a:spAutoFit/>
            </a:bodyPr>
            <a:lstStyle/>
            <a:p>
              <a:pPr marL="0" marR="0" lvl="0" indent="0" algn="ctr" defTabSz="932472" rtl="0" eaLnBrk="1" fontAlgn="base" latinLnBrk="0" hangingPunct="1">
                <a:lnSpc>
                  <a:spcPct val="12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rPr>
                <a:t>ARM</a:t>
              </a:r>
            </a:p>
          </p:txBody>
        </p:sp>
      </p:grpSp>
      <p:grpSp>
        <p:nvGrpSpPr>
          <p:cNvPr id="42" name="Group 41">
            <a:extLst>
              <a:ext uri="{FF2B5EF4-FFF2-40B4-BE49-F238E27FC236}">
                <a16:creationId xmlns:a16="http://schemas.microsoft.com/office/drawing/2014/main" id="{1C861CA8-DD9A-D1A2-FDF4-9BDC3594EB97}"/>
              </a:ext>
              <a:ext uri="{C183D7F6-B498-43B3-948B-1728B52AA6E4}">
                <adec:decorative xmlns:adec="http://schemas.microsoft.com/office/drawing/2017/decorative" val="1"/>
              </a:ext>
            </a:extLst>
          </p:cNvPr>
          <p:cNvGrpSpPr/>
          <p:nvPr/>
        </p:nvGrpSpPr>
        <p:grpSpPr>
          <a:xfrm>
            <a:off x="3678044" y="2908610"/>
            <a:ext cx="1763386" cy="993251"/>
            <a:chOff x="3828879" y="2908610"/>
            <a:chExt cx="1763386" cy="993251"/>
          </a:xfrm>
        </p:grpSpPr>
        <p:cxnSp>
          <p:nvCxnSpPr>
            <p:cNvPr id="74" name="Straight Connector 73">
              <a:extLst>
                <a:ext uri="{FF2B5EF4-FFF2-40B4-BE49-F238E27FC236}">
                  <a16:creationId xmlns:a16="http://schemas.microsoft.com/office/drawing/2014/main" id="{D7E3BA3B-ABA7-9ABC-9C1B-2CEA04B1D59B}"/>
                </a:ext>
                <a:ext uri="{C183D7F6-B498-43B3-948B-1728B52AA6E4}">
                  <adec:decorative xmlns:adec="http://schemas.microsoft.com/office/drawing/2017/decorative" val="1"/>
                </a:ext>
              </a:extLst>
            </p:cNvPr>
            <p:cNvCxnSpPr>
              <a:cxnSpLocks/>
            </p:cNvCxnSpPr>
            <p:nvPr/>
          </p:nvCxnSpPr>
          <p:spPr>
            <a:xfrm flipV="1">
              <a:off x="3828879" y="2908610"/>
              <a:ext cx="0" cy="993251"/>
            </a:xfrm>
            <a:prstGeom prst="line">
              <a:avLst/>
            </a:prstGeom>
            <a:ln w="12700" cap="rnd">
              <a:solidFill>
                <a:srgbClr val="454142"/>
              </a:solidFill>
              <a:headEnd type="none" w="lg" len="sm"/>
              <a:tailEnd type="arrow" w="lg" len="sm"/>
            </a:ln>
            <a:effectLst/>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CAB45641-D910-9A70-A5AF-4EE883130812}"/>
                </a:ext>
                <a:ext uri="{C183D7F6-B498-43B3-948B-1728B52AA6E4}">
                  <adec:decorative xmlns:adec="http://schemas.microsoft.com/office/drawing/2017/decorative" val="1"/>
                </a:ext>
              </a:extLst>
            </p:cNvPr>
            <p:cNvSpPr txBox="1"/>
            <p:nvPr/>
          </p:nvSpPr>
          <p:spPr>
            <a:xfrm>
              <a:off x="4105666" y="3245009"/>
              <a:ext cx="1486599" cy="293350"/>
            </a:xfrm>
            <a:prstGeom prst="rect">
              <a:avLst/>
            </a:prstGeom>
            <a:noFill/>
          </p:spPr>
          <p:txBody>
            <a:bodyPr wrap="square">
              <a:spAutoFit/>
            </a:bodyPr>
            <a:lstStyle/>
            <a:p>
              <a:pPr marL="0" marR="0" lvl="0" indent="0" defTabSz="932472" rtl="0" eaLnBrk="1" fontAlgn="base" latinLnBrk="0" hangingPunct="1">
                <a:lnSpc>
                  <a:spcPct val="120000"/>
                </a:lnSpc>
                <a:spcBef>
                  <a:spcPct val="0"/>
                </a:spcBef>
                <a:spcAft>
                  <a:spcPct val="0"/>
                </a:spcAft>
                <a:buClrTx/>
                <a:buSzTx/>
                <a:buFontTx/>
                <a:buNone/>
                <a:tabLst/>
                <a:defRPr/>
              </a:pPr>
              <a:r>
                <a:rPr kumimoji="0" lang="en-US" sz="1200" b="0" i="0" u="none" strike="noStrike" kern="1200" cap="none" spc="0" normalizeH="0" baseline="0" noProof="0">
                  <a:ln>
                    <a:noFill/>
                  </a:ln>
                  <a:effectLst/>
                  <a:uLnTx/>
                  <a:uFillTx/>
                  <a:latin typeface="Segoe UI Semibold"/>
                  <a:ea typeface="Segoe UI" pitchFamily="34" charset="0"/>
                  <a:cs typeface="Segoe UI" pitchFamily="34" charset="0"/>
                </a:rPr>
                <a:t>Response </a:t>
              </a:r>
            </a:p>
          </p:txBody>
        </p:sp>
      </p:grpSp>
      <p:grpSp>
        <p:nvGrpSpPr>
          <p:cNvPr id="38" name="Group 37">
            <a:extLst>
              <a:ext uri="{FF2B5EF4-FFF2-40B4-BE49-F238E27FC236}">
                <a16:creationId xmlns:a16="http://schemas.microsoft.com/office/drawing/2014/main" id="{8C69B9FB-2C90-8585-A1F1-65DD88AC58BC}"/>
              </a:ext>
              <a:ext uri="{C183D7F6-B498-43B3-948B-1728B52AA6E4}">
                <adec:decorative xmlns:adec="http://schemas.microsoft.com/office/drawing/2017/decorative" val="1"/>
              </a:ext>
            </a:extLst>
          </p:cNvPr>
          <p:cNvGrpSpPr/>
          <p:nvPr/>
        </p:nvGrpSpPr>
        <p:grpSpPr>
          <a:xfrm>
            <a:off x="8260515" y="5240624"/>
            <a:ext cx="1555427" cy="894193"/>
            <a:chOff x="8253718" y="4929326"/>
            <a:chExt cx="1555427" cy="894193"/>
          </a:xfrm>
        </p:grpSpPr>
        <p:cxnSp>
          <p:nvCxnSpPr>
            <p:cNvPr id="64" name="Straight Connector 63">
              <a:extLst>
                <a:ext uri="{FF2B5EF4-FFF2-40B4-BE49-F238E27FC236}">
                  <a16:creationId xmlns:a16="http://schemas.microsoft.com/office/drawing/2014/main" id="{25A859FE-C5FA-3E0E-5EB6-18A4349C5C89}"/>
                </a:ext>
                <a:ext uri="{C183D7F6-B498-43B3-948B-1728B52AA6E4}">
                  <adec:decorative xmlns:adec="http://schemas.microsoft.com/office/drawing/2017/decorative" val="1"/>
                </a:ext>
              </a:extLst>
            </p:cNvPr>
            <p:cNvCxnSpPr>
              <a:cxnSpLocks/>
            </p:cNvCxnSpPr>
            <p:nvPr/>
          </p:nvCxnSpPr>
          <p:spPr>
            <a:xfrm>
              <a:off x="8253718" y="4929326"/>
              <a:ext cx="1536628" cy="1903"/>
            </a:xfrm>
            <a:prstGeom prst="line">
              <a:avLst/>
            </a:prstGeom>
            <a:ln w="12700" cap="rnd">
              <a:solidFill>
                <a:srgbClr val="454142"/>
              </a:solidFill>
              <a:headEnd type="none" w="lg" len="sm"/>
              <a:tailEnd type="arrow" w="lg" len="sm"/>
            </a:ln>
            <a:effectLst/>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511F0A7E-8612-8B76-8133-4A0CDF30724B}"/>
                </a:ext>
                <a:ext uri="{C183D7F6-B498-43B3-948B-1728B52AA6E4}">
                  <adec:decorative xmlns:adec="http://schemas.microsoft.com/office/drawing/2017/decorative" val="1"/>
                </a:ext>
              </a:extLst>
            </p:cNvPr>
            <p:cNvSpPr txBox="1"/>
            <p:nvPr/>
          </p:nvSpPr>
          <p:spPr>
            <a:xfrm>
              <a:off x="8784117" y="5086971"/>
              <a:ext cx="1025028" cy="736548"/>
            </a:xfrm>
            <a:prstGeom prst="rect">
              <a:avLst/>
            </a:prstGeom>
            <a:noFill/>
          </p:spPr>
          <p:txBody>
            <a:bodyPr wrap="square">
              <a:spAutoFit/>
            </a:bodyPr>
            <a:lstStyle/>
            <a:p>
              <a:pPr marL="0" marR="0" lvl="0" indent="0" defTabSz="932472" rtl="0" eaLnBrk="1" fontAlgn="base" latinLnBrk="0" hangingPunct="1">
                <a:lnSpc>
                  <a:spcPct val="120000"/>
                </a:lnSpc>
                <a:spcBef>
                  <a:spcPct val="0"/>
                </a:spcBef>
                <a:spcAft>
                  <a:spcPct val="0"/>
                </a:spcAft>
                <a:buClrTx/>
                <a:buSzTx/>
                <a:buFontTx/>
                <a:buNone/>
                <a:tabLst/>
                <a:defRPr/>
              </a:pPr>
              <a:r>
                <a:rPr kumimoji="0" lang="en-US" sz="1200" b="0" i="0" u="none" strike="noStrike" kern="1200" cap="none" spc="0" normalizeH="0" baseline="0" noProof="0">
                  <a:ln>
                    <a:noFill/>
                  </a:ln>
                  <a:effectLst/>
                  <a:uLnTx/>
                  <a:uFillTx/>
                  <a:latin typeface="Segoe UI Semibold"/>
                  <a:ea typeface="Segoe UI" pitchFamily="34" charset="0"/>
                  <a:cs typeface="Segoe UI" pitchFamily="34" charset="0"/>
                </a:rPr>
                <a:t>Access data under user context</a:t>
              </a:r>
            </a:p>
          </p:txBody>
        </p:sp>
      </p:grpSp>
      <p:grpSp>
        <p:nvGrpSpPr>
          <p:cNvPr id="26" name="Group 25">
            <a:extLst>
              <a:ext uri="{FF2B5EF4-FFF2-40B4-BE49-F238E27FC236}">
                <a16:creationId xmlns:a16="http://schemas.microsoft.com/office/drawing/2014/main" id="{FDCD311C-B305-E9C7-D632-914DB0ADC8AD}"/>
              </a:ext>
              <a:ext uri="{C183D7F6-B498-43B3-948B-1728B52AA6E4}">
                <adec:decorative xmlns:adec="http://schemas.microsoft.com/office/drawing/2017/decorative" val="1"/>
              </a:ext>
            </a:extLst>
          </p:cNvPr>
          <p:cNvGrpSpPr/>
          <p:nvPr/>
        </p:nvGrpSpPr>
        <p:grpSpPr>
          <a:xfrm>
            <a:off x="9962930" y="2953932"/>
            <a:ext cx="1415291" cy="1035818"/>
            <a:chOff x="9962930" y="2953932"/>
            <a:chExt cx="1415291" cy="1035818"/>
          </a:xfrm>
        </p:grpSpPr>
        <p:cxnSp>
          <p:nvCxnSpPr>
            <p:cNvPr id="69" name="Straight Connector 68">
              <a:extLst>
                <a:ext uri="{FF2B5EF4-FFF2-40B4-BE49-F238E27FC236}">
                  <a16:creationId xmlns:a16="http://schemas.microsoft.com/office/drawing/2014/main" id="{6B198BBA-EB6E-0B30-3E1B-F12D7C0126E8}"/>
                </a:ext>
                <a:ext uri="{C183D7F6-B498-43B3-948B-1728B52AA6E4}">
                  <adec:decorative xmlns:adec="http://schemas.microsoft.com/office/drawing/2017/decorative" val="1"/>
                </a:ext>
              </a:extLst>
            </p:cNvPr>
            <p:cNvCxnSpPr>
              <a:cxnSpLocks/>
            </p:cNvCxnSpPr>
            <p:nvPr/>
          </p:nvCxnSpPr>
          <p:spPr>
            <a:xfrm>
              <a:off x="9962930" y="2953932"/>
              <a:ext cx="0" cy="1035818"/>
            </a:xfrm>
            <a:prstGeom prst="line">
              <a:avLst/>
            </a:prstGeom>
            <a:ln w="12700" cap="rnd">
              <a:solidFill>
                <a:srgbClr val="454142"/>
              </a:solidFill>
              <a:headEnd type="none" w="lg" len="sm"/>
              <a:tailEnd type="arrow" w="lg" len="sm"/>
            </a:ln>
            <a:effectLst/>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72271EC5-9957-253B-4612-58BF1A5625B2}"/>
                </a:ext>
                <a:ext uri="{C183D7F6-B498-43B3-948B-1728B52AA6E4}">
                  <adec:decorative xmlns:adec="http://schemas.microsoft.com/office/drawing/2017/decorative" val="1"/>
                </a:ext>
              </a:extLst>
            </p:cNvPr>
            <p:cNvSpPr txBox="1"/>
            <p:nvPr/>
          </p:nvSpPr>
          <p:spPr>
            <a:xfrm>
              <a:off x="10285123" y="3233907"/>
              <a:ext cx="1093098" cy="736548"/>
            </a:xfrm>
            <a:prstGeom prst="rect">
              <a:avLst/>
            </a:prstGeom>
            <a:noFill/>
          </p:spPr>
          <p:txBody>
            <a:bodyPr wrap="square">
              <a:spAutoFit/>
            </a:bodyPr>
            <a:lstStyle/>
            <a:p>
              <a:pPr marL="0" marR="0" lvl="0" indent="0" defTabSz="932472" rtl="0" eaLnBrk="1" fontAlgn="base" latinLnBrk="0" hangingPunct="1">
                <a:lnSpc>
                  <a:spcPct val="120000"/>
                </a:lnSpc>
                <a:spcBef>
                  <a:spcPct val="0"/>
                </a:spcBef>
                <a:spcAft>
                  <a:spcPct val="0"/>
                </a:spcAft>
                <a:buClrTx/>
                <a:buSzTx/>
                <a:buFontTx/>
                <a:buNone/>
                <a:tabLst/>
                <a:defRPr/>
              </a:pPr>
              <a:r>
                <a:rPr kumimoji="0" lang="en-US" sz="1200" b="0" i="0" u="none" strike="noStrike" kern="1200" cap="none" spc="0" normalizeH="0" baseline="0" noProof="0">
                  <a:ln>
                    <a:noFill/>
                  </a:ln>
                  <a:effectLst/>
                  <a:uLnTx/>
                  <a:uFillTx/>
                  <a:latin typeface="Segoe UI Semibold"/>
                  <a:ea typeface="Segoe UI" pitchFamily="34" charset="0"/>
                  <a:cs typeface="Segoe UI" pitchFamily="34" charset="0"/>
                </a:rPr>
                <a:t>Access data under user context</a:t>
              </a:r>
            </a:p>
          </p:txBody>
        </p:sp>
      </p:grpSp>
      <p:grpSp>
        <p:nvGrpSpPr>
          <p:cNvPr id="23" name="Group 22">
            <a:extLst>
              <a:ext uri="{FF2B5EF4-FFF2-40B4-BE49-F238E27FC236}">
                <a16:creationId xmlns:a16="http://schemas.microsoft.com/office/drawing/2014/main" id="{9D2B8E58-5EAB-3565-3351-09519012AB07}"/>
              </a:ext>
              <a:ext uri="{C183D7F6-B498-43B3-948B-1728B52AA6E4}">
                <adec:decorative xmlns:adec="http://schemas.microsoft.com/office/drawing/2017/decorative" val="1"/>
              </a:ext>
            </a:extLst>
          </p:cNvPr>
          <p:cNvGrpSpPr/>
          <p:nvPr/>
        </p:nvGrpSpPr>
        <p:grpSpPr>
          <a:xfrm>
            <a:off x="4781737" y="2309316"/>
            <a:ext cx="2635207" cy="614242"/>
            <a:chOff x="4781737" y="2309316"/>
            <a:chExt cx="2635207" cy="614242"/>
          </a:xfrm>
        </p:grpSpPr>
        <p:cxnSp>
          <p:nvCxnSpPr>
            <p:cNvPr id="124" name="Straight Connector 123">
              <a:extLst>
                <a:ext uri="{FF2B5EF4-FFF2-40B4-BE49-F238E27FC236}">
                  <a16:creationId xmlns:a16="http://schemas.microsoft.com/office/drawing/2014/main" id="{B8B52A7D-D8AE-0C9A-6357-EA1C5F810ABC}"/>
                </a:ext>
                <a:ext uri="{C183D7F6-B498-43B3-948B-1728B52AA6E4}">
                  <adec:decorative xmlns:adec="http://schemas.microsoft.com/office/drawing/2017/decorative" val="1"/>
                </a:ext>
              </a:extLst>
            </p:cNvPr>
            <p:cNvCxnSpPr>
              <a:cxnSpLocks/>
              <a:stCxn id="18" idx="3"/>
              <a:endCxn id="27" idx="1"/>
            </p:cNvCxnSpPr>
            <p:nvPr/>
          </p:nvCxnSpPr>
          <p:spPr>
            <a:xfrm flipV="1">
              <a:off x="4781737" y="2309316"/>
              <a:ext cx="2635207" cy="21773"/>
            </a:xfrm>
            <a:prstGeom prst="line">
              <a:avLst/>
            </a:prstGeom>
            <a:ln w="12700" cap="rnd">
              <a:solidFill>
                <a:srgbClr val="454142"/>
              </a:solidFill>
              <a:headEnd type="none" w="lg" len="sm"/>
              <a:tailEnd type="arrow" w="lg" len="sm"/>
            </a:ln>
            <a:effectLst/>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D92584CA-3299-B6B0-B78B-6B4628A4874A}"/>
                </a:ext>
                <a:ext uri="{C183D7F6-B498-43B3-948B-1728B52AA6E4}">
                  <adec:decorative xmlns:adec="http://schemas.microsoft.com/office/drawing/2017/decorative" val="1"/>
                </a:ext>
              </a:extLst>
            </p:cNvPr>
            <p:cNvSpPr txBox="1"/>
            <p:nvPr/>
          </p:nvSpPr>
          <p:spPr>
            <a:xfrm>
              <a:off x="5433687" y="2408609"/>
              <a:ext cx="1727177" cy="514949"/>
            </a:xfrm>
            <a:prstGeom prst="rect">
              <a:avLst/>
            </a:prstGeom>
            <a:noFill/>
          </p:spPr>
          <p:txBody>
            <a:bodyPr wrap="square">
              <a:spAutoFit/>
            </a:bodyPr>
            <a:lstStyle/>
            <a:p>
              <a:pPr marL="0" marR="0" lvl="0" indent="0" defTabSz="932472" rtl="0" eaLnBrk="1" fontAlgn="base" latinLnBrk="0" hangingPunct="1">
                <a:lnSpc>
                  <a:spcPct val="120000"/>
                </a:lnSpc>
                <a:spcBef>
                  <a:spcPct val="0"/>
                </a:spcBef>
                <a:spcAft>
                  <a:spcPct val="0"/>
                </a:spcAft>
                <a:buClrTx/>
                <a:buSzTx/>
                <a:buFontTx/>
                <a:buNone/>
                <a:tabLst/>
                <a:defRPr/>
              </a:pPr>
              <a:r>
                <a:rPr kumimoji="0" lang="en-US" sz="1200" b="0" i="0" u="none" strike="noStrike" kern="1200" cap="none" spc="0" normalizeH="0" baseline="0" noProof="0">
                  <a:ln>
                    <a:noFill/>
                  </a:ln>
                  <a:effectLst/>
                  <a:uLnTx/>
                  <a:uFillTx/>
                  <a:latin typeface="Segoe UI Semibold"/>
                  <a:ea typeface="Segoe UI" pitchFamily="34" charset="0"/>
                  <a:cs typeface="Segoe UI" pitchFamily="34" charset="0"/>
                </a:rPr>
                <a:t>Render rich visuals, ask for confirmation</a:t>
              </a:r>
            </a:p>
          </p:txBody>
        </p:sp>
      </p:grpSp>
      <p:grpSp>
        <p:nvGrpSpPr>
          <p:cNvPr id="47" name="Group 46">
            <a:extLst>
              <a:ext uri="{FF2B5EF4-FFF2-40B4-BE49-F238E27FC236}">
                <a16:creationId xmlns:a16="http://schemas.microsoft.com/office/drawing/2014/main" id="{9A65324C-1574-3193-B24D-9386DD222537}"/>
              </a:ext>
              <a:ext uri="{C183D7F6-B498-43B3-948B-1728B52AA6E4}">
                <adec:decorative xmlns:adec="http://schemas.microsoft.com/office/drawing/2017/decorative" val="1"/>
              </a:ext>
            </a:extLst>
          </p:cNvPr>
          <p:cNvGrpSpPr/>
          <p:nvPr/>
        </p:nvGrpSpPr>
        <p:grpSpPr>
          <a:xfrm>
            <a:off x="4014476" y="1452609"/>
            <a:ext cx="3393504" cy="685816"/>
            <a:chOff x="4014476" y="1452609"/>
            <a:chExt cx="3393504" cy="685816"/>
          </a:xfrm>
        </p:grpSpPr>
        <p:sp>
          <p:nvSpPr>
            <p:cNvPr id="50" name="TextBox 49">
              <a:extLst>
                <a:ext uri="{FF2B5EF4-FFF2-40B4-BE49-F238E27FC236}">
                  <a16:creationId xmlns:a16="http://schemas.microsoft.com/office/drawing/2014/main" id="{5508D5E5-07D0-516D-ACEF-B97D01579EE9}"/>
                </a:ext>
                <a:ext uri="{C183D7F6-B498-43B3-948B-1728B52AA6E4}">
                  <adec:decorative xmlns:adec="http://schemas.microsoft.com/office/drawing/2017/decorative" val="1"/>
                </a:ext>
              </a:extLst>
            </p:cNvPr>
            <p:cNvSpPr txBox="1"/>
            <p:nvPr/>
          </p:nvSpPr>
          <p:spPr>
            <a:xfrm>
              <a:off x="5441430" y="1452609"/>
              <a:ext cx="1572680" cy="293350"/>
            </a:xfrm>
            <a:prstGeom prst="rect">
              <a:avLst/>
            </a:prstGeom>
            <a:noFill/>
          </p:spPr>
          <p:txBody>
            <a:bodyPr wrap="square">
              <a:spAutoFit/>
            </a:bodyPr>
            <a:lstStyle/>
            <a:p>
              <a:pPr marL="0" marR="0" lvl="0" indent="0" defTabSz="932472" rtl="0" eaLnBrk="1" fontAlgn="base" latinLnBrk="0" hangingPunct="1">
                <a:lnSpc>
                  <a:spcPct val="120000"/>
                </a:lnSpc>
                <a:spcBef>
                  <a:spcPct val="0"/>
                </a:spcBef>
                <a:spcAft>
                  <a:spcPct val="0"/>
                </a:spcAft>
                <a:buClrTx/>
                <a:buSzTx/>
                <a:buFontTx/>
                <a:buNone/>
                <a:tabLst/>
                <a:defRPr/>
              </a:pPr>
              <a:r>
                <a:rPr kumimoji="0" lang="en-US" sz="1200" b="0" i="0" u="none" strike="noStrike" kern="1200" cap="none" spc="0" normalizeH="0" baseline="0" noProof="0">
                  <a:ln>
                    <a:noFill/>
                  </a:ln>
                  <a:effectLst/>
                  <a:uLnTx/>
                  <a:uFillTx/>
                  <a:latin typeface="Segoe UI Semibold"/>
                  <a:ea typeface="Segoe UI" pitchFamily="34" charset="0"/>
                  <a:cs typeface="Segoe UI" pitchFamily="34" charset="0"/>
                </a:rPr>
                <a:t>Get context</a:t>
              </a:r>
            </a:p>
          </p:txBody>
        </p:sp>
        <p:cxnSp>
          <p:nvCxnSpPr>
            <p:cNvPr id="12" name="Elbow Connector 11">
              <a:extLst>
                <a:ext uri="{FF2B5EF4-FFF2-40B4-BE49-F238E27FC236}">
                  <a16:creationId xmlns:a16="http://schemas.microsoft.com/office/drawing/2014/main" id="{7AF76A63-595B-C314-FC9D-D09560220561}"/>
                </a:ext>
                <a:ext uri="{C183D7F6-B498-43B3-948B-1728B52AA6E4}">
                  <adec:decorative xmlns:adec="http://schemas.microsoft.com/office/drawing/2017/decorative" val="1"/>
                </a:ext>
              </a:extLst>
            </p:cNvPr>
            <p:cNvCxnSpPr>
              <a:cxnSpLocks/>
              <a:stCxn id="18" idx="0"/>
            </p:cNvCxnSpPr>
            <p:nvPr/>
          </p:nvCxnSpPr>
          <p:spPr>
            <a:xfrm rot="5400000" flipH="1" flipV="1">
              <a:off x="5543272" y="273717"/>
              <a:ext cx="335912" cy="3393504"/>
            </a:xfrm>
            <a:prstGeom prst="bentConnector2">
              <a:avLst/>
            </a:prstGeom>
            <a:ln w="12700" cap="rnd">
              <a:solidFill>
                <a:srgbClr val="454142"/>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F6E93525-4B82-0213-636E-9932F6F40216}"/>
              </a:ext>
              <a:ext uri="{C183D7F6-B498-43B3-948B-1728B52AA6E4}">
                <adec:decorative xmlns:adec="http://schemas.microsoft.com/office/drawing/2017/decorative" val="1"/>
              </a:ext>
            </a:extLst>
          </p:cNvPr>
          <p:cNvGrpSpPr/>
          <p:nvPr/>
        </p:nvGrpSpPr>
        <p:grpSpPr>
          <a:xfrm>
            <a:off x="4764088" y="3755127"/>
            <a:ext cx="1539898" cy="1485497"/>
            <a:chOff x="4764088" y="3755127"/>
            <a:chExt cx="1539898" cy="1485497"/>
          </a:xfrm>
        </p:grpSpPr>
        <p:sp>
          <p:nvSpPr>
            <p:cNvPr id="72" name="TextBox 71">
              <a:extLst>
                <a:ext uri="{FF2B5EF4-FFF2-40B4-BE49-F238E27FC236}">
                  <a16:creationId xmlns:a16="http://schemas.microsoft.com/office/drawing/2014/main" id="{BF38A698-84AD-BCF5-1D72-070B1B420A0D}"/>
                </a:ext>
                <a:ext uri="{C183D7F6-B498-43B3-948B-1728B52AA6E4}">
                  <adec:decorative xmlns:adec="http://schemas.microsoft.com/office/drawing/2017/decorative" val="1"/>
                </a:ext>
              </a:extLst>
            </p:cNvPr>
            <p:cNvSpPr txBox="1"/>
            <p:nvPr/>
          </p:nvSpPr>
          <p:spPr>
            <a:xfrm>
              <a:off x="5341553" y="3755127"/>
              <a:ext cx="962433" cy="514949"/>
            </a:xfrm>
            <a:prstGeom prst="rect">
              <a:avLst/>
            </a:prstGeom>
            <a:noFill/>
          </p:spPr>
          <p:txBody>
            <a:bodyPr wrap="square">
              <a:spAutoFit/>
            </a:bodyPr>
            <a:lstStyle/>
            <a:p>
              <a:pPr marL="0" marR="0" lvl="0" indent="0" defTabSz="932472" rtl="0" eaLnBrk="1" fontAlgn="base" latinLnBrk="0" hangingPunct="1">
                <a:lnSpc>
                  <a:spcPct val="120000"/>
                </a:lnSpc>
                <a:spcBef>
                  <a:spcPct val="0"/>
                </a:spcBef>
                <a:spcAft>
                  <a:spcPct val="0"/>
                </a:spcAft>
                <a:buClrTx/>
                <a:buSzTx/>
                <a:buFontTx/>
                <a:buNone/>
                <a:tabLst/>
                <a:defRPr/>
              </a:pPr>
              <a:r>
                <a:rPr kumimoji="0" lang="en-US" sz="1200" b="0" i="0" u="none" strike="noStrike" kern="1200" cap="none" spc="0" normalizeH="0" baseline="0" noProof="0">
                  <a:ln>
                    <a:noFill/>
                  </a:ln>
                  <a:effectLst/>
                  <a:uLnTx/>
                  <a:uFillTx/>
                  <a:latin typeface="Segoe UI Semibold"/>
                  <a:ea typeface="Segoe UI" pitchFamily="34" charset="0"/>
                  <a:cs typeface="Segoe UI" pitchFamily="34" charset="0"/>
                </a:rPr>
                <a:t>Call plugins</a:t>
              </a:r>
            </a:p>
          </p:txBody>
        </p:sp>
        <p:cxnSp>
          <p:nvCxnSpPr>
            <p:cNvPr id="54" name="Elbow Connector 53">
              <a:extLst>
                <a:ext uri="{FF2B5EF4-FFF2-40B4-BE49-F238E27FC236}">
                  <a16:creationId xmlns:a16="http://schemas.microsoft.com/office/drawing/2014/main" id="{DC5D6FC1-A9EE-8C49-8D8E-5AFBE14C255A}"/>
                </a:ext>
                <a:ext uri="{C183D7F6-B498-43B3-948B-1728B52AA6E4}">
                  <adec:decorative xmlns:adec="http://schemas.microsoft.com/office/drawing/2017/decorative" val="1"/>
                </a:ext>
              </a:extLst>
            </p:cNvPr>
            <p:cNvCxnSpPr>
              <a:cxnSpLocks/>
              <a:stCxn id="9" idx="3"/>
              <a:endCxn id="32" idx="1"/>
            </p:cNvCxnSpPr>
            <p:nvPr/>
          </p:nvCxnSpPr>
          <p:spPr>
            <a:xfrm>
              <a:off x="4764088" y="4324483"/>
              <a:ext cx="1463536" cy="916141"/>
            </a:xfrm>
            <a:prstGeom prst="bentConnector3">
              <a:avLst>
                <a:gd name="adj1" fmla="val 52777"/>
              </a:avLst>
            </a:prstGeom>
            <a:ln w="12700" cap="rnd">
              <a:solidFill>
                <a:srgbClr val="454142"/>
              </a:solidFill>
              <a:headEnd type="none" w="lg" len="sm"/>
              <a:tailEnd type="arrow" w="lg" len="sm"/>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415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8.33333E-7 -2.96296E-6 L -8.33333E-7 0.03542 " pathEditMode="relative" rAng="0" ptsTypes="AA">
                                      <p:cBhvr>
                                        <p:cTn id="9" dur="700" spd="-100000" fill="hold"/>
                                        <p:tgtEl>
                                          <p:spTgt spid="6"/>
                                        </p:tgtEl>
                                        <p:attrNameLst>
                                          <p:attrName>ppt_x</p:attrName>
                                          <p:attrName>ppt_y</p:attrName>
                                        </p:attrNameLst>
                                      </p:cBhvr>
                                      <p:rCtr x="0" y="1759"/>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fade">
                                      <p:cBhvr>
                                        <p:cTn id="20" dur="500"/>
                                        <p:tgtEl>
                                          <p:spTgt spid="66"/>
                                        </p:tgtEl>
                                      </p:cBhvr>
                                    </p:animEffect>
                                  </p:childTnLst>
                                </p:cTn>
                              </p:par>
                              <p:par>
                                <p:cTn id="21" presetID="10"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par>
                                <p:cTn id="29" presetID="10"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fade">
                                      <p:cBhvr>
                                        <p:cTn id="37" dur="500"/>
                                        <p:tgtEl>
                                          <p:spTgt spid="6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0"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fade">
                                      <p:cBhvr>
                                        <p:cTn id="50" dur="500"/>
                                        <p:tgtEl>
                                          <p:spTgt spid="68"/>
                                        </p:tgtEl>
                                      </p:cBhvr>
                                    </p:animEffect>
                                  </p:childTnLst>
                                </p:cTn>
                              </p:par>
                              <p:par>
                                <p:cTn id="51" presetID="10" presetClass="entr" presetSubtype="0" fill="hold" nodeType="withEffect">
                                  <p:stCondLst>
                                    <p:cond delay="0"/>
                                  </p:stCondLst>
                                  <p:childTnLst>
                                    <p:set>
                                      <p:cBhvr>
                                        <p:cTn id="52" dur="1" fill="hold">
                                          <p:stCondLst>
                                            <p:cond delay="0"/>
                                          </p:stCondLst>
                                        </p:cTn>
                                        <p:tgtEl>
                                          <p:spTgt spid="78"/>
                                        </p:tgtEl>
                                        <p:attrNameLst>
                                          <p:attrName>style.visibility</p:attrName>
                                        </p:attrNameLst>
                                      </p:cBhvr>
                                      <p:to>
                                        <p:strVal val="visible"/>
                                      </p:to>
                                    </p:set>
                                    <p:animEffect transition="in" filter="fade">
                                      <p:cBhvr>
                                        <p:cTn id="53" dur="500"/>
                                        <p:tgtEl>
                                          <p:spTgt spid="7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0"/>
                                        </p:tgtEl>
                                        <p:attrNameLst>
                                          <p:attrName>style.visibility</p:attrName>
                                        </p:attrNameLst>
                                      </p:cBhvr>
                                      <p:to>
                                        <p:strVal val="visible"/>
                                      </p:to>
                                    </p:set>
                                    <p:animEffect transition="in" filter="fade">
                                      <p:cBhvr>
                                        <p:cTn id="58" dur="500"/>
                                        <p:tgtEl>
                                          <p:spTgt spid="70"/>
                                        </p:tgtEl>
                                      </p:cBhvr>
                                    </p:animEffect>
                                  </p:childTnLst>
                                </p:cTn>
                              </p:par>
                              <p:par>
                                <p:cTn id="59" presetID="10" presetClass="entr" presetSubtype="0"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500"/>
                                        <p:tgtEl>
                                          <p:spTgt spid="3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71"/>
                                        </p:tgtEl>
                                        <p:attrNameLst>
                                          <p:attrName>style.visibility</p:attrName>
                                        </p:attrNameLst>
                                      </p:cBhvr>
                                      <p:to>
                                        <p:strVal val="visible"/>
                                      </p:to>
                                    </p:set>
                                    <p:animEffect transition="in" filter="fade">
                                      <p:cBhvr>
                                        <p:cTn id="69" dur="500"/>
                                        <p:tgtEl>
                                          <p:spTgt spid="7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500"/>
                                        <p:tgtEl>
                                          <p:spTgt spid="2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76"/>
                                        </p:tgtEl>
                                        <p:attrNameLst>
                                          <p:attrName>style.visibility</p:attrName>
                                        </p:attrNameLst>
                                      </p:cBhvr>
                                      <p:to>
                                        <p:strVal val="visible"/>
                                      </p:to>
                                    </p:set>
                                    <p:animEffect transition="in" filter="fade">
                                      <p:cBhvr>
                                        <p:cTn id="77" dur="500"/>
                                        <p:tgtEl>
                                          <p:spTgt spid="7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fade">
                                      <p:cBhvr>
                                        <p:cTn id="82" dur="500"/>
                                        <p:tgtEl>
                                          <p:spTgt spid="2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77"/>
                                        </p:tgtEl>
                                        <p:attrNameLst>
                                          <p:attrName>style.visibility</p:attrName>
                                        </p:attrNameLst>
                                      </p:cBhvr>
                                      <p:to>
                                        <p:strVal val="visible"/>
                                      </p:to>
                                    </p:set>
                                    <p:animEffect transition="in" filter="fade">
                                      <p:cBhvr>
                                        <p:cTn id="85"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6" grpId="0" animBg="1"/>
      <p:bldP spid="67" grpId="0" animBg="1"/>
      <p:bldP spid="68" grpId="0" animBg="1"/>
      <p:bldP spid="70" grpId="0" animBg="1"/>
      <p:bldP spid="71" grpId="0" animBg="1"/>
      <p:bldP spid="76" grpId="0" animBg="1"/>
      <p:bldP spid="7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A2D15-6133-4D9E-AFC9-7392F4AE0C6B}"/>
              </a:ext>
            </a:extLst>
          </p:cNvPr>
          <p:cNvSpPr>
            <a:spLocks noGrp="1"/>
          </p:cNvSpPr>
          <p:nvPr>
            <p:ph type="title"/>
          </p:nvPr>
        </p:nvSpPr>
        <p:spPr>
          <a:xfrm>
            <a:off x="588263" y="457200"/>
            <a:ext cx="11018520" cy="553998"/>
          </a:xfrm>
        </p:spPr>
        <p:txBody>
          <a:bodyPr/>
          <a:lstStyle/>
          <a:p>
            <a:pPr algn="ctr"/>
            <a:r>
              <a:rPr lang="en-US"/>
              <a:t>Managing existing infrastructure with AI</a:t>
            </a:r>
          </a:p>
        </p:txBody>
      </p:sp>
      <p:sp>
        <p:nvSpPr>
          <p:cNvPr id="3" name="Content Placeholder 4">
            <a:extLst>
              <a:ext uri="{FF2B5EF4-FFF2-40B4-BE49-F238E27FC236}">
                <a16:creationId xmlns:a16="http://schemas.microsoft.com/office/drawing/2014/main" id="{C70A8C66-D091-B740-203A-2A198BD29100}"/>
              </a:ext>
            </a:extLst>
          </p:cNvPr>
          <p:cNvSpPr txBox="1">
            <a:spLocks/>
          </p:cNvSpPr>
          <p:nvPr/>
        </p:nvSpPr>
        <p:spPr>
          <a:xfrm>
            <a:off x="584201" y="1832910"/>
            <a:ext cx="3942829" cy="3781479"/>
          </a:xfrm>
          <a:prstGeom prst="rect">
            <a:avLst/>
          </a:prstGeom>
        </p:spPr>
        <p:txBody>
          <a:bodyPr wrap="square" lIns="0" anchor="ctr">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5000"/>
              </a:lnSpc>
              <a:spcBef>
                <a:spcPts val="3000"/>
              </a:spcBef>
              <a:buNone/>
            </a:pPr>
            <a:r>
              <a:rPr lang="en-US" sz="1800"/>
              <a:t>Get status and health </a:t>
            </a:r>
            <a:br>
              <a:rPr lang="en-US" sz="1800"/>
            </a:br>
            <a:r>
              <a:rPr lang="en-US" sz="1800"/>
              <a:t>of your environment</a:t>
            </a:r>
          </a:p>
          <a:p>
            <a:pPr marL="0" indent="0">
              <a:lnSpc>
                <a:spcPct val="95000"/>
              </a:lnSpc>
              <a:spcBef>
                <a:spcPts val="3000"/>
              </a:spcBef>
              <a:buNone/>
            </a:pPr>
            <a:r>
              <a:rPr lang="en-US" sz="1800"/>
              <a:t>Monitor events and metrics </a:t>
            </a:r>
            <a:br>
              <a:rPr lang="en-US" sz="1800"/>
            </a:br>
            <a:r>
              <a:rPr lang="en-US" sz="1800"/>
              <a:t>across your enterprise footprint</a:t>
            </a:r>
          </a:p>
          <a:p>
            <a:pPr marL="0" indent="0">
              <a:lnSpc>
                <a:spcPct val="95000"/>
              </a:lnSpc>
              <a:spcBef>
                <a:spcPts val="3000"/>
              </a:spcBef>
              <a:buNone/>
            </a:pPr>
            <a:r>
              <a:rPr lang="en-US" sz="1800"/>
              <a:t>Resilience and maintenance</a:t>
            </a:r>
          </a:p>
          <a:p>
            <a:pPr marL="0" indent="0">
              <a:lnSpc>
                <a:spcPct val="95000"/>
              </a:lnSpc>
              <a:spcBef>
                <a:spcPts val="3000"/>
              </a:spcBef>
              <a:buNone/>
            </a:pPr>
            <a:r>
              <a:rPr lang="en-US" sz="1800"/>
              <a:t>In cloud or on-prem, same results</a:t>
            </a:r>
          </a:p>
          <a:p>
            <a:pPr marL="0" indent="0">
              <a:lnSpc>
                <a:spcPct val="95000"/>
              </a:lnSpc>
              <a:spcBef>
                <a:spcPts val="3000"/>
              </a:spcBef>
              <a:buNone/>
            </a:pPr>
            <a:r>
              <a:rPr lang="en-US" sz="1800"/>
              <a:t>UI or shell, your choice</a:t>
            </a:r>
          </a:p>
        </p:txBody>
      </p:sp>
      <p:grpSp>
        <p:nvGrpSpPr>
          <p:cNvPr id="10" name="Group 9">
            <a:extLst>
              <a:ext uri="{FF2B5EF4-FFF2-40B4-BE49-F238E27FC236}">
                <a16:creationId xmlns:a16="http://schemas.microsoft.com/office/drawing/2014/main" id="{85C59B51-C2EE-4121-E310-CE81EA6260E9}"/>
              </a:ext>
              <a:ext uri="{C183D7F6-B498-43B3-948B-1728B52AA6E4}">
                <adec:decorative xmlns:adec="http://schemas.microsoft.com/office/drawing/2017/decorative" val="1"/>
              </a:ext>
            </a:extLst>
          </p:cNvPr>
          <p:cNvGrpSpPr/>
          <p:nvPr/>
        </p:nvGrpSpPr>
        <p:grpSpPr>
          <a:xfrm>
            <a:off x="584201" y="2707980"/>
            <a:ext cx="4419274" cy="2278505"/>
            <a:chOff x="584201" y="2968329"/>
            <a:chExt cx="4392533" cy="2278505"/>
          </a:xfrm>
        </p:grpSpPr>
        <p:cxnSp>
          <p:nvCxnSpPr>
            <p:cNvPr id="4" name="Straight Arrow Connector 3">
              <a:extLst>
                <a:ext uri="{FF2B5EF4-FFF2-40B4-BE49-F238E27FC236}">
                  <a16:creationId xmlns:a16="http://schemas.microsoft.com/office/drawing/2014/main" id="{31428A3A-B2FF-054E-F17C-99E41A783CB2}"/>
                </a:ext>
                <a:ext uri="{C183D7F6-B498-43B3-948B-1728B52AA6E4}">
                  <adec:decorative xmlns:adec="http://schemas.microsoft.com/office/drawing/2017/decorative" val="1"/>
                </a:ext>
              </a:extLst>
            </p:cNvPr>
            <p:cNvCxnSpPr>
              <a:cxnSpLocks/>
            </p:cNvCxnSpPr>
            <p:nvPr/>
          </p:nvCxnSpPr>
          <p:spPr>
            <a:xfrm>
              <a:off x="584201" y="2968329"/>
              <a:ext cx="4392533" cy="0"/>
            </a:xfrm>
            <a:prstGeom prst="straightConnector1">
              <a:avLst/>
            </a:prstGeom>
            <a:ln w="12700" cap="rnd">
              <a:solidFill>
                <a:srgbClr val="D9D9D6"/>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9494C7A-8C53-84C5-BCC0-C4A65848ECE0}"/>
                </a:ext>
                <a:ext uri="{C183D7F6-B498-43B3-948B-1728B52AA6E4}">
                  <adec:decorative xmlns:adec="http://schemas.microsoft.com/office/drawing/2017/decorative" val="1"/>
                </a:ext>
              </a:extLst>
            </p:cNvPr>
            <p:cNvCxnSpPr>
              <a:cxnSpLocks/>
            </p:cNvCxnSpPr>
            <p:nvPr/>
          </p:nvCxnSpPr>
          <p:spPr>
            <a:xfrm>
              <a:off x="584201" y="3937691"/>
              <a:ext cx="4392533" cy="0"/>
            </a:xfrm>
            <a:prstGeom prst="straightConnector1">
              <a:avLst/>
            </a:prstGeom>
            <a:ln w="12700" cap="rnd">
              <a:solidFill>
                <a:srgbClr val="D9D9D6"/>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42B77D2-0BDC-619A-3626-FF87F29C84E4}"/>
                </a:ext>
                <a:ext uri="{C183D7F6-B498-43B3-948B-1728B52AA6E4}">
                  <adec:decorative xmlns:adec="http://schemas.microsoft.com/office/drawing/2017/decorative" val="1"/>
                </a:ext>
              </a:extLst>
            </p:cNvPr>
            <p:cNvCxnSpPr>
              <a:cxnSpLocks/>
            </p:cNvCxnSpPr>
            <p:nvPr/>
          </p:nvCxnSpPr>
          <p:spPr>
            <a:xfrm>
              <a:off x="584201" y="4577273"/>
              <a:ext cx="4392533" cy="0"/>
            </a:xfrm>
            <a:prstGeom prst="straightConnector1">
              <a:avLst/>
            </a:prstGeom>
            <a:ln w="12700" cap="rnd">
              <a:solidFill>
                <a:srgbClr val="D9D9D6"/>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AFF748A-9641-5F33-BD2F-DFFB623C5AA0}"/>
                </a:ext>
                <a:ext uri="{C183D7F6-B498-43B3-948B-1728B52AA6E4}">
                  <adec:decorative xmlns:adec="http://schemas.microsoft.com/office/drawing/2017/decorative" val="1"/>
                </a:ext>
              </a:extLst>
            </p:cNvPr>
            <p:cNvCxnSpPr>
              <a:cxnSpLocks/>
            </p:cNvCxnSpPr>
            <p:nvPr/>
          </p:nvCxnSpPr>
          <p:spPr>
            <a:xfrm>
              <a:off x="584201" y="5246834"/>
              <a:ext cx="4392533" cy="0"/>
            </a:xfrm>
            <a:prstGeom prst="straightConnector1">
              <a:avLst/>
            </a:prstGeom>
            <a:ln w="12700" cap="rnd">
              <a:solidFill>
                <a:srgbClr val="D9D9D6"/>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grpSp>
      <p:pic>
        <p:nvPicPr>
          <p:cNvPr id="11" name="Content Placeholder 3" descr="A diagram of a network&#10;">
            <a:extLst>
              <a:ext uri="{FF2B5EF4-FFF2-40B4-BE49-F238E27FC236}">
                <a16:creationId xmlns:a16="http://schemas.microsoft.com/office/drawing/2014/main" id="{08C84E7F-EBDA-CF6A-CEB4-29A26EC293E9}"/>
              </a:ext>
            </a:extLst>
          </p:cNvPr>
          <p:cNvPicPr>
            <a:picLocks noChangeAspect="1"/>
          </p:cNvPicPr>
          <p:nvPr/>
        </p:nvPicPr>
        <p:blipFill rotWithShape="1">
          <a:blip r:embed="rId3"/>
          <a:srcRect l="-5033" t="-2566" r="-4682" b="-2287"/>
          <a:stretch/>
        </p:blipFill>
        <p:spPr>
          <a:xfrm>
            <a:off x="5068887" y="1615673"/>
            <a:ext cx="6829426" cy="4072538"/>
          </a:xfrm>
          <a:prstGeom prst="roundRect">
            <a:avLst>
              <a:gd name="adj" fmla="val 6519"/>
            </a:avLst>
          </a:prstGeom>
          <a:noFill/>
          <a:ln w="12700" cap="rnd">
            <a:noFill/>
            <a:headEnd type="none" w="med" len="med"/>
            <a:tailEnd type="none" w="med" len="med"/>
          </a:ln>
          <a:effectLst/>
        </p:spPr>
      </p:pic>
      <p:sp>
        <p:nvSpPr>
          <p:cNvPr id="5" name="Rounded Rectangle 4">
            <a:extLst>
              <a:ext uri="{FF2B5EF4-FFF2-40B4-BE49-F238E27FC236}">
                <a16:creationId xmlns:a16="http://schemas.microsoft.com/office/drawing/2014/main" id="{5B4991FE-E6AE-83FC-A38A-3125771F0085}"/>
              </a:ext>
              <a:ext uri="{C183D7F6-B498-43B3-948B-1728B52AA6E4}">
                <adec:decorative xmlns:adec="http://schemas.microsoft.com/office/drawing/2017/decorative" val="1"/>
              </a:ext>
            </a:extLst>
          </p:cNvPr>
          <p:cNvSpPr/>
          <p:nvPr/>
        </p:nvSpPr>
        <p:spPr bwMode="auto">
          <a:xfrm>
            <a:off x="5003475" y="1543986"/>
            <a:ext cx="6894838" cy="4302177"/>
          </a:xfrm>
          <a:prstGeom prst="roundRect">
            <a:avLst>
              <a:gd name="adj" fmla="val 5687"/>
            </a:avLst>
          </a:prstGeom>
          <a:noFill/>
          <a:ln w="12700" cap="rnd">
            <a:solidFill>
              <a:srgbClr val="D9D9D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algn="ctr" defTabSz="811670">
              <a:spcBef>
                <a:spcPts val="174"/>
              </a:spcBef>
            </a:pPr>
            <a:endParaRPr lang="en-US" sz="2400" b="1">
              <a:ln w="3175">
                <a:noFill/>
              </a:ln>
              <a:solidFill>
                <a:schemeClr val="tx1"/>
              </a:solidFill>
              <a:latin typeface="Segoe UI Semibold"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90295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decel="100000" fill="hold" nodeType="withEffect">
                                  <p:stCondLst>
                                    <p:cond delay="200"/>
                                  </p:stCondLst>
                                  <p:childTnLst>
                                    <p:animMotion origin="layout" path="M -3.33333E-6 2.59259E-6 L -3.33333E-6 0.03541 " pathEditMode="relative" rAng="0" ptsTypes="AA">
                                      <p:cBhvr>
                                        <p:cTn id="9" dur="700" spd="-100000" fill="hold"/>
                                        <p:tgtEl>
                                          <p:spTgt spid="11"/>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grpId="1" nodeType="withEffect">
                                  <p:stCondLst>
                                    <p:cond delay="200"/>
                                  </p:stCondLst>
                                  <p:childTnLst>
                                    <p:animMotion origin="layout" path="M 1.04167E-6 1.11111E-6 L 1.04167E-6 0.03542 " pathEditMode="relative" rAng="0" ptsTypes="AA">
                                      <p:cBhvr>
                                        <p:cTn id="14" dur="700" spd="-100000" fill="hold"/>
                                        <p:tgtEl>
                                          <p:spTgt spid="5"/>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42" presetClass="path" presetSubtype="0" decel="100000" fill="hold" grpId="1" nodeType="withEffect">
                                  <p:stCondLst>
                                    <p:cond delay="0"/>
                                  </p:stCondLst>
                                  <p:childTnLst>
                                    <p:animMotion origin="layout" path="M -8.33333E-7 -2.96296E-6 L -8.33333E-7 0.03542 " pathEditMode="relative" rAng="0" ptsTypes="AA">
                                      <p:cBhvr>
                                        <p:cTn id="19" dur="700" spd="-100000" fill="hold"/>
                                        <p:tgtEl>
                                          <p:spTgt spid="2"/>
                                        </p:tgtEl>
                                        <p:attrNameLst>
                                          <p:attrName>ppt_x</p:attrName>
                                          <p:attrName>ppt_y</p:attrName>
                                        </p:attrNameLst>
                                      </p:cBhvr>
                                      <p:rCtr x="0" y="1759"/>
                                    </p:animMotion>
                                  </p:childTnLst>
                                </p:cTn>
                              </p:par>
                              <p:par>
                                <p:cTn id="20" presetID="10" presetClass="entr" presetSubtype="0" fill="hold" grpId="0" nodeType="withEffect">
                                  <p:stCondLst>
                                    <p:cond delay="1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42" presetClass="path" presetSubtype="0" decel="100000" fill="hold" grpId="1" nodeType="withEffect">
                                  <p:stCondLst>
                                    <p:cond delay="100"/>
                                  </p:stCondLst>
                                  <p:childTnLst>
                                    <p:animMotion origin="layout" path="M 4.58333E-6 4.44444E-6 L 4.58333E-6 0.03541 " pathEditMode="relative" rAng="0" ptsTypes="AA">
                                      <p:cBhvr>
                                        <p:cTn id="24" dur="700" spd="-100000" fill="hold"/>
                                        <p:tgtEl>
                                          <p:spTgt spid="3"/>
                                        </p:tgtEl>
                                        <p:attrNameLst>
                                          <p:attrName>ppt_x</p:attrName>
                                          <p:attrName>ppt_y</p:attrName>
                                        </p:attrNameLst>
                                      </p:cBhvr>
                                      <p:rCtr x="0" y="1759"/>
                                    </p:animMotion>
                                  </p:childTnLst>
                                </p:cTn>
                              </p:par>
                              <p:par>
                                <p:cTn id="25" presetID="10" presetClass="entr" presetSubtype="0" fill="hold" nodeType="withEffect">
                                  <p:stCondLst>
                                    <p:cond delay="1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42" presetClass="path" presetSubtype="0" decel="100000" fill="hold" nodeType="withEffect">
                                  <p:stCondLst>
                                    <p:cond delay="100"/>
                                  </p:stCondLst>
                                  <p:childTnLst>
                                    <p:animMotion origin="layout" path="M 3.33333E-6 3.7037E-7 L 3.33333E-6 0.03542 " pathEditMode="relative" rAng="0" ptsTypes="AA">
                                      <p:cBhvr>
                                        <p:cTn id="29" dur="700" spd="-100000" fill="hold"/>
                                        <p:tgtEl>
                                          <p:spTgt spid="10"/>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5" grpId="0" animBg="1"/>
      <p:bldP spid="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54A8C-C05D-15C8-C6CC-74503DB9837F}"/>
              </a:ext>
            </a:extLst>
          </p:cNvPr>
          <p:cNvSpPr>
            <a:spLocks noGrp="1"/>
          </p:cNvSpPr>
          <p:nvPr>
            <p:ph type="title"/>
          </p:nvPr>
        </p:nvSpPr>
        <p:spPr/>
        <p:txBody>
          <a:bodyPr/>
          <a:lstStyle/>
          <a:p>
            <a:r>
              <a:rPr lang="en-US"/>
              <a:t>Observations</a:t>
            </a:r>
          </a:p>
        </p:txBody>
      </p:sp>
      <p:sp>
        <p:nvSpPr>
          <p:cNvPr id="3" name="Content Placeholder 2">
            <a:extLst>
              <a:ext uri="{FF2B5EF4-FFF2-40B4-BE49-F238E27FC236}">
                <a16:creationId xmlns:a16="http://schemas.microsoft.com/office/drawing/2014/main" id="{80764373-CCBC-4DAF-F76A-CB62D8AC5C01}"/>
              </a:ext>
            </a:extLst>
          </p:cNvPr>
          <p:cNvSpPr>
            <a:spLocks noGrp="1"/>
          </p:cNvSpPr>
          <p:nvPr>
            <p:ph sz="quarter" idx="10"/>
          </p:nvPr>
        </p:nvSpPr>
        <p:spPr>
          <a:xfrm>
            <a:off x="769036" y="1487756"/>
            <a:ext cx="7772010" cy="3882488"/>
          </a:xfrm>
        </p:spPr>
        <p:txBody>
          <a:bodyPr>
            <a:normAutofit fontScale="77500" lnSpcReduction="20000"/>
          </a:bodyPr>
          <a:lstStyle/>
          <a:p>
            <a:r>
              <a:rPr lang="en-US" sz="3600" b="1"/>
              <a:t>The Shell can be intimidating…</a:t>
            </a:r>
          </a:p>
          <a:p>
            <a:pPr marL="0" indent="0">
              <a:buNone/>
            </a:pPr>
            <a:endParaRPr lang="en-US"/>
          </a:p>
          <a:p>
            <a:r>
              <a:rPr lang="en-US"/>
              <a:t>Exponential growth of command due to cloud</a:t>
            </a:r>
          </a:p>
          <a:p>
            <a:pPr lvl="1"/>
            <a:r>
              <a:rPr lang="en-US"/>
              <a:t>Azure PowerShell: 6,000+ cmdlets</a:t>
            </a:r>
          </a:p>
          <a:p>
            <a:pPr lvl="1"/>
            <a:r>
              <a:rPr lang="en-US"/>
              <a:t>Azure CLI: 10,000+ commands</a:t>
            </a:r>
          </a:p>
          <a:p>
            <a:pPr lvl="1"/>
            <a:r>
              <a:rPr lang="en-US"/>
              <a:t>Microsoft Graph: 50,000+ cmdlets</a:t>
            </a:r>
          </a:p>
          <a:p>
            <a:pPr marL="228600" lvl="1" indent="0">
              <a:buNone/>
            </a:pPr>
            <a:endParaRPr lang="en-US"/>
          </a:p>
          <a:p>
            <a:r>
              <a:rPr lang="en-US"/>
              <a:t>Tab completion is not always useful / helpful</a:t>
            </a:r>
          </a:p>
          <a:p>
            <a:pPr lvl="1"/>
            <a:r>
              <a:rPr lang="en-US"/>
              <a:t>Parameters require complex objects</a:t>
            </a:r>
          </a:p>
          <a:p>
            <a:pPr lvl="1"/>
            <a:r>
              <a:rPr lang="en-US"/>
              <a:t>Too many commands with the same beginning</a:t>
            </a:r>
          </a:p>
          <a:p>
            <a:pPr marL="228600" lvl="1" indent="0">
              <a:buNone/>
            </a:pPr>
            <a:endParaRPr lang="en-US"/>
          </a:p>
          <a:p>
            <a:r>
              <a:rPr lang="en-US"/>
              <a:t>Combinations of parameters too complex</a:t>
            </a:r>
          </a:p>
          <a:p>
            <a:pPr lvl="1"/>
            <a:r>
              <a:rPr lang="en-US"/>
              <a:t>Optional vs required parameters</a:t>
            </a:r>
          </a:p>
          <a:p>
            <a:pPr lvl="1"/>
            <a:r>
              <a:rPr lang="en-US"/>
              <a:t>Difficult to identify value types</a:t>
            </a:r>
          </a:p>
          <a:p>
            <a:pPr lvl="1"/>
            <a:endParaRPr lang="en-US"/>
          </a:p>
        </p:txBody>
      </p:sp>
      <p:pic>
        <p:nvPicPr>
          <p:cNvPr id="5" name="Picture 4" descr="A screenshot of a computer">
            <a:extLst>
              <a:ext uri="{FF2B5EF4-FFF2-40B4-BE49-F238E27FC236}">
                <a16:creationId xmlns:a16="http://schemas.microsoft.com/office/drawing/2014/main" id="{A0CD1E66-47C2-F4EF-9DE1-08F503871ADB}"/>
              </a:ext>
            </a:extLst>
          </p:cNvPr>
          <p:cNvPicPr>
            <a:picLocks noChangeAspect="1"/>
          </p:cNvPicPr>
          <p:nvPr/>
        </p:nvPicPr>
        <p:blipFill>
          <a:blip r:embed="rId3"/>
          <a:stretch>
            <a:fillRect/>
          </a:stretch>
        </p:blipFill>
        <p:spPr>
          <a:xfrm>
            <a:off x="6868510" y="396146"/>
            <a:ext cx="6611007" cy="15577664"/>
          </a:xfrm>
          <a:prstGeom prst="rect">
            <a:avLst/>
          </a:prstGeom>
          <a:effectLst>
            <a:outerShdw blurRad="50800" dist="38100" dir="2700000" algn="tl" rotWithShape="0">
              <a:prstClr val="black">
                <a:alpha val="40000"/>
              </a:prstClr>
            </a:outerShdw>
          </a:effectLst>
        </p:spPr>
      </p:pic>
      <p:sp>
        <p:nvSpPr>
          <p:cNvPr id="6" name="Oval 5">
            <a:extLst>
              <a:ext uri="{FF2B5EF4-FFF2-40B4-BE49-F238E27FC236}">
                <a16:creationId xmlns:a16="http://schemas.microsoft.com/office/drawing/2014/main" id="{C24B645E-4DFC-7B31-4945-7ED8545D56D2}"/>
              </a:ext>
              <a:ext uri="{C183D7F6-B498-43B3-948B-1728B52AA6E4}">
                <adec:decorative xmlns:adec="http://schemas.microsoft.com/office/drawing/2017/decorative" val="1"/>
              </a:ext>
            </a:extLst>
          </p:cNvPr>
          <p:cNvSpPr/>
          <p:nvPr/>
        </p:nvSpPr>
        <p:spPr bwMode="auto">
          <a:xfrm>
            <a:off x="11908220" y="105103"/>
            <a:ext cx="199697" cy="199697"/>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405255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54A8C-C05D-15C8-C6CC-74503DB9837F}"/>
              </a:ext>
            </a:extLst>
          </p:cNvPr>
          <p:cNvSpPr>
            <a:spLocks noGrp="1"/>
          </p:cNvSpPr>
          <p:nvPr>
            <p:ph type="title"/>
          </p:nvPr>
        </p:nvSpPr>
        <p:spPr/>
        <p:txBody>
          <a:bodyPr/>
          <a:lstStyle/>
          <a:p>
            <a:r>
              <a:rPr lang="en-US"/>
              <a:t>Observations</a:t>
            </a:r>
          </a:p>
        </p:txBody>
      </p:sp>
      <p:sp>
        <p:nvSpPr>
          <p:cNvPr id="3" name="Content Placeholder 2">
            <a:extLst>
              <a:ext uri="{FF2B5EF4-FFF2-40B4-BE49-F238E27FC236}">
                <a16:creationId xmlns:a16="http://schemas.microsoft.com/office/drawing/2014/main" id="{80764373-CCBC-4DAF-F76A-CB62D8AC5C01}"/>
              </a:ext>
            </a:extLst>
          </p:cNvPr>
          <p:cNvSpPr>
            <a:spLocks noGrp="1"/>
          </p:cNvSpPr>
          <p:nvPr>
            <p:ph sz="quarter" idx="10"/>
          </p:nvPr>
        </p:nvSpPr>
        <p:spPr>
          <a:xfrm>
            <a:off x="769036" y="1487756"/>
            <a:ext cx="7772010" cy="3882488"/>
          </a:xfrm>
        </p:spPr>
        <p:txBody>
          <a:bodyPr>
            <a:normAutofit fontScale="77500" lnSpcReduction="20000"/>
          </a:bodyPr>
          <a:lstStyle/>
          <a:p>
            <a:r>
              <a:rPr lang="en-US" sz="3600" b="1"/>
              <a:t>The Shell can be intimidating…</a:t>
            </a:r>
          </a:p>
          <a:p>
            <a:pPr marL="0" indent="0">
              <a:buNone/>
            </a:pPr>
            <a:endParaRPr lang="en-US"/>
          </a:p>
          <a:p>
            <a:r>
              <a:rPr lang="en-US"/>
              <a:t>Exponential growth of command due to cloud</a:t>
            </a:r>
          </a:p>
          <a:p>
            <a:pPr lvl="1"/>
            <a:r>
              <a:rPr lang="en-US"/>
              <a:t>Azure PowerShell: 6,000+ cmdlets</a:t>
            </a:r>
          </a:p>
          <a:p>
            <a:pPr lvl="1"/>
            <a:r>
              <a:rPr lang="en-US"/>
              <a:t>Azure CLI: 10,000+ commands</a:t>
            </a:r>
          </a:p>
          <a:p>
            <a:pPr lvl="1"/>
            <a:r>
              <a:rPr lang="en-US"/>
              <a:t>Microsoft Graph: 50,000+ cmdlets</a:t>
            </a:r>
          </a:p>
          <a:p>
            <a:pPr marL="228600" lvl="1" indent="0">
              <a:buNone/>
            </a:pPr>
            <a:endParaRPr lang="en-US"/>
          </a:p>
          <a:p>
            <a:r>
              <a:rPr lang="en-US"/>
              <a:t>Tab completion is not always useful / helpful</a:t>
            </a:r>
          </a:p>
          <a:p>
            <a:pPr lvl="1"/>
            <a:r>
              <a:rPr lang="en-US"/>
              <a:t>Parameters require complex objects</a:t>
            </a:r>
          </a:p>
          <a:p>
            <a:pPr lvl="1"/>
            <a:r>
              <a:rPr lang="en-US"/>
              <a:t>Too many commands with the same beginning</a:t>
            </a:r>
          </a:p>
          <a:p>
            <a:pPr marL="228600" lvl="1" indent="0">
              <a:buNone/>
            </a:pPr>
            <a:endParaRPr lang="en-US"/>
          </a:p>
          <a:p>
            <a:r>
              <a:rPr lang="en-US"/>
              <a:t>Combinations of parameters too complex</a:t>
            </a:r>
          </a:p>
          <a:p>
            <a:pPr lvl="1"/>
            <a:r>
              <a:rPr lang="en-US"/>
              <a:t>Optional vs required parameters</a:t>
            </a:r>
          </a:p>
          <a:p>
            <a:pPr lvl="1"/>
            <a:r>
              <a:rPr lang="en-US"/>
              <a:t>Difficult to identify value types</a:t>
            </a:r>
          </a:p>
          <a:p>
            <a:pPr lvl="1"/>
            <a:endParaRPr lang="en-US"/>
          </a:p>
        </p:txBody>
      </p:sp>
      <p:pic>
        <p:nvPicPr>
          <p:cNvPr id="5" name="Picture 4" descr="A screenshot of a computer">
            <a:extLst>
              <a:ext uri="{FF2B5EF4-FFF2-40B4-BE49-F238E27FC236}">
                <a16:creationId xmlns:a16="http://schemas.microsoft.com/office/drawing/2014/main" id="{A0CD1E66-47C2-F4EF-9DE1-08F503871ADB}"/>
              </a:ext>
            </a:extLst>
          </p:cNvPr>
          <p:cNvPicPr>
            <a:picLocks noChangeAspect="1"/>
          </p:cNvPicPr>
          <p:nvPr/>
        </p:nvPicPr>
        <p:blipFill>
          <a:blip r:embed="rId3"/>
          <a:stretch>
            <a:fillRect/>
          </a:stretch>
        </p:blipFill>
        <p:spPr>
          <a:xfrm>
            <a:off x="7938366" y="204951"/>
            <a:ext cx="2703358" cy="6369983"/>
          </a:xfrm>
          <a:prstGeom prst="rect">
            <a:avLst/>
          </a:prstGeom>
          <a:effectLst>
            <a:outerShdw blurRad="50800" dist="38100" dir="2700000" algn="tl" rotWithShape="0">
              <a:prstClr val="black">
                <a:alpha val="40000"/>
              </a:prstClr>
            </a:outerShdw>
          </a:effectLst>
        </p:spPr>
      </p:pic>
      <p:sp>
        <p:nvSpPr>
          <p:cNvPr id="6" name="Oval 5">
            <a:extLst>
              <a:ext uri="{FF2B5EF4-FFF2-40B4-BE49-F238E27FC236}">
                <a16:creationId xmlns:a16="http://schemas.microsoft.com/office/drawing/2014/main" id="{C24B645E-4DFC-7B31-4945-7ED8545D56D2}"/>
              </a:ext>
              <a:ext uri="{C183D7F6-B498-43B3-948B-1728B52AA6E4}">
                <adec:decorative xmlns:adec="http://schemas.microsoft.com/office/drawing/2017/decorative" val="1"/>
              </a:ext>
            </a:extLst>
          </p:cNvPr>
          <p:cNvSpPr/>
          <p:nvPr/>
        </p:nvSpPr>
        <p:spPr bwMode="auto">
          <a:xfrm>
            <a:off x="11908220" y="105103"/>
            <a:ext cx="199697" cy="199697"/>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509917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84200" y="1687116"/>
            <a:ext cx="5578475" cy="1846659"/>
          </a:xfrm>
        </p:spPr>
        <p:txBody>
          <a:bodyPr/>
          <a:lstStyle/>
          <a:p>
            <a:r>
              <a:rPr lang="en-US">
                <a:latin typeface="+mj-lt"/>
              </a:rPr>
              <a:t>Leveraging AI for Infrastructure Management</a:t>
            </a:r>
          </a:p>
        </p:txBody>
      </p:sp>
      <p:sp>
        <p:nvSpPr>
          <p:cNvPr id="5" name="Text Placeholder 4"/>
          <p:cNvSpPr>
            <a:spLocks noGrp="1"/>
          </p:cNvSpPr>
          <p:nvPr>
            <p:ph type="body" sz="quarter" idx="12"/>
          </p:nvPr>
        </p:nvSpPr>
        <p:spPr>
          <a:xfrm>
            <a:off x="584200" y="3962400"/>
            <a:ext cx="5577840" cy="1384995"/>
          </a:xfrm>
        </p:spPr>
        <p:txBody>
          <a:bodyPr/>
          <a:lstStyle/>
          <a:p>
            <a:r>
              <a:rPr lang="en-US" sz="3600" b="1" dirty="0"/>
              <a:t>Rick Claus</a:t>
            </a:r>
          </a:p>
          <a:p>
            <a:r>
              <a:rPr lang="en-US" dirty="0"/>
              <a:t>Principal Cloud Advocate Team Lead</a:t>
            </a:r>
          </a:p>
          <a:p>
            <a:endParaRPr lang="en-US" dirty="0"/>
          </a:p>
          <a:p>
            <a:r>
              <a:rPr lang="de-DE" dirty="0"/>
              <a:t>Bluesky: 🦋 @RegularITguy.com</a:t>
            </a:r>
            <a:endParaRPr lang="en-US" dirty="0"/>
          </a:p>
        </p:txBody>
      </p:sp>
    </p:spTree>
    <p:extLst>
      <p:ext uri="{BB962C8B-B14F-4D97-AF65-F5344CB8AC3E}">
        <p14:creationId xmlns:p14="http://schemas.microsoft.com/office/powerpoint/2010/main" val="179507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5216" y="1257677"/>
            <a:ext cx="6217920" cy="553998"/>
          </a:xfrm>
        </p:spPr>
        <p:txBody>
          <a:bodyPr vert="horz" wrap="square" lIns="0" tIns="0" rIns="0" bIns="0" rtlCol="0" anchor="t">
            <a:normAutofit/>
          </a:bodyPr>
          <a:lstStyle/>
          <a:p>
            <a:r>
              <a:rPr lang="en-US" b="0" kern="1200" cap="none" spc="-50" baseline="0">
                <a:ln w="3175">
                  <a:noFill/>
                </a:ln>
                <a:effectLst/>
                <a:latin typeface="+mj-lt"/>
                <a:ea typeface="+mn-ea"/>
                <a:cs typeface="Segoe UI" pitchFamily="34" charset="0"/>
              </a:rPr>
              <a:t>Demo </a:t>
            </a:r>
          </a:p>
        </p:txBody>
      </p:sp>
      <p:sp>
        <p:nvSpPr>
          <p:cNvPr id="5" name="Text Placeholder 6">
            <a:extLst>
              <a:ext uri="{FF2B5EF4-FFF2-40B4-BE49-F238E27FC236}">
                <a16:creationId xmlns:a16="http://schemas.microsoft.com/office/drawing/2014/main" id="{136BA8B8-1D51-23FA-534F-91ABF8374EF2}"/>
              </a:ext>
            </a:extLst>
          </p:cNvPr>
          <p:cNvSpPr txBox="1">
            <a:spLocks/>
          </p:cNvSpPr>
          <p:nvPr/>
        </p:nvSpPr>
        <p:spPr>
          <a:xfrm>
            <a:off x="1088605" y="2283307"/>
            <a:ext cx="7174862" cy="2993231"/>
          </a:xfrm>
          <a:prstGeom prst="rect">
            <a:avLst/>
          </a:prstGeom>
        </p:spPr>
        <p:txBody>
          <a:bodyPr vert="horz" wrap="square" lIns="0" tIns="0" rIns="0" bIns="0"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800"/>
              </a:spcAft>
              <a:buNone/>
              <a:defRPr/>
            </a:pPr>
            <a:r>
              <a:rPr kumimoji="0" lang="en-US" sz="2000" b="0" i="0" u="none" strike="noStrike" kern="1200" cap="none" spc="0" normalizeH="0" baseline="0" noProof="0" dirty="0">
                <a:ln>
                  <a:noFill/>
                </a:ln>
                <a:effectLst/>
                <a:uLnTx/>
                <a:uFillTx/>
                <a:latin typeface="+mn-lt"/>
                <a:ea typeface="+mn-ea"/>
                <a:cs typeface="Segoe UI" panose="020B0502040204020203" pitchFamily="34" charset="0"/>
              </a:rPr>
              <a:t>Manage access to </a:t>
            </a:r>
            <a:r>
              <a:rPr lang="en-US" sz="2000" dirty="0"/>
              <a:t>Microsoft</a:t>
            </a:r>
            <a:r>
              <a:rPr kumimoji="0" lang="en-US" sz="2000" b="0" i="0" u="none" strike="noStrike" kern="1200" cap="none" spc="0" normalizeH="0" baseline="0" noProof="0" dirty="0">
                <a:ln>
                  <a:noFill/>
                </a:ln>
                <a:effectLst/>
                <a:uLnTx/>
                <a:uFillTx/>
                <a:latin typeface="+mn-lt"/>
                <a:ea typeface="+mn-ea"/>
                <a:cs typeface="Segoe UI" panose="020B0502040204020203" pitchFamily="34" charset="0"/>
              </a:rPr>
              <a:t> Copilot in Azure </a:t>
            </a:r>
          </a:p>
          <a:p>
            <a:pPr marL="0" indent="0">
              <a:spcAft>
                <a:spcPts val="800"/>
              </a:spcAft>
              <a:buNone/>
              <a:defRPr/>
            </a:pPr>
            <a:r>
              <a:rPr kumimoji="0" lang="en-US" sz="2000" b="0" i="0" u="none" strike="noStrike" kern="1200" cap="none" spc="0" normalizeH="0" baseline="0" noProof="0" dirty="0">
                <a:ln>
                  <a:noFill/>
                </a:ln>
                <a:effectLst/>
                <a:uLnTx/>
                <a:uFillTx/>
                <a:latin typeface="+mn-lt"/>
                <a:ea typeface="+mn-ea"/>
                <a:cs typeface="Segoe UI" panose="020B0502040204020203" pitchFamily="34" charset="0"/>
              </a:rPr>
              <a:t>Check Overall Service Health and Impact</a:t>
            </a:r>
          </a:p>
          <a:p>
            <a:pPr marL="0" indent="0">
              <a:spcAft>
                <a:spcPts val="800"/>
              </a:spcAft>
              <a:buNone/>
              <a:defRPr/>
            </a:pPr>
            <a:r>
              <a:rPr kumimoji="0" lang="en-US" sz="2000" b="0" i="0" u="none" strike="noStrike" kern="1200" cap="none" spc="0" normalizeH="0" baseline="0" noProof="0" dirty="0">
                <a:ln>
                  <a:noFill/>
                </a:ln>
                <a:effectLst/>
                <a:uLnTx/>
                <a:uFillTx/>
                <a:latin typeface="+mn-lt"/>
                <a:ea typeface="+mn-ea"/>
                <a:cs typeface="Segoe UI" panose="020B0502040204020203" pitchFamily="34" charset="0"/>
              </a:rPr>
              <a:t>Troubleshooting error messages</a:t>
            </a:r>
          </a:p>
          <a:p>
            <a:pPr marL="0" indent="0">
              <a:spcAft>
                <a:spcPts val="800"/>
              </a:spcAft>
              <a:buNone/>
              <a:defRPr/>
            </a:pPr>
            <a:r>
              <a:rPr kumimoji="0" lang="en-US" sz="2000" b="0" i="0" u="none" strike="noStrike" kern="1200" cap="none" spc="0" normalizeH="0" baseline="0" noProof="0" dirty="0">
                <a:ln>
                  <a:noFill/>
                </a:ln>
                <a:effectLst/>
                <a:uLnTx/>
                <a:uFillTx/>
                <a:latin typeface="+mn-lt"/>
                <a:ea typeface="+mn-ea"/>
                <a:cs typeface="Segoe UI" panose="020B0502040204020203" pitchFamily="34" charset="0"/>
              </a:rPr>
              <a:t>WebApp AI Powered Diagnostics &amp; Proactive Monitoring</a:t>
            </a:r>
          </a:p>
          <a:p>
            <a:pPr marL="0" indent="0">
              <a:spcAft>
                <a:spcPts val="800"/>
              </a:spcAft>
              <a:buNone/>
              <a:defRPr/>
            </a:pPr>
            <a:r>
              <a:rPr lang="en-US" sz="2000" dirty="0"/>
              <a:t>Hybrid Connected Resources</a:t>
            </a:r>
          </a:p>
          <a:p>
            <a:pPr marL="0" indent="0">
              <a:spcAft>
                <a:spcPts val="800"/>
              </a:spcAft>
              <a:buNone/>
              <a:defRPr/>
            </a:pPr>
            <a:r>
              <a:rPr kumimoji="0" lang="en-US" sz="2000" b="0" i="0" u="none" strike="noStrike" kern="1200" cap="none" spc="0" normalizeH="0" baseline="0" noProof="0" dirty="0">
                <a:ln>
                  <a:noFill/>
                </a:ln>
                <a:effectLst/>
                <a:uLnTx/>
                <a:uFillTx/>
                <a:latin typeface="+mn-lt"/>
                <a:ea typeface="+mn-ea"/>
                <a:cs typeface="Segoe UI" panose="020B0502040204020203" pitchFamily="34" charset="0"/>
              </a:rPr>
              <a:t>AI Shell</a:t>
            </a:r>
          </a:p>
          <a:p>
            <a:pPr marL="0" indent="0">
              <a:spcAft>
                <a:spcPts val="800"/>
              </a:spcAft>
              <a:buNone/>
              <a:defRPr/>
            </a:pPr>
            <a:endParaRPr kumimoji="0" lang="en-US" sz="2000" b="0" i="0" u="none" strike="noStrike" kern="1200" cap="none" spc="0" normalizeH="0" baseline="0" noProof="0" dirty="0">
              <a:ln>
                <a:noFill/>
              </a:ln>
              <a:effectLst/>
              <a:uLnTx/>
              <a:uFillTx/>
              <a:latin typeface="+mn-lt"/>
              <a:ea typeface="+mn-ea"/>
              <a:cs typeface="Segoe UI" panose="020B0502040204020203" pitchFamily="34" charset="0"/>
            </a:endParaRPr>
          </a:p>
          <a:p>
            <a:pPr marL="0" indent="0">
              <a:spcAft>
                <a:spcPts val="800"/>
              </a:spcAft>
              <a:buNone/>
              <a:defRPr/>
            </a:pPr>
            <a:endParaRPr kumimoji="0" lang="en-US" sz="2000" b="0" i="0" u="none" strike="noStrike" kern="1200" cap="none" spc="0" normalizeH="0" baseline="0" noProof="0" dirty="0">
              <a:ln>
                <a:noFill/>
              </a:ln>
              <a:effectLst/>
              <a:uLnTx/>
              <a:uFillTx/>
              <a:latin typeface="+mn-lt"/>
              <a:ea typeface="+mn-ea"/>
              <a:cs typeface="Segoe UI" panose="020B0502040204020203" pitchFamily="34" charset="0"/>
            </a:endParaRPr>
          </a:p>
        </p:txBody>
      </p:sp>
      <p:sp>
        <p:nvSpPr>
          <p:cNvPr id="4" name="Graphic 1">
            <a:extLst>
              <a:ext uri="{FF2B5EF4-FFF2-40B4-BE49-F238E27FC236}">
                <a16:creationId xmlns:a16="http://schemas.microsoft.com/office/drawing/2014/main" id="{4620B1CB-9ACC-C23F-C4F7-BF2F3B53328C}"/>
              </a:ext>
              <a:ext uri="{C183D7F6-B498-43B3-948B-1728B52AA6E4}">
                <adec:decorative xmlns:adec="http://schemas.microsoft.com/office/drawing/2017/decorative" val="1"/>
              </a:ext>
            </a:extLst>
          </p:cNvPr>
          <p:cNvSpPr/>
          <p:nvPr/>
        </p:nvSpPr>
        <p:spPr>
          <a:xfrm>
            <a:off x="605042" y="2334305"/>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tx1"/>
          </a:solidFill>
          <a:ln w="19050" cap="flat">
            <a:noFill/>
            <a:prstDash val="solid"/>
            <a:miter/>
          </a:ln>
        </p:spPr>
        <p:txBody>
          <a:bodyPr rtlCol="0" anchor="ctr"/>
          <a:lstStyle/>
          <a:p>
            <a:endParaRPr lang="en-US"/>
          </a:p>
        </p:txBody>
      </p:sp>
      <p:sp>
        <p:nvSpPr>
          <p:cNvPr id="6" name="Graphic 1">
            <a:extLst>
              <a:ext uri="{FF2B5EF4-FFF2-40B4-BE49-F238E27FC236}">
                <a16:creationId xmlns:a16="http://schemas.microsoft.com/office/drawing/2014/main" id="{E0259644-E0BC-A9DF-FC23-64B519AF9DF3}"/>
              </a:ext>
              <a:ext uri="{C183D7F6-B498-43B3-948B-1728B52AA6E4}">
                <adec:decorative xmlns:adec="http://schemas.microsoft.com/office/drawing/2017/decorative" val="1"/>
              </a:ext>
            </a:extLst>
          </p:cNvPr>
          <p:cNvSpPr/>
          <p:nvPr/>
        </p:nvSpPr>
        <p:spPr>
          <a:xfrm>
            <a:off x="605042" y="2801896"/>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tx1"/>
          </a:solidFill>
          <a:ln w="19050" cap="flat">
            <a:noFill/>
            <a:prstDash val="solid"/>
            <a:miter/>
          </a:ln>
        </p:spPr>
        <p:txBody>
          <a:bodyPr rtlCol="0" anchor="ctr"/>
          <a:lstStyle/>
          <a:p>
            <a:endParaRPr lang="en-US"/>
          </a:p>
        </p:txBody>
      </p:sp>
      <p:sp>
        <p:nvSpPr>
          <p:cNvPr id="7" name="Graphic 1">
            <a:extLst>
              <a:ext uri="{FF2B5EF4-FFF2-40B4-BE49-F238E27FC236}">
                <a16:creationId xmlns:a16="http://schemas.microsoft.com/office/drawing/2014/main" id="{EB467E29-5E12-38C6-D7D5-4E19B3F178D2}"/>
              </a:ext>
              <a:ext uri="{C183D7F6-B498-43B3-948B-1728B52AA6E4}">
                <adec:decorative xmlns:adec="http://schemas.microsoft.com/office/drawing/2017/decorative" val="1"/>
              </a:ext>
            </a:extLst>
          </p:cNvPr>
          <p:cNvSpPr/>
          <p:nvPr/>
        </p:nvSpPr>
        <p:spPr>
          <a:xfrm>
            <a:off x="605042" y="3269487"/>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tx1"/>
          </a:solidFill>
          <a:ln w="19050" cap="flat">
            <a:noFill/>
            <a:prstDash val="solid"/>
            <a:miter/>
          </a:ln>
        </p:spPr>
        <p:txBody>
          <a:bodyPr rtlCol="0" anchor="ctr"/>
          <a:lstStyle/>
          <a:p>
            <a:endParaRPr lang="en-US"/>
          </a:p>
        </p:txBody>
      </p:sp>
      <p:sp>
        <p:nvSpPr>
          <p:cNvPr id="8" name="Graphic 1">
            <a:extLst>
              <a:ext uri="{FF2B5EF4-FFF2-40B4-BE49-F238E27FC236}">
                <a16:creationId xmlns:a16="http://schemas.microsoft.com/office/drawing/2014/main" id="{92D74859-FF16-73B8-F023-A67CB3593B42}"/>
              </a:ext>
              <a:ext uri="{C183D7F6-B498-43B3-948B-1728B52AA6E4}">
                <adec:decorative xmlns:adec="http://schemas.microsoft.com/office/drawing/2017/decorative" val="1"/>
              </a:ext>
            </a:extLst>
          </p:cNvPr>
          <p:cNvSpPr/>
          <p:nvPr/>
        </p:nvSpPr>
        <p:spPr>
          <a:xfrm>
            <a:off x="605042" y="3760668"/>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tx1"/>
          </a:solidFill>
          <a:ln w="19050" cap="flat">
            <a:noFill/>
            <a:prstDash val="solid"/>
            <a:miter/>
          </a:ln>
        </p:spPr>
        <p:txBody>
          <a:bodyPr rtlCol="0" anchor="ctr"/>
          <a:lstStyle/>
          <a:p>
            <a:endParaRPr lang="en-US" dirty="0"/>
          </a:p>
        </p:txBody>
      </p:sp>
      <p:sp>
        <p:nvSpPr>
          <p:cNvPr id="2" name="Graphic 1">
            <a:extLst>
              <a:ext uri="{FF2B5EF4-FFF2-40B4-BE49-F238E27FC236}">
                <a16:creationId xmlns:a16="http://schemas.microsoft.com/office/drawing/2014/main" id="{EDF682C3-A6F5-A66C-FABC-906398A9EDDC}"/>
              </a:ext>
              <a:ext uri="{C183D7F6-B498-43B3-948B-1728B52AA6E4}">
                <adec:decorative xmlns:adec="http://schemas.microsoft.com/office/drawing/2017/decorative" val="1"/>
              </a:ext>
            </a:extLst>
          </p:cNvPr>
          <p:cNvSpPr/>
          <p:nvPr/>
        </p:nvSpPr>
        <p:spPr>
          <a:xfrm>
            <a:off x="605042" y="4228104"/>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tx1"/>
          </a:solidFill>
          <a:ln w="19050" cap="flat">
            <a:noFill/>
            <a:prstDash val="solid"/>
            <a:miter/>
          </a:ln>
        </p:spPr>
        <p:txBody>
          <a:bodyPr rtlCol="0" anchor="ctr"/>
          <a:lstStyle/>
          <a:p>
            <a:endParaRPr lang="en-US"/>
          </a:p>
        </p:txBody>
      </p:sp>
      <p:sp>
        <p:nvSpPr>
          <p:cNvPr id="9" name="Graphic 1">
            <a:extLst>
              <a:ext uri="{FF2B5EF4-FFF2-40B4-BE49-F238E27FC236}">
                <a16:creationId xmlns:a16="http://schemas.microsoft.com/office/drawing/2014/main" id="{59B46567-C8D2-047D-A8F8-D7A65F9DBAA6}"/>
              </a:ext>
              <a:ext uri="{C183D7F6-B498-43B3-948B-1728B52AA6E4}">
                <adec:decorative xmlns:adec="http://schemas.microsoft.com/office/drawing/2017/decorative" val="1"/>
              </a:ext>
            </a:extLst>
          </p:cNvPr>
          <p:cNvSpPr/>
          <p:nvPr/>
        </p:nvSpPr>
        <p:spPr>
          <a:xfrm>
            <a:off x="606335" y="4695540"/>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tx1"/>
          </a:solidFill>
          <a:ln w="19050" cap="flat">
            <a:noFill/>
            <a:prstDash val="solid"/>
            <a:miter/>
          </a:ln>
        </p:spPr>
        <p:txBody>
          <a:bodyPr rtlCol="0" anchor="ctr"/>
          <a:lstStyle/>
          <a:p>
            <a:endParaRPr lang="en-US"/>
          </a:p>
        </p:txBody>
      </p:sp>
    </p:spTree>
    <p:extLst>
      <p:ext uri="{BB962C8B-B14F-4D97-AF65-F5344CB8AC3E}">
        <p14:creationId xmlns:p14="http://schemas.microsoft.com/office/powerpoint/2010/main" val="3066375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64095-FA29-626A-99E1-3AF45CEC268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9248BE7-1C12-27CE-B38C-4EEE3586CA4E}"/>
              </a:ext>
            </a:extLst>
          </p:cNvPr>
          <p:cNvSpPr>
            <a:spLocks noGrp="1"/>
          </p:cNvSpPr>
          <p:nvPr>
            <p:ph type="title"/>
          </p:nvPr>
        </p:nvSpPr>
        <p:spPr>
          <a:xfrm>
            <a:off x="585216" y="1257677"/>
            <a:ext cx="6217920" cy="553998"/>
          </a:xfrm>
        </p:spPr>
        <p:txBody>
          <a:bodyPr vert="horz" wrap="square" lIns="0" tIns="0" rIns="0" bIns="0" rtlCol="0" anchor="t">
            <a:normAutofit/>
          </a:bodyPr>
          <a:lstStyle/>
          <a:p>
            <a:r>
              <a:rPr lang="en-US" b="0" kern="1200" cap="none" spc="-50" baseline="0">
                <a:ln w="3175">
                  <a:noFill/>
                </a:ln>
                <a:effectLst/>
                <a:latin typeface="+mj-lt"/>
                <a:ea typeface="+mn-ea"/>
                <a:cs typeface="Segoe UI" pitchFamily="34" charset="0"/>
              </a:rPr>
              <a:t>Demo </a:t>
            </a:r>
          </a:p>
        </p:txBody>
      </p:sp>
      <p:sp>
        <p:nvSpPr>
          <p:cNvPr id="5" name="Text Placeholder 6">
            <a:extLst>
              <a:ext uri="{FF2B5EF4-FFF2-40B4-BE49-F238E27FC236}">
                <a16:creationId xmlns:a16="http://schemas.microsoft.com/office/drawing/2014/main" id="{A0725360-490D-C3D7-F8B2-C05152C14217}"/>
              </a:ext>
            </a:extLst>
          </p:cNvPr>
          <p:cNvSpPr txBox="1">
            <a:spLocks/>
          </p:cNvSpPr>
          <p:nvPr/>
        </p:nvSpPr>
        <p:spPr>
          <a:xfrm>
            <a:off x="1088605" y="2283307"/>
            <a:ext cx="7174862" cy="2993231"/>
          </a:xfrm>
          <a:prstGeom prst="rect">
            <a:avLst/>
          </a:prstGeom>
        </p:spPr>
        <p:txBody>
          <a:bodyPr vert="horz" wrap="square" lIns="0" tIns="0" rIns="0" bIns="0"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800"/>
              </a:spcAft>
              <a:buNone/>
              <a:defRPr/>
            </a:pPr>
            <a:r>
              <a:rPr kumimoji="0" lang="en-US" sz="2000" b="0" i="0" u="none" strike="noStrike" kern="1200" cap="none" spc="0" normalizeH="0" baseline="0" noProof="0" dirty="0">
                <a:ln>
                  <a:noFill/>
                </a:ln>
                <a:solidFill>
                  <a:schemeClr val="accent4"/>
                </a:solidFill>
                <a:effectLst/>
                <a:uLnTx/>
                <a:uFillTx/>
                <a:latin typeface="+mn-lt"/>
                <a:ea typeface="+mn-ea"/>
                <a:cs typeface="Segoe UI" panose="020B0502040204020203" pitchFamily="34" charset="0"/>
              </a:rPr>
              <a:t>Manage access to </a:t>
            </a:r>
            <a:r>
              <a:rPr lang="en-US" sz="2000" dirty="0">
                <a:solidFill>
                  <a:schemeClr val="accent4"/>
                </a:solidFill>
              </a:rPr>
              <a:t>Microsoft</a:t>
            </a:r>
            <a:r>
              <a:rPr kumimoji="0" lang="en-US" sz="2000" b="0" i="0" u="none" strike="noStrike" kern="1200" cap="none" spc="0" normalizeH="0" baseline="0" noProof="0" dirty="0">
                <a:ln>
                  <a:noFill/>
                </a:ln>
                <a:solidFill>
                  <a:schemeClr val="accent4"/>
                </a:solidFill>
                <a:effectLst/>
                <a:uLnTx/>
                <a:uFillTx/>
                <a:latin typeface="+mn-lt"/>
                <a:ea typeface="+mn-ea"/>
                <a:cs typeface="Segoe UI" panose="020B0502040204020203" pitchFamily="34" charset="0"/>
              </a:rPr>
              <a:t> Copilot in Azure </a:t>
            </a:r>
          </a:p>
          <a:p>
            <a:pPr marL="0" indent="0">
              <a:spcAft>
                <a:spcPts val="800"/>
              </a:spcAft>
              <a:buNone/>
              <a:defRPr/>
            </a:pPr>
            <a:r>
              <a:rPr kumimoji="0" lang="en-US" sz="2000" b="0" i="0" u="none" strike="noStrike" kern="1200" cap="none" spc="0" normalizeH="0" baseline="0" noProof="0" dirty="0">
                <a:ln>
                  <a:noFill/>
                </a:ln>
                <a:effectLst/>
                <a:uLnTx/>
                <a:uFillTx/>
                <a:latin typeface="+mn-lt"/>
                <a:ea typeface="+mn-ea"/>
                <a:cs typeface="Segoe UI" panose="020B0502040204020203" pitchFamily="34" charset="0"/>
              </a:rPr>
              <a:t>Check Overall Service Health and Impact</a:t>
            </a:r>
          </a:p>
          <a:p>
            <a:pPr marL="0" indent="0">
              <a:spcAft>
                <a:spcPts val="800"/>
              </a:spcAft>
              <a:buNone/>
              <a:defRPr/>
            </a:pPr>
            <a:r>
              <a:rPr kumimoji="0" lang="en-US" sz="2000" b="0" i="0" u="none" strike="noStrike" kern="1200" cap="none" spc="0" normalizeH="0" baseline="0" noProof="0" dirty="0">
                <a:ln>
                  <a:noFill/>
                </a:ln>
                <a:effectLst/>
                <a:uLnTx/>
                <a:uFillTx/>
                <a:latin typeface="+mn-lt"/>
                <a:ea typeface="+mn-ea"/>
                <a:cs typeface="Segoe UI" panose="020B0502040204020203" pitchFamily="34" charset="0"/>
              </a:rPr>
              <a:t>Troubleshooting error messages</a:t>
            </a:r>
          </a:p>
          <a:p>
            <a:pPr marL="0" indent="0">
              <a:spcAft>
                <a:spcPts val="800"/>
              </a:spcAft>
              <a:buNone/>
              <a:defRPr/>
            </a:pPr>
            <a:r>
              <a:rPr kumimoji="0" lang="en-US" sz="2000" b="0" i="0" u="none" strike="noStrike" kern="1200" cap="none" spc="0" normalizeH="0" baseline="0" noProof="0" dirty="0">
                <a:ln>
                  <a:noFill/>
                </a:ln>
                <a:effectLst/>
                <a:uLnTx/>
                <a:uFillTx/>
                <a:latin typeface="+mn-lt"/>
                <a:ea typeface="+mn-ea"/>
                <a:cs typeface="Segoe UI" panose="020B0502040204020203" pitchFamily="34" charset="0"/>
              </a:rPr>
              <a:t>WebApp AI Powered Diagnostics &amp; Proactive Monitoring</a:t>
            </a:r>
          </a:p>
          <a:p>
            <a:pPr marL="0" indent="0">
              <a:spcAft>
                <a:spcPts val="800"/>
              </a:spcAft>
              <a:buNone/>
              <a:defRPr/>
            </a:pPr>
            <a:r>
              <a:rPr lang="en-US" sz="2000" dirty="0"/>
              <a:t>Hybrid Connected Resources</a:t>
            </a:r>
          </a:p>
          <a:p>
            <a:pPr marL="0" indent="0">
              <a:spcAft>
                <a:spcPts val="800"/>
              </a:spcAft>
              <a:buNone/>
              <a:defRPr/>
            </a:pPr>
            <a:r>
              <a:rPr kumimoji="0" lang="en-US" sz="2000" b="0" i="0" u="none" strike="noStrike" kern="1200" cap="none" spc="0" normalizeH="0" baseline="0" noProof="0" dirty="0">
                <a:ln>
                  <a:noFill/>
                </a:ln>
                <a:effectLst/>
                <a:uLnTx/>
                <a:uFillTx/>
                <a:latin typeface="+mn-lt"/>
                <a:ea typeface="+mn-ea"/>
                <a:cs typeface="Segoe UI" panose="020B0502040204020203" pitchFamily="34" charset="0"/>
              </a:rPr>
              <a:t>AI Shell</a:t>
            </a:r>
          </a:p>
          <a:p>
            <a:pPr marL="0" indent="0">
              <a:spcAft>
                <a:spcPts val="800"/>
              </a:spcAft>
              <a:buNone/>
              <a:defRPr/>
            </a:pPr>
            <a:endParaRPr kumimoji="0" lang="en-US" sz="2000" b="0" i="0" u="none" strike="noStrike" kern="1200" cap="none" spc="0" normalizeH="0" baseline="0" noProof="0" dirty="0">
              <a:ln>
                <a:noFill/>
              </a:ln>
              <a:effectLst/>
              <a:uLnTx/>
              <a:uFillTx/>
              <a:latin typeface="+mn-lt"/>
              <a:ea typeface="+mn-ea"/>
              <a:cs typeface="Segoe UI" panose="020B0502040204020203" pitchFamily="34" charset="0"/>
            </a:endParaRPr>
          </a:p>
          <a:p>
            <a:pPr marL="0" indent="0">
              <a:spcAft>
                <a:spcPts val="800"/>
              </a:spcAft>
              <a:buNone/>
              <a:defRPr/>
            </a:pPr>
            <a:endParaRPr kumimoji="0" lang="en-US" sz="2000" b="0" i="0" u="none" strike="noStrike" kern="1200" cap="none" spc="0" normalizeH="0" baseline="0" noProof="0" dirty="0">
              <a:ln>
                <a:noFill/>
              </a:ln>
              <a:effectLst/>
              <a:uLnTx/>
              <a:uFillTx/>
              <a:latin typeface="+mn-lt"/>
              <a:ea typeface="+mn-ea"/>
              <a:cs typeface="Segoe UI" panose="020B0502040204020203" pitchFamily="34" charset="0"/>
            </a:endParaRPr>
          </a:p>
        </p:txBody>
      </p:sp>
      <p:sp>
        <p:nvSpPr>
          <p:cNvPr id="4" name="Graphic 1">
            <a:extLst>
              <a:ext uri="{FF2B5EF4-FFF2-40B4-BE49-F238E27FC236}">
                <a16:creationId xmlns:a16="http://schemas.microsoft.com/office/drawing/2014/main" id="{894E584A-8441-F318-F2A8-3C11FD5E454E}"/>
              </a:ext>
              <a:ext uri="{C183D7F6-B498-43B3-948B-1728B52AA6E4}">
                <adec:decorative xmlns:adec="http://schemas.microsoft.com/office/drawing/2017/decorative" val="1"/>
              </a:ext>
            </a:extLst>
          </p:cNvPr>
          <p:cNvSpPr/>
          <p:nvPr/>
        </p:nvSpPr>
        <p:spPr>
          <a:xfrm>
            <a:off x="605042" y="2334305"/>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accent4"/>
          </a:solidFill>
          <a:ln w="19050" cap="flat">
            <a:noFill/>
            <a:prstDash val="solid"/>
            <a:miter/>
          </a:ln>
        </p:spPr>
        <p:txBody>
          <a:bodyPr rtlCol="0" anchor="ctr"/>
          <a:lstStyle/>
          <a:p>
            <a:endParaRPr lang="en-US"/>
          </a:p>
        </p:txBody>
      </p:sp>
      <p:sp>
        <p:nvSpPr>
          <p:cNvPr id="6" name="Graphic 1">
            <a:extLst>
              <a:ext uri="{FF2B5EF4-FFF2-40B4-BE49-F238E27FC236}">
                <a16:creationId xmlns:a16="http://schemas.microsoft.com/office/drawing/2014/main" id="{6CFE92FD-E557-6498-5769-F649C5B6C8E7}"/>
              </a:ext>
              <a:ext uri="{C183D7F6-B498-43B3-948B-1728B52AA6E4}">
                <adec:decorative xmlns:adec="http://schemas.microsoft.com/office/drawing/2017/decorative" val="1"/>
              </a:ext>
            </a:extLst>
          </p:cNvPr>
          <p:cNvSpPr/>
          <p:nvPr/>
        </p:nvSpPr>
        <p:spPr>
          <a:xfrm>
            <a:off x="605042" y="2801896"/>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tx1"/>
          </a:solidFill>
          <a:ln w="19050" cap="flat">
            <a:noFill/>
            <a:prstDash val="solid"/>
            <a:miter/>
          </a:ln>
        </p:spPr>
        <p:txBody>
          <a:bodyPr rtlCol="0" anchor="ctr"/>
          <a:lstStyle/>
          <a:p>
            <a:endParaRPr lang="en-US"/>
          </a:p>
        </p:txBody>
      </p:sp>
      <p:sp>
        <p:nvSpPr>
          <p:cNvPr id="7" name="Graphic 1">
            <a:extLst>
              <a:ext uri="{FF2B5EF4-FFF2-40B4-BE49-F238E27FC236}">
                <a16:creationId xmlns:a16="http://schemas.microsoft.com/office/drawing/2014/main" id="{F54FFEB8-4586-4694-3F6A-C86BD87AFCC6}"/>
              </a:ext>
              <a:ext uri="{C183D7F6-B498-43B3-948B-1728B52AA6E4}">
                <adec:decorative xmlns:adec="http://schemas.microsoft.com/office/drawing/2017/decorative" val="1"/>
              </a:ext>
            </a:extLst>
          </p:cNvPr>
          <p:cNvSpPr/>
          <p:nvPr/>
        </p:nvSpPr>
        <p:spPr>
          <a:xfrm>
            <a:off x="605042" y="3269487"/>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tx1"/>
          </a:solidFill>
          <a:ln w="19050" cap="flat">
            <a:noFill/>
            <a:prstDash val="solid"/>
            <a:miter/>
          </a:ln>
        </p:spPr>
        <p:txBody>
          <a:bodyPr rtlCol="0" anchor="ctr"/>
          <a:lstStyle/>
          <a:p>
            <a:endParaRPr lang="en-US"/>
          </a:p>
        </p:txBody>
      </p:sp>
      <p:sp>
        <p:nvSpPr>
          <p:cNvPr id="8" name="Graphic 1">
            <a:extLst>
              <a:ext uri="{FF2B5EF4-FFF2-40B4-BE49-F238E27FC236}">
                <a16:creationId xmlns:a16="http://schemas.microsoft.com/office/drawing/2014/main" id="{68F269A4-EDA1-1911-3B44-A1E0BE668D9E}"/>
              </a:ext>
              <a:ext uri="{C183D7F6-B498-43B3-948B-1728B52AA6E4}">
                <adec:decorative xmlns:adec="http://schemas.microsoft.com/office/drawing/2017/decorative" val="1"/>
              </a:ext>
            </a:extLst>
          </p:cNvPr>
          <p:cNvSpPr/>
          <p:nvPr/>
        </p:nvSpPr>
        <p:spPr>
          <a:xfrm>
            <a:off x="605042" y="3760668"/>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tx1"/>
          </a:solidFill>
          <a:ln w="19050" cap="flat">
            <a:noFill/>
            <a:prstDash val="solid"/>
            <a:miter/>
          </a:ln>
        </p:spPr>
        <p:txBody>
          <a:bodyPr rtlCol="0" anchor="ctr"/>
          <a:lstStyle/>
          <a:p>
            <a:endParaRPr lang="en-US" dirty="0"/>
          </a:p>
        </p:txBody>
      </p:sp>
      <p:sp>
        <p:nvSpPr>
          <p:cNvPr id="2" name="Graphic 1">
            <a:extLst>
              <a:ext uri="{FF2B5EF4-FFF2-40B4-BE49-F238E27FC236}">
                <a16:creationId xmlns:a16="http://schemas.microsoft.com/office/drawing/2014/main" id="{89D86318-DAB0-4B7F-9E8F-40C4DDDDC3EF}"/>
              </a:ext>
              <a:ext uri="{C183D7F6-B498-43B3-948B-1728B52AA6E4}">
                <adec:decorative xmlns:adec="http://schemas.microsoft.com/office/drawing/2017/decorative" val="1"/>
              </a:ext>
            </a:extLst>
          </p:cNvPr>
          <p:cNvSpPr/>
          <p:nvPr/>
        </p:nvSpPr>
        <p:spPr>
          <a:xfrm>
            <a:off x="605042" y="4228104"/>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tx1"/>
          </a:solidFill>
          <a:ln w="19050" cap="flat">
            <a:noFill/>
            <a:prstDash val="solid"/>
            <a:miter/>
          </a:ln>
        </p:spPr>
        <p:txBody>
          <a:bodyPr rtlCol="0" anchor="ctr"/>
          <a:lstStyle/>
          <a:p>
            <a:endParaRPr lang="en-US"/>
          </a:p>
        </p:txBody>
      </p:sp>
      <p:sp>
        <p:nvSpPr>
          <p:cNvPr id="9" name="Graphic 1">
            <a:extLst>
              <a:ext uri="{FF2B5EF4-FFF2-40B4-BE49-F238E27FC236}">
                <a16:creationId xmlns:a16="http://schemas.microsoft.com/office/drawing/2014/main" id="{DF39715E-5660-33DF-21E7-18E418E4B58F}"/>
              </a:ext>
              <a:ext uri="{C183D7F6-B498-43B3-948B-1728B52AA6E4}">
                <adec:decorative xmlns:adec="http://schemas.microsoft.com/office/drawing/2017/decorative" val="1"/>
              </a:ext>
            </a:extLst>
          </p:cNvPr>
          <p:cNvSpPr/>
          <p:nvPr/>
        </p:nvSpPr>
        <p:spPr>
          <a:xfrm>
            <a:off x="606335" y="4695540"/>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tx1"/>
          </a:solidFill>
          <a:ln w="19050" cap="flat">
            <a:noFill/>
            <a:prstDash val="solid"/>
            <a:miter/>
          </a:ln>
        </p:spPr>
        <p:txBody>
          <a:bodyPr rtlCol="0" anchor="ctr"/>
          <a:lstStyle/>
          <a:p>
            <a:endParaRPr lang="en-US"/>
          </a:p>
        </p:txBody>
      </p:sp>
    </p:spTree>
    <p:extLst>
      <p:ext uri="{BB962C8B-B14F-4D97-AF65-F5344CB8AC3E}">
        <p14:creationId xmlns:p14="http://schemas.microsoft.com/office/powerpoint/2010/main" val="10739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F0E8C-FE78-8218-CDD8-4F941815BFC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C0211BD-96AD-94A3-8FDC-9950A316B4A6}"/>
              </a:ext>
            </a:extLst>
          </p:cNvPr>
          <p:cNvSpPr>
            <a:spLocks noGrp="1"/>
          </p:cNvSpPr>
          <p:nvPr>
            <p:ph type="title"/>
          </p:nvPr>
        </p:nvSpPr>
        <p:spPr>
          <a:xfrm>
            <a:off x="585216" y="1257677"/>
            <a:ext cx="6217920" cy="553998"/>
          </a:xfrm>
        </p:spPr>
        <p:txBody>
          <a:bodyPr vert="horz" wrap="square" lIns="0" tIns="0" rIns="0" bIns="0" rtlCol="0" anchor="t">
            <a:normAutofit/>
          </a:bodyPr>
          <a:lstStyle/>
          <a:p>
            <a:r>
              <a:rPr lang="en-US" b="0" kern="1200" cap="none" spc="-50" baseline="0">
                <a:ln w="3175">
                  <a:noFill/>
                </a:ln>
                <a:effectLst/>
                <a:latin typeface="+mj-lt"/>
                <a:ea typeface="+mn-ea"/>
                <a:cs typeface="Segoe UI" pitchFamily="34" charset="0"/>
              </a:rPr>
              <a:t>Demo </a:t>
            </a:r>
          </a:p>
        </p:txBody>
      </p:sp>
      <p:sp>
        <p:nvSpPr>
          <p:cNvPr id="5" name="Text Placeholder 6">
            <a:extLst>
              <a:ext uri="{FF2B5EF4-FFF2-40B4-BE49-F238E27FC236}">
                <a16:creationId xmlns:a16="http://schemas.microsoft.com/office/drawing/2014/main" id="{7D0D80A0-DA97-1A52-B43D-FA2A27C26232}"/>
              </a:ext>
            </a:extLst>
          </p:cNvPr>
          <p:cNvSpPr txBox="1">
            <a:spLocks/>
          </p:cNvSpPr>
          <p:nvPr/>
        </p:nvSpPr>
        <p:spPr>
          <a:xfrm>
            <a:off x="1088605" y="2283307"/>
            <a:ext cx="7174862" cy="2993231"/>
          </a:xfrm>
          <a:prstGeom prst="rect">
            <a:avLst/>
          </a:prstGeom>
        </p:spPr>
        <p:txBody>
          <a:bodyPr vert="horz" wrap="square" lIns="0" tIns="0" rIns="0" bIns="0"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800"/>
              </a:spcAft>
              <a:buNone/>
              <a:defRPr/>
            </a:pPr>
            <a:r>
              <a:rPr kumimoji="0" lang="en-US" sz="2000" b="0" i="0" u="none" strike="noStrike" kern="1200" cap="none" spc="0" normalizeH="0" baseline="0" noProof="0" dirty="0">
                <a:ln>
                  <a:noFill/>
                </a:ln>
                <a:solidFill>
                  <a:schemeClr val="accent4"/>
                </a:solidFill>
                <a:effectLst/>
                <a:uLnTx/>
                <a:uFillTx/>
                <a:latin typeface="+mn-lt"/>
                <a:ea typeface="+mn-ea"/>
                <a:cs typeface="Segoe UI" panose="020B0502040204020203" pitchFamily="34" charset="0"/>
              </a:rPr>
              <a:t>Manage access to </a:t>
            </a:r>
            <a:r>
              <a:rPr lang="en-US" sz="2000" dirty="0">
                <a:solidFill>
                  <a:schemeClr val="accent4"/>
                </a:solidFill>
              </a:rPr>
              <a:t>Microsoft</a:t>
            </a:r>
            <a:r>
              <a:rPr kumimoji="0" lang="en-US" sz="2000" b="0" i="0" u="none" strike="noStrike" kern="1200" cap="none" spc="0" normalizeH="0" baseline="0" noProof="0" dirty="0">
                <a:ln>
                  <a:noFill/>
                </a:ln>
                <a:solidFill>
                  <a:schemeClr val="accent4"/>
                </a:solidFill>
                <a:effectLst/>
                <a:uLnTx/>
                <a:uFillTx/>
                <a:latin typeface="+mn-lt"/>
                <a:ea typeface="+mn-ea"/>
                <a:cs typeface="Segoe UI" panose="020B0502040204020203" pitchFamily="34" charset="0"/>
              </a:rPr>
              <a:t> Copilot in Azure </a:t>
            </a:r>
          </a:p>
          <a:p>
            <a:pPr marL="0" indent="0">
              <a:spcAft>
                <a:spcPts val="800"/>
              </a:spcAft>
              <a:buNone/>
              <a:defRPr/>
            </a:pPr>
            <a:r>
              <a:rPr kumimoji="0" lang="en-US" sz="2000" b="0" i="0" u="none" strike="noStrike" kern="1200" cap="none" spc="0" normalizeH="0" baseline="0" noProof="0" dirty="0">
                <a:ln>
                  <a:noFill/>
                </a:ln>
                <a:solidFill>
                  <a:schemeClr val="accent4"/>
                </a:solidFill>
                <a:effectLst/>
                <a:uLnTx/>
                <a:uFillTx/>
                <a:latin typeface="+mn-lt"/>
                <a:ea typeface="+mn-ea"/>
                <a:cs typeface="Segoe UI" panose="020B0502040204020203" pitchFamily="34" charset="0"/>
              </a:rPr>
              <a:t>Check Overall Service Health and Impact</a:t>
            </a:r>
          </a:p>
          <a:p>
            <a:pPr marL="0" indent="0">
              <a:spcAft>
                <a:spcPts val="800"/>
              </a:spcAft>
              <a:buNone/>
              <a:defRPr/>
            </a:pPr>
            <a:r>
              <a:rPr kumimoji="0" lang="en-US" sz="2000" b="0" i="0" u="none" strike="noStrike" kern="1200" cap="none" spc="0" normalizeH="0" baseline="0" noProof="0" dirty="0">
                <a:ln>
                  <a:noFill/>
                </a:ln>
                <a:effectLst/>
                <a:uLnTx/>
                <a:uFillTx/>
                <a:latin typeface="+mn-lt"/>
                <a:ea typeface="+mn-ea"/>
                <a:cs typeface="Segoe UI" panose="020B0502040204020203" pitchFamily="34" charset="0"/>
              </a:rPr>
              <a:t>Troubleshooting error messages</a:t>
            </a:r>
          </a:p>
          <a:p>
            <a:pPr marL="0" indent="0">
              <a:spcAft>
                <a:spcPts val="800"/>
              </a:spcAft>
              <a:buNone/>
              <a:defRPr/>
            </a:pPr>
            <a:r>
              <a:rPr kumimoji="0" lang="en-US" sz="2000" b="0" i="0" u="none" strike="noStrike" kern="1200" cap="none" spc="0" normalizeH="0" baseline="0" noProof="0" dirty="0">
                <a:ln>
                  <a:noFill/>
                </a:ln>
                <a:effectLst/>
                <a:uLnTx/>
                <a:uFillTx/>
                <a:latin typeface="+mn-lt"/>
                <a:ea typeface="+mn-ea"/>
                <a:cs typeface="Segoe UI" panose="020B0502040204020203" pitchFamily="34" charset="0"/>
              </a:rPr>
              <a:t>WebApp AI Powered Diagnostics &amp; Proactive Monitoring</a:t>
            </a:r>
          </a:p>
          <a:p>
            <a:pPr marL="0" indent="0">
              <a:spcAft>
                <a:spcPts val="800"/>
              </a:spcAft>
              <a:buNone/>
              <a:defRPr/>
            </a:pPr>
            <a:r>
              <a:rPr lang="en-US" sz="2000" dirty="0"/>
              <a:t>Hybrid Connected Resources</a:t>
            </a:r>
          </a:p>
          <a:p>
            <a:pPr marL="0" indent="0">
              <a:spcAft>
                <a:spcPts val="800"/>
              </a:spcAft>
              <a:buNone/>
              <a:defRPr/>
            </a:pPr>
            <a:r>
              <a:rPr kumimoji="0" lang="en-US" sz="2000" b="0" i="0" u="none" strike="noStrike" kern="1200" cap="none" spc="0" normalizeH="0" baseline="0" noProof="0" dirty="0">
                <a:ln>
                  <a:noFill/>
                </a:ln>
                <a:effectLst/>
                <a:uLnTx/>
                <a:uFillTx/>
                <a:latin typeface="+mn-lt"/>
                <a:ea typeface="+mn-ea"/>
                <a:cs typeface="Segoe UI" panose="020B0502040204020203" pitchFamily="34" charset="0"/>
              </a:rPr>
              <a:t>AI Shell</a:t>
            </a:r>
          </a:p>
          <a:p>
            <a:pPr marL="0" indent="0">
              <a:spcAft>
                <a:spcPts val="800"/>
              </a:spcAft>
              <a:buNone/>
              <a:defRPr/>
            </a:pPr>
            <a:endParaRPr kumimoji="0" lang="en-US" sz="2000" b="0" i="0" u="none" strike="noStrike" kern="1200" cap="none" spc="0" normalizeH="0" baseline="0" noProof="0" dirty="0">
              <a:ln>
                <a:noFill/>
              </a:ln>
              <a:effectLst/>
              <a:uLnTx/>
              <a:uFillTx/>
              <a:latin typeface="+mn-lt"/>
              <a:ea typeface="+mn-ea"/>
              <a:cs typeface="Segoe UI" panose="020B0502040204020203" pitchFamily="34" charset="0"/>
            </a:endParaRPr>
          </a:p>
          <a:p>
            <a:pPr marL="0" indent="0">
              <a:spcAft>
                <a:spcPts val="800"/>
              </a:spcAft>
              <a:buNone/>
              <a:defRPr/>
            </a:pPr>
            <a:endParaRPr kumimoji="0" lang="en-US" sz="2000" b="0" i="0" u="none" strike="noStrike" kern="1200" cap="none" spc="0" normalizeH="0" baseline="0" noProof="0" dirty="0">
              <a:ln>
                <a:noFill/>
              </a:ln>
              <a:effectLst/>
              <a:uLnTx/>
              <a:uFillTx/>
              <a:latin typeface="+mn-lt"/>
              <a:ea typeface="+mn-ea"/>
              <a:cs typeface="Segoe UI" panose="020B0502040204020203" pitchFamily="34" charset="0"/>
            </a:endParaRPr>
          </a:p>
        </p:txBody>
      </p:sp>
      <p:sp>
        <p:nvSpPr>
          <p:cNvPr id="4" name="Graphic 1">
            <a:extLst>
              <a:ext uri="{FF2B5EF4-FFF2-40B4-BE49-F238E27FC236}">
                <a16:creationId xmlns:a16="http://schemas.microsoft.com/office/drawing/2014/main" id="{A50A985C-976F-589B-0C16-8F14E23D3B1A}"/>
              </a:ext>
              <a:ext uri="{C183D7F6-B498-43B3-948B-1728B52AA6E4}">
                <adec:decorative xmlns:adec="http://schemas.microsoft.com/office/drawing/2017/decorative" val="1"/>
              </a:ext>
            </a:extLst>
          </p:cNvPr>
          <p:cNvSpPr/>
          <p:nvPr/>
        </p:nvSpPr>
        <p:spPr>
          <a:xfrm>
            <a:off x="605042" y="2334305"/>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accent4"/>
          </a:solidFill>
          <a:ln w="19050" cap="flat">
            <a:noFill/>
            <a:prstDash val="solid"/>
            <a:miter/>
          </a:ln>
        </p:spPr>
        <p:txBody>
          <a:bodyPr rtlCol="0" anchor="ctr"/>
          <a:lstStyle/>
          <a:p>
            <a:endParaRPr lang="en-US"/>
          </a:p>
        </p:txBody>
      </p:sp>
      <p:sp>
        <p:nvSpPr>
          <p:cNvPr id="6" name="Graphic 1">
            <a:extLst>
              <a:ext uri="{FF2B5EF4-FFF2-40B4-BE49-F238E27FC236}">
                <a16:creationId xmlns:a16="http://schemas.microsoft.com/office/drawing/2014/main" id="{3A5C1F07-19C7-3293-0146-02EB5436DDB5}"/>
              </a:ext>
              <a:ext uri="{C183D7F6-B498-43B3-948B-1728B52AA6E4}">
                <adec:decorative xmlns:adec="http://schemas.microsoft.com/office/drawing/2017/decorative" val="1"/>
              </a:ext>
            </a:extLst>
          </p:cNvPr>
          <p:cNvSpPr/>
          <p:nvPr/>
        </p:nvSpPr>
        <p:spPr>
          <a:xfrm>
            <a:off x="605042" y="2801896"/>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accent4"/>
          </a:solidFill>
          <a:ln w="19050" cap="flat">
            <a:noFill/>
            <a:prstDash val="solid"/>
            <a:miter/>
          </a:ln>
        </p:spPr>
        <p:txBody>
          <a:bodyPr rtlCol="0" anchor="ctr"/>
          <a:lstStyle/>
          <a:p>
            <a:endParaRPr lang="en-US"/>
          </a:p>
        </p:txBody>
      </p:sp>
      <p:sp>
        <p:nvSpPr>
          <p:cNvPr id="7" name="Graphic 1">
            <a:extLst>
              <a:ext uri="{FF2B5EF4-FFF2-40B4-BE49-F238E27FC236}">
                <a16:creationId xmlns:a16="http://schemas.microsoft.com/office/drawing/2014/main" id="{26E47DDC-BE74-4AB1-4581-5469C27D2B39}"/>
              </a:ext>
              <a:ext uri="{C183D7F6-B498-43B3-948B-1728B52AA6E4}">
                <adec:decorative xmlns:adec="http://schemas.microsoft.com/office/drawing/2017/decorative" val="1"/>
              </a:ext>
            </a:extLst>
          </p:cNvPr>
          <p:cNvSpPr/>
          <p:nvPr/>
        </p:nvSpPr>
        <p:spPr>
          <a:xfrm>
            <a:off x="605042" y="3269487"/>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tx1"/>
          </a:solidFill>
          <a:ln w="19050" cap="flat">
            <a:noFill/>
            <a:prstDash val="solid"/>
            <a:miter/>
          </a:ln>
        </p:spPr>
        <p:txBody>
          <a:bodyPr rtlCol="0" anchor="ctr"/>
          <a:lstStyle/>
          <a:p>
            <a:endParaRPr lang="en-US"/>
          </a:p>
        </p:txBody>
      </p:sp>
      <p:sp>
        <p:nvSpPr>
          <p:cNvPr id="8" name="Graphic 1">
            <a:extLst>
              <a:ext uri="{FF2B5EF4-FFF2-40B4-BE49-F238E27FC236}">
                <a16:creationId xmlns:a16="http://schemas.microsoft.com/office/drawing/2014/main" id="{240DEA38-8BBD-04FC-847D-0CCBB4AD748A}"/>
              </a:ext>
              <a:ext uri="{C183D7F6-B498-43B3-948B-1728B52AA6E4}">
                <adec:decorative xmlns:adec="http://schemas.microsoft.com/office/drawing/2017/decorative" val="1"/>
              </a:ext>
            </a:extLst>
          </p:cNvPr>
          <p:cNvSpPr/>
          <p:nvPr/>
        </p:nvSpPr>
        <p:spPr>
          <a:xfrm>
            <a:off x="605042" y="3760668"/>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tx1"/>
          </a:solidFill>
          <a:ln w="19050" cap="flat">
            <a:noFill/>
            <a:prstDash val="solid"/>
            <a:miter/>
          </a:ln>
        </p:spPr>
        <p:txBody>
          <a:bodyPr rtlCol="0" anchor="ctr"/>
          <a:lstStyle/>
          <a:p>
            <a:endParaRPr lang="en-US" dirty="0"/>
          </a:p>
        </p:txBody>
      </p:sp>
      <p:sp>
        <p:nvSpPr>
          <p:cNvPr id="2" name="Graphic 1">
            <a:extLst>
              <a:ext uri="{FF2B5EF4-FFF2-40B4-BE49-F238E27FC236}">
                <a16:creationId xmlns:a16="http://schemas.microsoft.com/office/drawing/2014/main" id="{5449578B-FD17-5DB9-EEEA-D41E07CFDDB0}"/>
              </a:ext>
              <a:ext uri="{C183D7F6-B498-43B3-948B-1728B52AA6E4}">
                <adec:decorative xmlns:adec="http://schemas.microsoft.com/office/drawing/2017/decorative" val="1"/>
              </a:ext>
            </a:extLst>
          </p:cNvPr>
          <p:cNvSpPr/>
          <p:nvPr/>
        </p:nvSpPr>
        <p:spPr>
          <a:xfrm>
            <a:off x="605042" y="4228104"/>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tx1"/>
          </a:solidFill>
          <a:ln w="19050" cap="flat">
            <a:noFill/>
            <a:prstDash val="solid"/>
            <a:miter/>
          </a:ln>
        </p:spPr>
        <p:txBody>
          <a:bodyPr rtlCol="0" anchor="ctr"/>
          <a:lstStyle/>
          <a:p>
            <a:endParaRPr lang="en-US"/>
          </a:p>
        </p:txBody>
      </p:sp>
      <p:sp>
        <p:nvSpPr>
          <p:cNvPr id="9" name="Graphic 1">
            <a:extLst>
              <a:ext uri="{FF2B5EF4-FFF2-40B4-BE49-F238E27FC236}">
                <a16:creationId xmlns:a16="http://schemas.microsoft.com/office/drawing/2014/main" id="{EC6EE69E-5392-5CBA-ACB0-0400C1EEF282}"/>
              </a:ext>
              <a:ext uri="{C183D7F6-B498-43B3-948B-1728B52AA6E4}">
                <adec:decorative xmlns:adec="http://schemas.microsoft.com/office/drawing/2017/decorative" val="1"/>
              </a:ext>
            </a:extLst>
          </p:cNvPr>
          <p:cNvSpPr/>
          <p:nvPr/>
        </p:nvSpPr>
        <p:spPr>
          <a:xfrm>
            <a:off x="606335" y="4695540"/>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tx1"/>
          </a:solidFill>
          <a:ln w="19050" cap="flat">
            <a:noFill/>
            <a:prstDash val="solid"/>
            <a:miter/>
          </a:ln>
        </p:spPr>
        <p:txBody>
          <a:bodyPr rtlCol="0" anchor="ctr"/>
          <a:lstStyle/>
          <a:p>
            <a:endParaRPr lang="en-US"/>
          </a:p>
        </p:txBody>
      </p:sp>
    </p:spTree>
    <p:extLst>
      <p:ext uri="{BB962C8B-B14F-4D97-AF65-F5344CB8AC3E}">
        <p14:creationId xmlns:p14="http://schemas.microsoft.com/office/powerpoint/2010/main" val="371497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DF650-9E28-05EE-6797-8C3DD2077CC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2D2F127-5093-BFDC-1614-2E2C90EA34CF}"/>
              </a:ext>
            </a:extLst>
          </p:cNvPr>
          <p:cNvSpPr>
            <a:spLocks noGrp="1"/>
          </p:cNvSpPr>
          <p:nvPr>
            <p:ph type="title"/>
          </p:nvPr>
        </p:nvSpPr>
        <p:spPr>
          <a:xfrm>
            <a:off x="585216" y="1257677"/>
            <a:ext cx="6217920" cy="553998"/>
          </a:xfrm>
        </p:spPr>
        <p:txBody>
          <a:bodyPr vert="horz" wrap="square" lIns="0" tIns="0" rIns="0" bIns="0" rtlCol="0" anchor="t">
            <a:normAutofit/>
          </a:bodyPr>
          <a:lstStyle/>
          <a:p>
            <a:r>
              <a:rPr lang="en-US" b="0" kern="1200" cap="none" spc="-50" baseline="0">
                <a:ln w="3175">
                  <a:noFill/>
                </a:ln>
                <a:effectLst/>
                <a:latin typeface="+mj-lt"/>
                <a:ea typeface="+mn-ea"/>
                <a:cs typeface="Segoe UI" pitchFamily="34" charset="0"/>
              </a:rPr>
              <a:t>Demo </a:t>
            </a:r>
          </a:p>
        </p:txBody>
      </p:sp>
      <p:sp>
        <p:nvSpPr>
          <p:cNvPr id="5" name="Text Placeholder 6">
            <a:extLst>
              <a:ext uri="{FF2B5EF4-FFF2-40B4-BE49-F238E27FC236}">
                <a16:creationId xmlns:a16="http://schemas.microsoft.com/office/drawing/2014/main" id="{C9F2F953-0F4E-0F39-6788-962F412D5163}"/>
              </a:ext>
            </a:extLst>
          </p:cNvPr>
          <p:cNvSpPr txBox="1">
            <a:spLocks/>
          </p:cNvSpPr>
          <p:nvPr/>
        </p:nvSpPr>
        <p:spPr>
          <a:xfrm>
            <a:off x="1088605" y="2283307"/>
            <a:ext cx="7174862" cy="2993231"/>
          </a:xfrm>
          <a:prstGeom prst="rect">
            <a:avLst/>
          </a:prstGeom>
        </p:spPr>
        <p:txBody>
          <a:bodyPr vert="horz" wrap="square" lIns="0" tIns="0" rIns="0" bIns="0"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800"/>
              </a:spcAft>
              <a:buNone/>
              <a:defRPr/>
            </a:pPr>
            <a:r>
              <a:rPr kumimoji="0" lang="en-US" sz="2000" b="0" i="0" u="none" strike="noStrike" kern="1200" cap="none" spc="0" normalizeH="0" baseline="0" noProof="0" dirty="0">
                <a:ln>
                  <a:noFill/>
                </a:ln>
                <a:solidFill>
                  <a:schemeClr val="accent4"/>
                </a:solidFill>
                <a:effectLst/>
                <a:uLnTx/>
                <a:uFillTx/>
                <a:latin typeface="+mn-lt"/>
                <a:ea typeface="+mn-ea"/>
                <a:cs typeface="Segoe UI" panose="020B0502040204020203" pitchFamily="34" charset="0"/>
              </a:rPr>
              <a:t>Manage access to </a:t>
            </a:r>
            <a:r>
              <a:rPr lang="en-US" sz="2000" dirty="0">
                <a:solidFill>
                  <a:schemeClr val="accent4"/>
                </a:solidFill>
              </a:rPr>
              <a:t>Microsoft</a:t>
            </a:r>
            <a:r>
              <a:rPr kumimoji="0" lang="en-US" sz="2000" b="0" i="0" u="none" strike="noStrike" kern="1200" cap="none" spc="0" normalizeH="0" baseline="0" noProof="0" dirty="0">
                <a:ln>
                  <a:noFill/>
                </a:ln>
                <a:solidFill>
                  <a:schemeClr val="accent4"/>
                </a:solidFill>
                <a:effectLst/>
                <a:uLnTx/>
                <a:uFillTx/>
                <a:latin typeface="+mn-lt"/>
                <a:ea typeface="+mn-ea"/>
                <a:cs typeface="Segoe UI" panose="020B0502040204020203" pitchFamily="34" charset="0"/>
              </a:rPr>
              <a:t> Copilot in Azure </a:t>
            </a:r>
          </a:p>
          <a:p>
            <a:pPr marL="0" indent="0">
              <a:spcAft>
                <a:spcPts val="800"/>
              </a:spcAft>
              <a:buNone/>
              <a:defRPr/>
            </a:pPr>
            <a:r>
              <a:rPr kumimoji="0" lang="en-US" sz="2000" b="0" i="0" u="none" strike="noStrike" kern="1200" cap="none" spc="0" normalizeH="0" baseline="0" noProof="0" dirty="0">
                <a:ln>
                  <a:noFill/>
                </a:ln>
                <a:solidFill>
                  <a:schemeClr val="accent4"/>
                </a:solidFill>
                <a:effectLst/>
                <a:uLnTx/>
                <a:uFillTx/>
                <a:latin typeface="+mn-lt"/>
                <a:ea typeface="+mn-ea"/>
                <a:cs typeface="Segoe UI" panose="020B0502040204020203" pitchFamily="34" charset="0"/>
              </a:rPr>
              <a:t>Check Overall Service Health and Impact</a:t>
            </a:r>
          </a:p>
          <a:p>
            <a:pPr marL="0" indent="0">
              <a:spcAft>
                <a:spcPts val="800"/>
              </a:spcAft>
              <a:buNone/>
              <a:defRPr/>
            </a:pPr>
            <a:r>
              <a:rPr kumimoji="0" lang="en-US" sz="2000" b="0" i="0" u="none" strike="noStrike" kern="1200" cap="none" spc="0" normalizeH="0" baseline="0" noProof="0" dirty="0">
                <a:ln>
                  <a:noFill/>
                </a:ln>
                <a:solidFill>
                  <a:schemeClr val="accent4"/>
                </a:solidFill>
                <a:effectLst/>
                <a:uLnTx/>
                <a:uFillTx/>
                <a:latin typeface="+mn-lt"/>
                <a:ea typeface="+mn-ea"/>
                <a:cs typeface="Segoe UI" panose="020B0502040204020203" pitchFamily="34" charset="0"/>
              </a:rPr>
              <a:t>Troubleshooting error messages</a:t>
            </a:r>
          </a:p>
          <a:p>
            <a:pPr marL="0" indent="0">
              <a:spcAft>
                <a:spcPts val="800"/>
              </a:spcAft>
              <a:buNone/>
              <a:defRPr/>
            </a:pPr>
            <a:r>
              <a:rPr kumimoji="0" lang="en-US" sz="2000" b="0" i="0" u="none" strike="noStrike" kern="1200" cap="none" spc="0" normalizeH="0" baseline="0" noProof="0" dirty="0">
                <a:ln>
                  <a:noFill/>
                </a:ln>
                <a:effectLst/>
                <a:uLnTx/>
                <a:uFillTx/>
                <a:latin typeface="+mn-lt"/>
                <a:ea typeface="+mn-ea"/>
                <a:cs typeface="Segoe UI" panose="020B0502040204020203" pitchFamily="34" charset="0"/>
              </a:rPr>
              <a:t>WebApp AI Powered Diagnostics &amp; Proactive Monitoring</a:t>
            </a:r>
          </a:p>
          <a:p>
            <a:pPr marL="0" indent="0">
              <a:spcAft>
                <a:spcPts val="800"/>
              </a:spcAft>
              <a:buNone/>
              <a:defRPr/>
            </a:pPr>
            <a:r>
              <a:rPr lang="en-US" sz="2000" dirty="0"/>
              <a:t>Hybrid Connected Resources</a:t>
            </a:r>
          </a:p>
          <a:p>
            <a:pPr marL="0" indent="0">
              <a:spcAft>
                <a:spcPts val="800"/>
              </a:spcAft>
              <a:buNone/>
              <a:defRPr/>
            </a:pPr>
            <a:r>
              <a:rPr kumimoji="0" lang="en-US" sz="2000" b="0" i="0" u="none" strike="noStrike" kern="1200" cap="none" spc="0" normalizeH="0" baseline="0" noProof="0" dirty="0">
                <a:ln>
                  <a:noFill/>
                </a:ln>
                <a:effectLst/>
                <a:uLnTx/>
                <a:uFillTx/>
                <a:latin typeface="+mn-lt"/>
                <a:ea typeface="+mn-ea"/>
                <a:cs typeface="Segoe UI" panose="020B0502040204020203" pitchFamily="34" charset="0"/>
              </a:rPr>
              <a:t>AI Shell</a:t>
            </a:r>
          </a:p>
          <a:p>
            <a:pPr marL="0" indent="0">
              <a:spcAft>
                <a:spcPts val="800"/>
              </a:spcAft>
              <a:buNone/>
              <a:defRPr/>
            </a:pPr>
            <a:endParaRPr kumimoji="0" lang="en-US" sz="2000" b="0" i="0" u="none" strike="noStrike" kern="1200" cap="none" spc="0" normalizeH="0" baseline="0" noProof="0" dirty="0">
              <a:ln>
                <a:noFill/>
              </a:ln>
              <a:effectLst/>
              <a:uLnTx/>
              <a:uFillTx/>
              <a:latin typeface="+mn-lt"/>
              <a:ea typeface="+mn-ea"/>
              <a:cs typeface="Segoe UI" panose="020B0502040204020203" pitchFamily="34" charset="0"/>
            </a:endParaRPr>
          </a:p>
          <a:p>
            <a:pPr marL="0" indent="0">
              <a:spcAft>
                <a:spcPts val="800"/>
              </a:spcAft>
              <a:buNone/>
              <a:defRPr/>
            </a:pPr>
            <a:endParaRPr kumimoji="0" lang="en-US" sz="2000" b="0" i="0" u="none" strike="noStrike" kern="1200" cap="none" spc="0" normalizeH="0" baseline="0" noProof="0" dirty="0">
              <a:ln>
                <a:noFill/>
              </a:ln>
              <a:effectLst/>
              <a:uLnTx/>
              <a:uFillTx/>
              <a:latin typeface="+mn-lt"/>
              <a:ea typeface="+mn-ea"/>
              <a:cs typeface="Segoe UI" panose="020B0502040204020203" pitchFamily="34" charset="0"/>
            </a:endParaRPr>
          </a:p>
        </p:txBody>
      </p:sp>
      <p:sp>
        <p:nvSpPr>
          <p:cNvPr id="4" name="Graphic 1">
            <a:extLst>
              <a:ext uri="{FF2B5EF4-FFF2-40B4-BE49-F238E27FC236}">
                <a16:creationId xmlns:a16="http://schemas.microsoft.com/office/drawing/2014/main" id="{07DA80DA-C633-3D50-A1D2-4573E3E9A6D4}"/>
              </a:ext>
              <a:ext uri="{C183D7F6-B498-43B3-948B-1728B52AA6E4}">
                <adec:decorative xmlns:adec="http://schemas.microsoft.com/office/drawing/2017/decorative" val="1"/>
              </a:ext>
            </a:extLst>
          </p:cNvPr>
          <p:cNvSpPr/>
          <p:nvPr/>
        </p:nvSpPr>
        <p:spPr>
          <a:xfrm>
            <a:off x="605042" y="2334305"/>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accent4"/>
          </a:solidFill>
          <a:ln w="19050" cap="flat">
            <a:noFill/>
            <a:prstDash val="solid"/>
            <a:miter/>
          </a:ln>
        </p:spPr>
        <p:txBody>
          <a:bodyPr rtlCol="0" anchor="ctr"/>
          <a:lstStyle/>
          <a:p>
            <a:endParaRPr lang="en-US"/>
          </a:p>
        </p:txBody>
      </p:sp>
      <p:sp>
        <p:nvSpPr>
          <p:cNvPr id="6" name="Graphic 1">
            <a:extLst>
              <a:ext uri="{FF2B5EF4-FFF2-40B4-BE49-F238E27FC236}">
                <a16:creationId xmlns:a16="http://schemas.microsoft.com/office/drawing/2014/main" id="{655191CD-9692-4B67-D668-CDBC98EB677A}"/>
              </a:ext>
              <a:ext uri="{C183D7F6-B498-43B3-948B-1728B52AA6E4}">
                <adec:decorative xmlns:adec="http://schemas.microsoft.com/office/drawing/2017/decorative" val="1"/>
              </a:ext>
            </a:extLst>
          </p:cNvPr>
          <p:cNvSpPr/>
          <p:nvPr/>
        </p:nvSpPr>
        <p:spPr>
          <a:xfrm>
            <a:off x="605042" y="2801896"/>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accent4"/>
          </a:solidFill>
          <a:ln w="19050" cap="flat">
            <a:noFill/>
            <a:prstDash val="solid"/>
            <a:miter/>
          </a:ln>
        </p:spPr>
        <p:txBody>
          <a:bodyPr rtlCol="0" anchor="ctr"/>
          <a:lstStyle/>
          <a:p>
            <a:endParaRPr lang="en-US"/>
          </a:p>
        </p:txBody>
      </p:sp>
      <p:sp>
        <p:nvSpPr>
          <p:cNvPr id="7" name="Graphic 1">
            <a:extLst>
              <a:ext uri="{FF2B5EF4-FFF2-40B4-BE49-F238E27FC236}">
                <a16:creationId xmlns:a16="http://schemas.microsoft.com/office/drawing/2014/main" id="{2D07F0A9-6D89-6A30-168D-CA83F30714E1}"/>
              </a:ext>
              <a:ext uri="{C183D7F6-B498-43B3-948B-1728B52AA6E4}">
                <adec:decorative xmlns:adec="http://schemas.microsoft.com/office/drawing/2017/decorative" val="1"/>
              </a:ext>
            </a:extLst>
          </p:cNvPr>
          <p:cNvSpPr/>
          <p:nvPr/>
        </p:nvSpPr>
        <p:spPr>
          <a:xfrm>
            <a:off x="605042" y="3269487"/>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accent4"/>
          </a:solidFill>
          <a:ln w="19050" cap="flat">
            <a:noFill/>
            <a:prstDash val="solid"/>
            <a:miter/>
          </a:ln>
        </p:spPr>
        <p:txBody>
          <a:bodyPr rtlCol="0" anchor="ctr"/>
          <a:lstStyle/>
          <a:p>
            <a:endParaRPr lang="en-US"/>
          </a:p>
        </p:txBody>
      </p:sp>
      <p:sp>
        <p:nvSpPr>
          <p:cNvPr id="8" name="Graphic 1">
            <a:extLst>
              <a:ext uri="{FF2B5EF4-FFF2-40B4-BE49-F238E27FC236}">
                <a16:creationId xmlns:a16="http://schemas.microsoft.com/office/drawing/2014/main" id="{A6530B1E-7FE9-4096-7C06-F11E280EE36E}"/>
              </a:ext>
              <a:ext uri="{C183D7F6-B498-43B3-948B-1728B52AA6E4}">
                <adec:decorative xmlns:adec="http://schemas.microsoft.com/office/drawing/2017/decorative" val="1"/>
              </a:ext>
            </a:extLst>
          </p:cNvPr>
          <p:cNvSpPr/>
          <p:nvPr/>
        </p:nvSpPr>
        <p:spPr>
          <a:xfrm>
            <a:off x="605042" y="3760668"/>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tx1"/>
          </a:solidFill>
          <a:ln w="19050" cap="flat">
            <a:noFill/>
            <a:prstDash val="solid"/>
            <a:miter/>
          </a:ln>
        </p:spPr>
        <p:txBody>
          <a:bodyPr rtlCol="0" anchor="ctr"/>
          <a:lstStyle/>
          <a:p>
            <a:endParaRPr lang="en-US" dirty="0"/>
          </a:p>
        </p:txBody>
      </p:sp>
      <p:sp>
        <p:nvSpPr>
          <p:cNvPr id="2" name="Graphic 1">
            <a:extLst>
              <a:ext uri="{FF2B5EF4-FFF2-40B4-BE49-F238E27FC236}">
                <a16:creationId xmlns:a16="http://schemas.microsoft.com/office/drawing/2014/main" id="{06FF174D-019D-4CBA-40B7-A7A0B6048516}"/>
              </a:ext>
              <a:ext uri="{C183D7F6-B498-43B3-948B-1728B52AA6E4}">
                <adec:decorative xmlns:adec="http://schemas.microsoft.com/office/drawing/2017/decorative" val="1"/>
              </a:ext>
            </a:extLst>
          </p:cNvPr>
          <p:cNvSpPr/>
          <p:nvPr/>
        </p:nvSpPr>
        <p:spPr>
          <a:xfrm>
            <a:off x="605042" y="4228104"/>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tx1"/>
          </a:solidFill>
          <a:ln w="19050" cap="flat">
            <a:noFill/>
            <a:prstDash val="solid"/>
            <a:miter/>
          </a:ln>
        </p:spPr>
        <p:txBody>
          <a:bodyPr rtlCol="0" anchor="ctr"/>
          <a:lstStyle/>
          <a:p>
            <a:endParaRPr lang="en-US"/>
          </a:p>
        </p:txBody>
      </p:sp>
      <p:sp>
        <p:nvSpPr>
          <p:cNvPr id="9" name="Graphic 1">
            <a:extLst>
              <a:ext uri="{FF2B5EF4-FFF2-40B4-BE49-F238E27FC236}">
                <a16:creationId xmlns:a16="http://schemas.microsoft.com/office/drawing/2014/main" id="{12C58287-C2B1-7D26-CC09-05DBCC6FEA3B}"/>
              </a:ext>
              <a:ext uri="{C183D7F6-B498-43B3-948B-1728B52AA6E4}">
                <adec:decorative xmlns:adec="http://schemas.microsoft.com/office/drawing/2017/decorative" val="1"/>
              </a:ext>
            </a:extLst>
          </p:cNvPr>
          <p:cNvSpPr/>
          <p:nvPr/>
        </p:nvSpPr>
        <p:spPr>
          <a:xfrm>
            <a:off x="606335" y="4695540"/>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tx1"/>
          </a:solidFill>
          <a:ln w="19050" cap="flat">
            <a:noFill/>
            <a:prstDash val="solid"/>
            <a:miter/>
          </a:ln>
        </p:spPr>
        <p:txBody>
          <a:bodyPr rtlCol="0" anchor="ctr"/>
          <a:lstStyle/>
          <a:p>
            <a:endParaRPr lang="en-US"/>
          </a:p>
        </p:txBody>
      </p:sp>
    </p:spTree>
    <p:extLst>
      <p:ext uri="{BB962C8B-B14F-4D97-AF65-F5344CB8AC3E}">
        <p14:creationId xmlns:p14="http://schemas.microsoft.com/office/powerpoint/2010/main" val="94820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90979-C381-7FA8-5729-539632A88C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05E4464-729D-9462-402E-723CDB279EC4}"/>
              </a:ext>
            </a:extLst>
          </p:cNvPr>
          <p:cNvSpPr>
            <a:spLocks noGrp="1"/>
          </p:cNvSpPr>
          <p:nvPr>
            <p:ph type="title"/>
          </p:nvPr>
        </p:nvSpPr>
        <p:spPr>
          <a:xfrm>
            <a:off x="585216" y="1257677"/>
            <a:ext cx="6217920" cy="553998"/>
          </a:xfrm>
        </p:spPr>
        <p:txBody>
          <a:bodyPr vert="horz" wrap="square" lIns="0" tIns="0" rIns="0" bIns="0" rtlCol="0" anchor="t">
            <a:normAutofit/>
          </a:bodyPr>
          <a:lstStyle/>
          <a:p>
            <a:r>
              <a:rPr lang="en-US" b="0" kern="1200" cap="none" spc="-50" baseline="0">
                <a:ln w="3175">
                  <a:noFill/>
                </a:ln>
                <a:effectLst/>
                <a:latin typeface="+mj-lt"/>
                <a:ea typeface="+mn-ea"/>
                <a:cs typeface="Segoe UI" pitchFamily="34" charset="0"/>
              </a:rPr>
              <a:t>Demo </a:t>
            </a:r>
          </a:p>
        </p:txBody>
      </p:sp>
      <p:sp>
        <p:nvSpPr>
          <p:cNvPr id="5" name="Text Placeholder 6">
            <a:extLst>
              <a:ext uri="{FF2B5EF4-FFF2-40B4-BE49-F238E27FC236}">
                <a16:creationId xmlns:a16="http://schemas.microsoft.com/office/drawing/2014/main" id="{511044F0-CA9C-FD98-DC25-9D473D1723FA}"/>
              </a:ext>
            </a:extLst>
          </p:cNvPr>
          <p:cNvSpPr txBox="1">
            <a:spLocks/>
          </p:cNvSpPr>
          <p:nvPr/>
        </p:nvSpPr>
        <p:spPr>
          <a:xfrm>
            <a:off x="1088605" y="2283307"/>
            <a:ext cx="7174862" cy="2993231"/>
          </a:xfrm>
          <a:prstGeom prst="rect">
            <a:avLst/>
          </a:prstGeom>
        </p:spPr>
        <p:txBody>
          <a:bodyPr vert="horz" wrap="square" lIns="0" tIns="0" rIns="0" bIns="0"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800"/>
              </a:spcAft>
              <a:buNone/>
              <a:defRPr/>
            </a:pPr>
            <a:r>
              <a:rPr kumimoji="0" lang="en-US" sz="2000" b="0" i="0" u="none" strike="noStrike" kern="1200" cap="none" spc="0" normalizeH="0" baseline="0" noProof="0" dirty="0">
                <a:ln>
                  <a:noFill/>
                </a:ln>
                <a:solidFill>
                  <a:schemeClr val="accent4"/>
                </a:solidFill>
                <a:effectLst/>
                <a:uLnTx/>
                <a:uFillTx/>
                <a:latin typeface="+mn-lt"/>
                <a:ea typeface="+mn-ea"/>
                <a:cs typeface="Segoe UI" panose="020B0502040204020203" pitchFamily="34" charset="0"/>
              </a:rPr>
              <a:t>Manage access to </a:t>
            </a:r>
            <a:r>
              <a:rPr lang="en-US" sz="2000" dirty="0">
                <a:solidFill>
                  <a:schemeClr val="accent4"/>
                </a:solidFill>
              </a:rPr>
              <a:t>Microsoft</a:t>
            </a:r>
            <a:r>
              <a:rPr kumimoji="0" lang="en-US" sz="2000" b="0" i="0" u="none" strike="noStrike" kern="1200" cap="none" spc="0" normalizeH="0" baseline="0" noProof="0" dirty="0">
                <a:ln>
                  <a:noFill/>
                </a:ln>
                <a:solidFill>
                  <a:schemeClr val="accent4"/>
                </a:solidFill>
                <a:effectLst/>
                <a:uLnTx/>
                <a:uFillTx/>
                <a:latin typeface="+mn-lt"/>
                <a:ea typeface="+mn-ea"/>
                <a:cs typeface="Segoe UI" panose="020B0502040204020203" pitchFamily="34" charset="0"/>
              </a:rPr>
              <a:t> Copilot in Azure </a:t>
            </a:r>
          </a:p>
          <a:p>
            <a:pPr marL="0" indent="0">
              <a:spcAft>
                <a:spcPts val="800"/>
              </a:spcAft>
              <a:buNone/>
              <a:defRPr/>
            </a:pPr>
            <a:r>
              <a:rPr kumimoji="0" lang="en-US" sz="2000" b="0" i="0" u="none" strike="noStrike" kern="1200" cap="none" spc="0" normalizeH="0" baseline="0" noProof="0" dirty="0">
                <a:ln>
                  <a:noFill/>
                </a:ln>
                <a:solidFill>
                  <a:schemeClr val="accent4"/>
                </a:solidFill>
                <a:effectLst/>
                <a:uLnTx/>
                <a:uFillTx/>
                <a:latin typeface="+mn-lt"/>
                <a:ea typeface="+mn-ea"/>
                <a:cs typeface="Segoe UI" panose="020B0502040204020203" pitchFamily="34" charset="0"/>
              </a:rPr>
              <a:t>Check Overall Service Health and Impact</a:t>
            </a:r>
          </a:p>
          <a:p>
            <a:pPr marL="0" indent="0">
              <a:spcAft>
                <a:spcPts val="800"/>
              </a:spcAft>
              <a:buNone/>
              <a:defRPr/>
            </a:pPr>
            <a:r>
              <a:rPr kumimoji="0" lang="en-US" sz="2000" b="0" i="0" u="none" strike="noStrike" kern="1200" cap="none" spc="0" normalizeH="0" baseline="0" noProof="0" dirty="0">
                <a:ln>
                  <a:noFill/>
                </a:ln>
                <a:solidFill>
                  <a:schemeClr val="accent4"/>
                </a:solidFill>
                <a:effectLst/>
                <a:uLnTx/>
                <a:uFillTx/>
                <a:latin typeface="+mn-lt"/>
                <a:ea typeface="+mn-ea"/>
                <a:cs typeface="Segoe UI" panose="020B0502040204020203" pitchFamily="34" charset="0"/>
              </a:rPr>
              <a:t>Troubleshooting error messages</a:t>
            </a:r>
          </a:p>
          <a:p>
            <a:pPr marL="0" indent="0">
              <a:spcAft>
                <a:spcPts val="800"/>
              </a:spcAft>
              <a:buNone/>
              <a:defRPr/>
            </a:pPr>
            <a:r>
              <a:rPr kumimoji="0" lang="en-US" sz="2000" b="0" i="0" u="none" strike="noStrike" kern="1200" cap="none" spc="0" normalizeH="0" baseline="0" noProof="0" dirty="0">
                <a:ln>
                  <a:noFill/>
                </a:ln>
                <a:solidFill>
                  <a:schemeClr val="accent4"/>
                </a:solidFill>
                <a:effectLst/>
                <a:uLnTx/>
                <a:uFillTx/>
                <a:latin typeface="+mn-lt"/>
                <a:ea typeface="+mn-ea"/>
                <a:cs typeface="Segoe UI" panose="020B0502040204020203" pitchFamily="34" charset="0"/>
              </a:rPr>
              <a:t>WebApp AI Powered Diagnostics &amp; Proactive Monitoring</a:t>
            </a:r>
          </a:p>
          <a:p>
            <a:pPr marL="0" indent="0">
              <a:spcAft>
                <a:spcPts val="800"/>
              </a:spcAft>
              <a:buNone/>
              <a:defRPr/>
            </a:pPr>
            <a:r>
              <a:rPr lang="en-US" sz="2000" dirty="0"/>
              <a:t>Hybrid Connected Resources</a:t>
            </a:r>
          </a:p>
          <a:p>
            <a:pPr marL="0" indent="0">
              <a:spcAft>
                <a:spcPts val="800"/>
              </a:spcAft>
              <a:buNone/>
              <a:defRPr/>
            </a:pPr>
            <a:r>
              <a:rPr kumimoji="0" lang="en-US" sz="2000" b="0" i="0" u="none" strike="noStrike" kern="1200" cap="none" spc="0" normalizeH="0" baseline="0" noProof="0" dirty="0">
                <a:ln>
                  <a:noFill/>
                </a:ln>
                <a:effectLst/>
                <a:uLnTx/>
                <a:uFillTx/>
                <a:latin typeface="+mn-lt"/>
                <a:ea typeface="+mn-ea"/>
                <a:cs typeface="Segoe UI" panose="020B0502040204020203" pitchFamily="34" charset="0"/>
              </a:rPr>
              <a:t>AI Shell</a:t>
            </a:r>
          </a:p>
          <a:p>
            <a:pPr marL="0" indent="0">
              <a:spcAft>
                <a:spcPts val="800"/>
              </a:spcAft>
              <a:buNone/>
              <a:defRPr/>
            </a:pPr>
            <a:endParaRPr kumimoji="0" lang="en-US" sz="2000" b="0" i="0" u="none" strike="noStrike" kern="1200" cap="none" spc="0" normalizeH="0" baseline="0" noProof="0" dirty="0">
              <a:ln>
                <a:noFill/>
              </a:ln>
              <a:effectLst/>
              <a:uLnTx/>
              <a:uFillTx/>
              <a:latin typeface="+mn-lt"/>
              <a:ea typeface="+mn-ea"/>
              <a:cs typeface="Segoe UI" panose="020B0502040204020203" pitchFamily="34" charset="0"/>
            </a:endParaRPr>
          </a:p>
          <a:p>
            <a:pPr marL="0" indent="0">
              <a:spcAft>
                <a:spcPts val="800"/>
              </a:spcAft>
              <a:buNone/>
              <a:defRPr/>
            </a:pPr>
            <a:endParaRPr kumimoji="0" lang="en-US" sz="2000" b="0" i="0" u="none" strike="noStrike" kern="1200" cap="none" spc="0" normalizeH="0" baseline="0" noProof="0" dirty="0">
              <a:ln>
                <a:noFill/>
              </a:ln>
              <a:effectLst/>
              <a:uLnTx/>
              <a:uFillTx/>
              <a:latin typeface="+mn-lt"/>
              <a:ea typeface="+mn-ea"/>
              <a:cs typeface="Segoe UI" panose="020B0502040204020203" pitchFamily="34" charset="0"/>
            </a:endParaRPr>
          </a:p>
        </p:txBody>
      </p:sp>
      <p:sp>
        <p:nvSpPr>
          <p:cNvPr id="4" name="Graphic 1">
            <a:extLst>
              <a:ext uri="{FF2B5EF4-FFF2-40B4-BE49-F238E27FC236}">
                <a16:creationId xmlns:a16="http://schemas.microsoft.com/office/drawing/2014/main" id="{57187EAE-6183-6744-0F2F-89793C44838F}"/>
              </a:ext>
              <a:ext uri="{C183D7F6-B498-43B3-948B-1728B52AA6E4}">
                <adec:decorative xmlns:adec="http://schemas.microsoft.com/office/drawing/2017/decorative" val="1"/>
              </a:ext>
            </a:extLst>
          </p:cNvPr>
          <p:cNvSpPr/>
          <p:nvPr/>
        </p:nvSpPr>
        <p:spPr>
          <a:xfrm>
            <a:off x="605042" y="2334305"/>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accent4"/>
          </a:solidFill>
          <a:ln w="19050" cap="flat">
            <a:noFill/>
            <a:prstDash val="solid"/>
            <a:miter/>
          </a:ln>
        </p:spPr>
        <p:txBody>
          <a:bodyPr rtlCol="0" anchor="ctr"/>
          <a:lstStyle/>
          <a:p>
            <a:endParaRPr lang="en-US"/>
          </a:p>
        </p:txBody>
      </p:sp>
      <p:sp>
        <p:nvSpPr>
          <p:cNvPr id="6" name="Graphic 1">
            <a:extLst>
              <a:ext uri="{FF2B5EF4-FFF2-40B4-BE49-F238E27FC236}">
                <a16:creationId xmlns:a16="http://schemas.microsoft.com/office/drawing/2014/main" id="{BA3A9EC9-143E-2710-9652-802DCFD718A2}"/>
              </a:ext>
              <a:ext uri="{C183D7F6-B498-43B3-948B-1728B52AA6E4}">
                <adec:decorative xmlns:adec="http://schemas.microsoft.com/office/drawing/2017/decorative" val="1"/>
              </a:ext>
            </a:extLst>
          </p:cNvPr>
          <p:cNvSpPr/>
          <p:nvPr/>
        </p:nvSpPr>
        <p:spPr>
          <a:xfrm>
            <a:off x="605042" y="2801896"/>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accent4"/>
          </a:solidFill>
          <a:ln w="19050" cap="flat">
            <a:noFill/>
            <a:prstDash val="solid"/>
            <a:miter/>
          </a:ln>
        </p:spPr>
        <p:txBody>
          <a:bodyPr rtlCol="0" anchor="ctr"/>
          <a:lstStyle/>
          <a:p>
            <a:endParaRPr lang="en-US"/>
          </a:p>
        </p:txBody>
      </p:sp>
      <p:sp>
        <p:nvSpPr>
          <p:cNvPr id="7" name="Graphic 1">
            <a:extLst>
              <a:ext uri="{FF2B5EF4-FFF2-40B4-BE49-F238E27FC236}">
                <a16:creationId xmlns:a16="http://schemas.microsoft.com/office/drawing/2014/main" id="{F2CC048A-CCA7-3F5E-55AC-C72D2225C5D3}"/>
              </a:ext>
              <a:ext uri="{C183D7F6-B498-43B3-948B-1728B52AA6E4}">
                <adec:decorative xmlns:adec="http://schemas.microsoft.com/office/drawing/2017/decorative" val="1"/>
              </a:ext>
            </a:extLst>
          </p:cNvPr>
          <p:cNvSpPr/>
          <p:nvPr/>
        </p:nvSpPr>
        <p:spPr>
          <a:xfrm>
            <a:off x="605042" y="3269487"/>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accent4"/>
          </a:solidFill>
          <a:ln w="19050" cap="flat">
            <a:noFill/>
            <a:prstDash val="solid"/>
            <a:miter/>
          </a:ln>
        </p:spPr>
        <p:txBody>
          <a:bodyPr rtlCol="0" anchor="ctr"/>
          <a:lstStyle/>
          <a:p>
            <a:endParaRPr lang="en-US"/>
          </a:p>
        </p:txBody>
      </p:sp>
      <p:sp>
        <p:nvSpPr>
          <p:cNvPr id="8" name="Graphic 1">
            <a:extLst>
              <a:ext uri="{FF2B5EF4-FFF2-40B4-BE49-F238E27FC236}">
                <a16:creationId xmlns:a16="http://schemas.microsoft.com/office/drawing/2014/main" id="{2934646E-E1E1-1FBA-053E-9DB76F223EF8}"/>
              </a:ext>
              <a:ext uri="{C183D7F6-B498-43B3-948B-1728B52AA6E4}">
                <adec:decorative xmlns:adec="http://schemas.microsoft.com/office/drawing/2017/decorative" val="1"/>
              </a:ext>
            </a:extLst>
          </p:cNvPr>
          <p:cNvSpPr/>
          <p:nvPr/>
        </p:nvSpPr>
        <p:spPr>
          <a:xfrm>
            <a:off x="605042" y="3760668"/>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accent4"/>
          </a:solidFill>
          <a:ln w="19050" cap="flat">
            <a:noFill/>
            <a:prstDash val="solid"/>
            <a:miter/>
          </a:ln>
        </p:spPr>
        <p:txBody>
          <a:bodyPr rtlCol="0" anchor="ctr"/>
          <a:lstStyle/>
          <a:p>
            <a:endParaRPr lang="en-US" dirty="0"/>
          </a:p>
        </p:txBody>
      </p:sp>
      <p:sp>
        <p:nvSpPr>
          <p:cNvPr id="2" name="Graphic 1">
            <a:extLst>
              <a:ext uri="{FF2B5EF4-FFF2-40B4-BE49-F238E27FC236}">
                <a16:creationId xmlns:a16="http://schemas.microsoft.com/office/drawing/2014/main" id="{7A3FF959-0D3F-A0E7-09F2-0DF40D55138A}"/>
              </a:ext>
              <a:ext uri="{C183D7F6-B498-43B3-948B-1728B52AA6E4}">
                <adec:decorative xmlns:adec="http://schemas.microsoft.com/office/drawing/2017/decorative" val="1"/>
              </a:ext>
            </a:extLst>
          </p:cNvPr>
          <p:cNvSpPr/>
          <p:nvPr/>
        </p:nvSpPr>
        <p:spPr>
          <a:xfrm>
            <a:off x="605042" y="4228104"/>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tx1"/>
          </a:solidFill>
          <a:ln w="19050" cap="flat">
            <a:noFill/>
            <a:prstDash val="solid"/>
            <a:miter/>
          </a:ln>
        </p:spPr>
        <p:txBody>
          <a:bodyPr rtlCol="0" anchor="ctr"/>
          <a:lstStyle/>
          <a:p>
            <a:endParaRPr lang="en-US"/>
          </a:p>
        </p:txBody>
      </p:sp>
      <p:sp>
        <p:nvSpPr>
          <p:cNvPr id="9" name="Graphic 1">
            <a:extLst>
              <a:ext uri="{FF2B5EF4-FFF2-40B4-BE49-F238E27FC236}">
                <a16:creationId xmlns:a16="http://schemas.microsoft.com/office/drawing/2014/main" id="{0653585D-640F-41EF-126D-2D7D25489910}"/>
              </a:ext>
              <a:ext uri="{C183D7F6-B498-43B3-948B-1728B52AA6E4}">
                <adec:decorative xmlns:adec="http://schemas.microsoft.com/office/drawing/2017/decorative" val="1"/>
              </a:ext>
            </a:extLst>
          </p:cNvPr>
          <p:cNvSpPr/>
          <p:nvPr/>
        </p:nvSpPr>
        <p:spPr>
          <a:xfrm>
            <a:off x="606335" y="4695540"/>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tx1"/>
          </a:solidFill>
          <a:ln w="19050" cap="flat">
            <a:noFill/>
            <a:prstDash val="solid"/>
            <a:miter/>
          </a:ln>
        </p:spPr>
        <p:txBody>
          <a:bodyPr rtlCol="0" anchor="ctr"/>
          <a:lstStyle/>
          <a:p>
            <a:endParaRPr lang="en-US"/>
          </a:p>
        </p:txBody>
      </p:sp>
    </p:spTree>
    <p:extLst>
      <p:ext uri="{BB962C8B-B14F-4D97-AF65-F5344CB8AC3E}">
        <p14:creationId xmlns:p14="http://schemas.microsoft.com/office/powerpoint/2010/main" val="377641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D5E9E-6331-F4D9-7218-F01D263315B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277C816-D60A-D842-648B-F184C2C31C06}"/>
              </a:ext>
            </a:extLst>
          </p:cNvPr>
          <p:cNvSpPr>
            <a:spLocks noGrp="1"/>
          </p:cNvSpPr>
          <p:nvPr>
            <p:ph type="title"/>
          </p:nvPr>
        </p:nvSpPr>
        <p:spPr>
          <a:xfrm>
            <a:off x="585216" y="1257677"/>
            <a:ext cx="6217920" cy="553998"/>
          </a:xfrm>
        </p:spPr>
        <p:txBody>
          <a:bodyPr vert="horz" wrap="square" lIns="0" tIns="0" rIns="0" bIns="0" rtlCol="0" anchor="t">
            <a:normAutofit/>
          </a:bodyPr>
          <a:lstStyle/>
          <a:p>
            <a:r>
              <a:rPr lang="en-US" b="0" kern="1200" cap="none" spc="-50" baseline="0">
                <a:ln w="3175">
                  <a:noFill/>
                </a:ln>
                <a:effectLst/>
                <a:latin typeface="+mj-lt"/>
                <a:ea typeface="+mn-ea"/>
                <a:cs typeface="Segoe UI" pitchFamily="34" charset="0"/>
              </a:rPr>
              <a:t>Demo </a:t>
            </a:r>
          </a:p>
        </p:txBody>
      </p:sp>
      <p:sp>
        <p:nvSpPr>
          <p:cNvPr id="5" name="Text Placeholder 6">
            <a:extLst>
              <a:ext uri="{FF2B5EF4-FFF2-40B4-BE49-F238E27FC236}">
                <a16:creationId xmlns:a16="http://schemas.microsoft.com/office/drawing/2014/main" id="{2141DDE2-CF5C-64C9-23E2-A6D46B1A3E6E}"/>
              </a:ext>
            </a:extLst>
          </p:cNvPr>
          <p:cNvSpPr txBox="1">
            <a:spLocks/>
          </p:cNvSpPr>
          <p:nvPr/>
        </p:nvSpPr>
        <p:spPr>
          <a:xfrm>
            <a:off x="1088605" y="2283307"/>
            <a:ext cx="7174862" cy="2993231"/>
          </a:xfrm>
          <a:prstGeom prst="rect">
            <a:avLst/>
          </a:prstGeom>
        </p:spPr>
        <p:txBody>
          <a:bodyPr vert="horz" wrap="square" lIns="0" tIns="0" rIns="0" bIns="0"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800"/>
              </a:spcAft>
              <a:buNone/>
              <a:defRPr/>
            </a:pPr>
            <a:r>
              <a:rPr kumimoji="0" lang="en-US" sz="2000" b="0" i="0" u="none" strike="noStrike" kern="1200" cap="none" spc="0" normalizeH="0" baseline="0" noProof="0" dirty="0">
                <a:ln>
                  <a:noFill/>
                </a:ln>
                <a:solidFill>
                  <a:schemeClr val="accent4"/>
                </a:solidFill>
                <a:effectLst/>
                <a:uLnTx/>
                <a:uFillTx/>
                <a:latin typeface="+mn-lt"/>
                <a:ea typeface="+mn-ea"/>
                <a:cs typeface="Segoe UI" panose="020B0502040204020203" pitchFamily="34" charset="0"/>
              </a:rPr>
              <a:t>Manage access to </a:t>
            </a:r>
            <a:r>
              <a:rPr lang="en-US" sz="2000" dirty="0">
                <a:solidFill>
                  <a:schemeClr val="accent4"/>
                </a:solidFill>
              </a:rPr>
              <a:t>Microsoft</a:t>
            </a:r>
            <a:r>
              <a:rPr kumimoji="0" lang="en-US" sz="2000" b="0" i="0" u="none" strike="noStrike" kern="1200" cap="none" spc="0" normalizeH="0" baseline="0" noProof="0" dirty="0">
                <a:ln>
                  <a:noFill/>
                </a:ln>
                <a:solidFill>
                  <a:schemeClr val="accent4"/>
                </a:solidFill>
                <a:effectLst/>
                <a:uLnTx/>
                <a:uFillTx/>
                <a:latin typeface="+mn-lt"/>
                <a:ea typeface="+mn-ea"/>
                <a:cs typeface="Segoe UI" panose="020B0502040204020203" pitchFamily="34" charset="0"/>
              </a:rPr>
              <a:t> Copilot in Azure </a:t>
            </a:r>
          </a:p>
          <a:p>
            <a:pPr marL="0" indent="0">
              <a:spcAft>
                <a:spcPts val="800"/>
              </a:spcAft>
              <a:buNone/>
              <a:defRPr/>
            </a:pPr>
            <a:r>
              <a:rPr kumimoji="0" lang="en-US" sz="2000" b="0" i="0" u="none" strike="noStrike" kern="1200" cap="none" spc="0" normalizeH="0" baseline="0" noProof="0" dirty="0">
                <a:ln>
                  <a:noFill/>
                </a:ln>
                <a:solidFill>
                  <a:schemeClr val="accent4"/>
                </a:solidFill>
                <a:effectLst/>
                <a:uLnTx/>
                <a:uFillTx/>
                <a:latin typeface="+mn-lt"/>
                <a:ea typeface="+mn-ea"/>
                <a:cs typeface="Segoe UI" panose="020B0502040204020203" pitchFamily="34" charset="0"/>
              </a:rPr>
              <a:t>Check Overall Service Health and Impact</a:t>
            </a:r>
          </a:p>
          <a:p>
            <a:pPr marL="0" indent="0">
              <a:spcAft>
                <a:spcPts val="800"/>
              </a:spcAft>
              <a:buNone/>
              <a:defRPr/>
            </a:pPr>
            <a:r>
              <a:rPr kumimoji="0" lang="en-US" sz="2000" b="0" i="0" u="none" strike="noStrike" kern="1200" cap="none" spc="0" normalizeH="0" baseline="0" noProof="0" dirty="0">
                <a:ln>
                  <a:noFill/>
                </a:ln>
                <a:solidFill>
                  <a:schemeClr val="accent4"/>
                </a:solidFill>
                <a:effectLst/>
                <a:uLnTx/>
                <a:uFillTx/>
                <a:latin typeface="+mn-lt"/>
                <a:ea typeface="+mn-ea"/>
                <a:cs typeface="Segoe UI" panose="020B0502040204020203" pitchFamily="34" charset="0"/>
              </a:rPr>
              <a:t>Troubleshooting error messages</a:t>
            </a:r>
          </a:p>
          <a:p>
            <a:pPr marL="0" indent="0">
              <a:spcAft>
                <a:spcPts val="800"/>
              </a:spcAft>
              <a:buNone/>
              <a:defRPr/>
            </a:pPr>
            <a:r>
              <a:rPr kumimoji="0" lang="en-US" sz="2000" b="0" i="0" u="none" strike="noStrike" kern="1200" cap="none" spc="0" normalizeH="0" baseline="0" noProof="0" dirty="0">
                <a:ln>
                  <a:noFill/>
                </a:ln>
                <a:solidFill>
                  <a:schemeClr val="accent4"/>
                </a:solidFill>
                <a:effectLst/>
                <a:uLnTx/>
                <a:uFillTx/>
                <a:latin typeface="+mn-lt"/>
                <a:ea typeface="+mn-ea"/>
                <a:cs typeface="Segoe UI" panose="020B0502040204020203" pitchFamily="34" charset="0"/>
              </a:rPr>
              <a:t>WebApp AI Powered Diagnostics &amp; Proactive Monitoring</a:t>
            </a:r>
          </a:p>
          <a:p>
            <a:pPr marL="0" indent="0">
              <a:spcAft>
                <a:spcPts val="800"/>
              </a:spcAft>
              <a:buNone/>
              <a:defRPr/>
            </a:pPr>
            <a:r>
              <a:rPr lang="en-US" sz="2000" dirty="0">
                <a:solidFill>
                  <a:schemeClr val="accent4"/>
                </a:solidFill>
              </a:rPr>
              <a:t>Hybrid Connected Resources</a:t>
            </a:r>
          </a:p>
          <a:p>
            <a:pPr marL="0" indent="0">
              <a:spcAft>
                <a:spcPts val="800"/>
              </a:spcAft>
              <a:buNone/>
              <a:defRPr/>
            </a:pPr>
            <a:r>
              <a:rPr kumimoji="0" lang="en-US" sz="2000" b="0" i="0" u="none" strike="noStrike" kern="1200" cap="none" spc="0" normalizeH="0" baseline="0" noProof="0" dirty="0">
                <a:ln>
                  <a:noFill/>
                </a:ln>
                <a:effectLst/>
                <a:uLnTx/>
                <a:uFillTx/>
                <a:latin typeface="+mn-lt"/>
                <a:ea typeface="+mn-ea"/>
                <a:cs typeface="Segoe UI" panose="020B0502040204020203" pitchFamily="34" charset="0"/>
              </a:rPr>
              <a:t>AI Shell</a:t>
            </a:r>
          </a:p>
          <a:p>
            <a:pPr marL="0" indent="0">
              <a:spcAft>
                <a:spcPts val="800"/>
              </a:spcAft>
              <a:buNone/>
              <a:defRPr/>
            </a:pPr>
            <a:endParaRPr kumimoji="0" lang="en-US" sz="2000" b="0" i="0" u="none" strike="noStrike" kern="1200" cap="none" spc="0" normalizeH="0" baseline="0" noProof="0" dirty="0">
              <a:ln>
                <a:noFill/>
              </a:ln>
              <a:effectLst/>
              <a:uLnTx/>
              <a:uFillTx/>
              <a:latin typeface="+mn-lt"/>
              <a:ea typeface="+mn-ea"/>
              <a:cs typeface="Segoe UI" panose="020B0502040204020203" pitchFamily="34" charset="0"/>
            </a:endParaRPr>
          </a:p>
          <a:p>
            <a:pPr marL="0" indent="0">
              <a:spcAft>
                <a:spcPts val="800"/>
              </a:spcAft>
              <a:buNone/>
              <a:defRPr/>
            </a:pPr>
            <a:endParaRPr kumimoji="0" lang="en-US" sz="2000" b="0" i="0" u="none" strike="noStrike" kern="1200" cap="none" spc="0" normalizeH="0" baseline="0" noProof="0" dirty="0">
              <a:ln>
                <a:noFill/>
              </a:ln>
              <a:effectLst/>
              <a:uLnTx/>
              <a:uFillTx/>
              <a:latin typeface="+mn-lt"/>
              <a:ea typeface="+mn-ea"/>
              <a:cs typeface="Segoe UI" panose="020B0502040204020203" pitchFamily="34" charset="0"/>
            </a:endParaRPr>
          </a:p>
        </p:txBody>
      </p:sp>
      <p:sp>
        <p:nvSpPr>
          <p:cNvPr id="4" name="Graphic 1">
            <a:extLst>
              <a:ext uri="{FF2B5EF4-FFF2-40B4-BE49-F238E27FC236}">
                <a16:creationId xmlns:a16="http://schemas.microsoft.com/office/drawing/2014/main" id="{245C06A2-BFF5-E0F7-3F7F-EA2CAEDA8842}"/>
              </a:ext>
              <a:ext uri="{C183D7F6-B498-43B3-948B-1728B52AA6E4}">
                <adec:decorative xmlns:adec="http://schemas.microsoft.com/office/drawing/2017/decorative" val="1"/>
              </a:ext>
            </a:extLst>
          </p:cNvPr>
          <p:cNvSpPr/>
          <p:nvPr/>
        </p:nvSpPr>
        <p:spPr>
          <a:xfrm>
            <a:off x="605042" y="2334305"/>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accent4"/>
          </a:solidFill>
          <a:ln w="19050" cap="flat">
            <a:noFill/>
            <a:prstDash val="solid"/>
            <a:miter/>
          </a:ln>
        </p:spPr>
        <p:txBody>
          <a:bodyPr rtlCol="0" anchor="ctr"/>
          <a:lstStyle/>
          <a:p>
            <a:endParaRPr lang="en-US"/>
          </a:p>
        </p:txBody>
      </p:sp>
      <p:sp>
        <p:nvSpPr>
          <p:cNvPr id="6" name="Graphic 1">
            <a:extLst>
              <a:ext uri="{FF2B5EF4-FFF2-40B4-BE49-F238E27FC236}">
                <a16:creationId xmlns:a16="http://schemas.microsoft.com/office/drawing/2014/main" id="{35E5908B-A0AE-A22B-A0FB-04B71999C4F2}"/>
              </a:ext>
              <a:ext uri="{C183D7F6-B498-43B3-948B-1728B52AA6E4}">
                <adec:decorative xmlns:adec="http://schemas.microsoft.com/office/drawing/2017/decorative" val="1"/>
              </a:ext>
            </a:extLst>
          </p:cNvPr>
          <p:cNvSpPr/>
          <p:nvPr/>
        </p:nvSpPr>
        <p:spPr>
          <a:xfrm>
            <a:off x="605042" y="2801896"/>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accent4"/>
          </a:solidFill>
          <a:ln w="19050" cap="flat">
            <a:noFill/>
            <a:prstDash val="solid"/>
            <a:miter/>
          </a:ln>
        </p:spPr>
        <p:txBody>
          <a:bodyPr rtlCol="0" anchor="ctr"/>
          <a:lstStyle/>
          <a:p>
            <a:endParaRPr lang="en-US"/>
          </a:p>
        </p:txBody>
      </p:sp>
      <p:sp>
        <p:nvSpPr>
          <p:cNvPr id="7" name="Graphic 1">
            <a:extLst>
              <a:ext uri="{FF2B5EF4-FFF2-40B4-BE49-F238E27FC236}">
                <a16:creationId xmlns:a16="http://schemas.microsoft.com/office/drawing/2014/main" id="{0E8EC3DD-D2FF-F06A-B4DB-E9FB4A51B115}"/>
              </a:ext>
              <a:ext uri="{C183D7F6-B498-43B3-948B-1728B52AA6E4}">
                <adec:decorative xmlns:adec="http://schemas.microsoft.com/office/drawing/2017/decorative" val="1"/>
              </a:ext>
            </a:extLst>
          </p:cNvPr>
          <p:cNvSpPr/>
          <p:nvPr/>
        </p:nvSpPr>
        <p:spPr>
          <a:xfrm>
            <a:off x="605042" y="3269487"/>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accent4"/>
          </a:solidFill>
          <a:ln w="19050" cap="flat">
            <a:noFill/>
            <a:prstDash val="solid"/>
            <a:miter/>
          </a:ln>
        </p:spPr>
        <p:txBody>
          <a:bodyPr rtlCol="0" anchor="ctr"/>
          <a:lstStyle/>
          <a:p>
            <a:endParaRPr lang="en-US"/>
          </a:p>
        </p:txBody>
      </p:sp>
      <p:sp>
        <p:nvSpPr>
          <p:cNvPr id="8" name="Graphic 1">
            <a:extLst>
              <a:ext uri="{FF2B5EF4-FFF2-40B4-BE49-F238E27FC236}">
                <a16:creationId xmlns:a16="http://schemas.microsoft.com/office/drawing/2014/main" id="{3F1E6EAC-792B-84EC-DC45-3A7976638FA0}"/>
              </a:ext>
              <a:ext uri="{C183D7F6-B498-43B3-948B-1728B52AA6E4}">
                <adec:decorative xmlns:adec="http://schemas.microsoft.com/office/drawing/2017/decorative" val="1"/>
              </a:ext>
            </a:extLst>
          </p:cNvPr>
          <p:cNvSpPr/>
          <p:nvPr/>
        </p:nvSpPr>
        <p:spPr>
          <a:xfrm>
            <a:off x="605042" y="3760668"/>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accent4"/>
          </a:solidFill>
          <a:ln w="19050" cap="flat">
            <a:noFill/>
            <a:prstDash val="solid"/>
            <a:miter/>
          </a:ln>
        </p:spPr>
        <p:txBody>
          <a:bodyPr rtlCol="0" anchor="ctr"/>
          <a:lstStyle/>
          <a:p>
            <a:endParaRPr lang="en-US" dirty="0"/>
          </a:p>
        </p:txBody>
      </p:sp>
      <p:sp>
        <p:nvSpPr>
          <p:cNvPr id="2" name="Graphic 1">
            <a:extLst>
              <a:ext uri="{FF2B5EF4-FFF2-40B4-BE49-F238E27FC236}">
                <a16:creationId xmlns:a16="http://schemas.microsoft.com/office/drawing/2014/main" id="{0219D1CD-7E5F-7BB8-4F5E-09A0B1A0E66A}"/>
              </a:ext>
              <a:ext uri="{C183D7F6-B498-43B3-948B-1728B52AA6E4}">
                <adec:decorative xmlns:adec="http://schemas.microsoft.com/office/drawing/2017/decorative" val="1"/>
              </a:ext>
            </a:extLst>
          </p:cNvPr>
          <p:cNvSpPr/>
          <p:nvPr/>
        </p:nvSpPr>
        <p:spPr>
          <a:xfrm>
            <a:off x="605042" y="4228104"/>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accent4"/>
          </a:solidFill>
          <a:ln w="19050" cap="flat">
            <a:noFill/>
            <a:prstDash val="solid"/>
            <a:miter/>
          </a:ln>
        </p:spPr>
        <p:txBody>
          <a:bodyPr rtlCol="0" anchor="ctr"/>
          <a:lstStyle/>
          <a:p>
            <a:endParaRPr lang="en-US"/>
          </a:p>
        </p:txBody>
      </p:sp>
      <p:sp>
        <p:nvSpPr>
          <p:cNvPr id="9" name="Graphic 1">
            <a:extLst>
              <a:ext uri="{FF2B5EF4-FFF2-40B4-BE49-F238E27FC236}">
                <a16:creationId xmlns:a16="http://schemas.microsoft.com/office/drawing/2014/main" id="{A39529CE-5C8D-E144-5491-72E85A0649FB}"/>
              </a:ext>
              <a:ext uri="{C183D7F6-B498-43B3-948B-1728B52AA6E4}">
                <adec:decorative xmlns:adec="http://schemas.microsoft.com/office/drawing/2017/decorative" val="1"/>
              </a:ext>
            </a:extLst>
          </p:cNvPr>
          <p:cNvSpPr/>
          <p:nvPr/>
        </p:nvSpPr>
        <p:spPr>
          <a:xfrm>
            <a:off x="606335" y="4695540"/>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tx1"/>
          </a:solidFill>
          <a:ln w="19050" cap="flat">
            <a:noFill/>
            <a:prstDash val="solid"/>
            <a:miter/>
          </a:ln>
        </p:spPr>
        <p:txBody>
          <a:bodyPr rtlCol="0" anchor="ctr"/>
          <a:lstStyle/>
          <a:p>
            <a:endParaRPr lang="en-US"/>
          </a:p>
        </p:txBody>
      </p:sp>
    </p:spTree>
    <p:extLst>
      <p:ext uri="{BB962C8B-B14F-4D97-AF65-F5344CB8AC3E}">
        <p14:creationId xmlns:p14="http://schemas.microsoft.com/office/powerpoint/2010/main" val="32143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88264" y="2875002"/>
            <a:ext cx="2350879" cy="1107996"/>
          </a:xfrm>
        </p:spPr>
        <p:txBody>
          <a:bodyPr/>
          <a:lstStyle/>
          <a:p>
            <a:r>
              <a:rPr lang="en-US" b="1" spc="0">
                <a:gradFill flip="none" rotWithShape="1">
                  <a:gsLst>
                    <a:gs pos="100000">
                      <a:srgbClr val="399A91"/>
                    </a:gs>
                    <a:gs pos="0">
                      <a:srgbClr val="FF5C39"/>
                    </a:gs>
                    <a:gs pos="32000">
                      <a:srgbClr val="C03BC4"/>
                    </a:gs>
                    <a:gs pos="68000">
                      <a:srgbClr val="0078D4"/>
                    </a:gs>
                  </a:gsLst>
                  <a:path path="circle">
                    <a:fillToRect l="100000" t="100000"/>
                  </a:path>
                  <a:tileRect r="-100000" b="-100000"/>
                </a:gradFill>
                <a:latin typeface="Segoe UI Semibold" panose="020F0502020204030204" pitchFamily="34" charset="0"/>
              </a:rPr>
              <a:t>Resources &amp; Links</a:t>
            </a:r>
          </a:p>
        </p:txBody>
      </p:sp>
      <p:sp>
        <p:nvSpPr>
          <p:cNvPr id="6" name="Text Placeholder 5"/>
          <p:cNvSpPr>
            <a:spLocks noGrp="1"/>
          </p:cNvSpPr>
          <p:nvPr>
            <p:ph type="body" sz="quarter" idx="4294967295"/>
          </p:nvPr>
        </p:nvSpPr>
        <p:spPr>
          <a:xfrm>
            <a:off x="3970229" y="2085043"/>
            <a:ext cx="7173469" cy="2687915"/>
          </a:xfrm>
        </p:spPr>
        <p:txBody>
          <a:bodyPr vert="horz" wrap="square" lIns="0" tIns="0" rIns="0" bIns="0" rtlCol="0" anchor="t">
            <a:spAutoFit/>
          </a:bodyPr>
          <a:lstStyle/>
          <a:p>
            <a:pPr marL="0" indent="0">
              <a:spcBef>
                <a:spcPts val="2000"/>
              </a:spcBef>
              <a:buNone/>
            </a:pPr>
            <a:r>
              <a:rPr lang="en-US" sz="1800">
                <a:ea typeface="+mn-lt"/>
                <a:cs typeface="+mn-lt"/>
                <a:hlinkClick r:id="rId3">
                  <a:extLst>
                    <a:ext uri="{A12FA001-AC4F-418D-AE19-62706E023703}">
                      <ahyp:hlinkClr xmlns:ahyp="http://schemas.microsoft.com/office/drawing/2018/hyperlinkcolor" val="tx"/>
                    </a:ext>
                  </a:extLst>
                </a:hlinkClick>
              </a:rPr>
              <a:t>https://docs.github.com/copilot</a:t>
            </a:r>
            <a:endParaRPr lang="en-US" sz="1800"/>
          </a:p>
          <a:p>
            <a:pPr marL="0" indent="0">
              <a:spcBef>
                <a:spcPts val="2000"/>
              </a:spcBef>
              <a:buNone/>
            </a:pPr>
            <a:r>
              <a:rPr lang="en-US" sz="1800">
                <a:ea typeface="+mn-lt"/>
                <a:cs typeface="+mn-lt"/>
                <a:hlinkClick r:id="rId4">
                  <a:extLst>
                    <a:ext uri="{A12FA001-AC4F-418D-AE19-62706E023703}">
                      <ahyp:hlinkClr xmlns:ahyp="http://schemas.microsoft.com/office/drawing/2018/hyperlinkcolor" val="tx"/>
                    </a:ext>
                  </a:extLst>
                </a:hlinkClick>
              </a:rPr>
              <a:t>https://azure.microsoft.com/products/copilot</a:t>
            </a:r>
          </a:p>
          <a:p>
            <a:pPr marL="0" indent="0">
              <a:spcBef>
                <a:spcPts val="2000"/>
              </a:spcBef>
              <a:buNone/>
            </a:pPr>
            <a:r>
              <a:rPr lang="en-US" sz="1800">
                <a:ea typeface="+mn-lt"/>
                <a:cs typeface="+mn-lt"/>
                <a:hlinkClick r:id="rId5">
                  <a:extLst>
                    <a:ext uri="{A12FA001-AC4F-418D-AE19-62706E023703}">
                      <ahyp:hlinkClr xmlns:ahyp="http://schemas.microsoft.com/office/drawing/2018/hyperlinkcolor" val="tx"/>
                    </a:ext>
                  </a:extLst>
                </a:hlinkClick>
              </a:rPr>
              <a:t>https://learn.microsoft.com/en-us/azure/copilot/responsible-ai-faq</a:t>
            </a:r>
            <a:endParaRPr lang="en-US" sz="1800"/>
          </a:p>
          <a:p>
            <a:pPr marL="0" indent="0">
              <a:spcBef>
                <a:spcPts val="2000"/>
              </a:spcBef>
              <a:buNone/>
            </a:pPr>
            <a:r>
              <a:rPr lang="en-US" sz="1800">
                <a:ea typeface="+mn-lt"/>
                <a:cs typeface="+mn-lt"/>
                <a:hlinkClick r:id="rId6">
                  <a:extLst>
                    <a:ext uri="{A12FA001-AC4F-418D-AE19-62706E023703}">
                      <ahyp:hlinkClr xmlns:ahyp="http://schemas.microsoft.com/office/drawing/2018/hyperlinkcolor" val="tx"/>
                    </a:ext>
                  </a:extLst>
                </a:hlinkClick>
              </a:rPr>
              <a:t>Manage access to Microsoft Copilot in Azure | Microsoft Learn</a:t>
            </a:r>
            <a:endParaRPr lang="en-US" sz="1800"/>
          </a:p>
          <a:p>
            <a:pPr marL="0" indent="0">
              <a:spcBef>
                <a:spcPts val="2000"/>
              </a:spcBef>
              <a:buNone/>
            </a:pPr>
            <a:r>
              <a:rPr lang="en-US" sz="1800">
                <a:ea typeface="+mn-lt"/>
                <a:cs typeface="+mn-lt"/>
                <a:hlinkClick r:id="rId7">
                  <a:extLst>
                    <a:ext uri="{A12FA001-AC4F-418D-AE19-62706E023703}">
                      <ahyp:hlinkClr xmlns:ahyp="http://schemas.microsoft.com/office/drawing/2018/hyperlinkcolor" val="tx"/>
                    </a:ext>
                  </a:extLst>
                </a:hlinkClick>
              </a:rPr>
              <a:t>Work smarter with your Azure Stack HCI clusters using Microsoft Copilot in Azure | Microsoft Learn</a:t>
            </a:r>
            <a:endParaRPr lang="en-US" sz="1800">
              <a:ea typeface="+mn-lt"/>
              <a:cs typeface="+mn-lt"/>
            </a:endParaRPr>
          </a:p>
        </p:txBody>
      </p:sp>
      <p:sp>
        <p:nvSpPr>
          <p:cNvPr id="2" name="Rounded Rectangle 1">
            <a:extLst>
              <a:ext uri="{FF2B5EF4-FFF2-40B4-BE49-F238E27FC236}">
                <a16:creationId xmlns:a16="http://schemas.microsoft.com/office/drawing/2014/main" id="{DD21F10F-3E07-AA05-80DA-E4F2C15881B6}"/>
              </a:ext>
              <a:ext uri="{C183D7F6-B498-43B3-948B-1728B52AA6E4}">
                <adec:decorative xmlns:adec="http://schemas.microsoft.com/office/drawing/2017/decorative" val="1"/>
              </a:ext>
            </a:extLst>
          </p:cNvPr>
          <p:cNvSpPr/>
          <p:nvPr/>
        </p:nvSpPr>
        <p:spPr bwMode="auto">
          <a:xfrm>
            <a:off x="3504538" y="1635239"/>
            <a:ext cx="8104850" cy="3587522"/>
          </a:xfrm>
          <a:prstGeom prst="roundRect">
            <a:avLst>
              <a:gd name="adj" fmla="val 5687"/>
            </a:avLst>
          </a:prstGeom>
          <a:noFill/>
          <a:ln w="12700" cap="rnd">
            <a:solidFill>
              <a:srgbClr val="D9D9D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algn="ctr" defTabSz="811670">
              <a:spcBef>
                <a:spcPts val="174"/>
              </a:spcBef>
            </a:pPr>
            <a:endParaRPr lang="en-US" sz="2400" b="1">
              <a:ln w="3175">
                <a:noFill/>
              </a:ln>
              <a:solidFill>
                <a:schemeClr val="tx1"/>
              </a:solidFill>
              <a:latin typeface="Segoe UI Semibold" panose="020F0502020204030204" pitchFamily="34" charset="0"/>
              <a:cs typeface="Segoe UI" panose="020B0502040204020203" pitchFamily="34" charset="0"/>
            </a:endParaRPr>
          </a:p>
        </p:txBody>
      </p:sp>
    </p:spTree>
    <p:extLst>
      <p:ext uri="{BB962C8B-B14F-4D97-AF65-F5344CB8AC3E}">
        <p14:creationId xmlns:p14="http://schemas.microsoft.com/office/powerpoint/2010/main" val="179370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100"/>
                                  </p:stCondLst>
                                  <p:childTnLst>
                                    <p:animMotion origin="layout" path="M -1.66667E-6 0 L -1.66667E-6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grpId="1" nodeType="withEffect">
                                  <p:stCondLst>
                                    <p:cond delay="100"/>
                                  </p:stCondLst>
                                  <p:childTnLst>
                                    <p:animMotion origin="layout" path="M -1.66667E-6 0 L -1.66667E-6 0.03542 " pathEditMode="relative" rAng="0" ptsTypes="AA">
                                      <p:cBhvr>
                                        <p:cTn id="14" dur="700" spd="-100000" fill="hold"/>
                                        <p:tgtEl>
                                          <p:spTgt spid="6"/>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42" presetClass="path" presetSubtype="0" decel="100000" fill="hold" grpId="1" nodeType="withEffect">
                                  <p:stCondLst>
                                    <p:cond delay="0"/>
                                  </p:stCondLst>
                                  <p:childTnLst>
                                    <p:animMotion origin="layout" path="M -8.33333E-7 -2.96296E-6 L -8.33333E-7 0.03542 " pathEditMode="relative" rAng="0" ptsTypes="AA">
                                      <p:cBhvr>
                                        <p:cTn id="19" dur="700" spd="-100000" fill="hold"/>
                                        <p:tgtEl>
                                          <p:spTgt spid="1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6" grpId="0"/>
      <p:bldP spid="6" grpId="1"/>
      <p:bldP spid="2" grpId="0" animBg="1"/>
      <p:bldP spid="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A8E9F-3184-90DB-04CB-F93E82335877}"/>
              </a:ext>
            </a:extLst>
          </p:cNvPr>
          <p:cNvSpPr>
            <a:spLocks noGrp="1"/>
          </p:cNvSpPr>
          <p:nvPr>
            <p:ph type="title"/>
          </p:nvPr>
        </p:nvSpPr>
        <p:spPr>
          <a:xfrm>
            <a:off x="588263" y="-823673"/>
            <a:ext cx="11018520" cy="553998"/>
          </a:xfrm>
        </p:spPr>
        <p:txBody>
          <a:bodyPr/>
          <a:lstStyle/>
          <a:p>
            <a:pPr rtl="0" eaLnBrk="1" latinLnBrk="0" hangingPunct="1"/>
            <a:r>
              <a:rPr lang="en-US" sz="880" kern="1200">
                <a:solidFill>
                  <a:srgbClr val="000000"/>
                </a:solidFill>
                <a:effectLst/>
                <a:latin typeface="Segoe UI" panose="020B0502040204020203" pitchFamily="34" charset="0"/>
                <a:ea typeface="+mn-ea"/>
                <a:cs typeface="+mn-cs"/>
              </a:rPr>
              <a:t>Everyday you need to do more</a:t>
            </a:r>
            <a:endParaRPr lang="en-CA">
              <a:effectLst/>
            </a:endParaRPr>
          </a:p>
          <a:p>
            <a:endParaRPr lang="en-US"/>
          </a:p>
        </p:txBody>
      </p:sp>
      <p:sp>
        <p:nvSpPr>
          <p:cNvPr id="8" name="Rectangle 7">
            <a:extLst>
              <a:ext uri="{FF2B5EF4-FFF2-40B4-BE49-F238E27FC236}">
                <a16:creationId xmlns:a16="http://schemas.microsoft.com/office/drawing/2014/main" id="{98450D6B-FCA5-E908-7DF6-B18DAF025080}"/>
              </a:ext>
              <a:ext uri="{C183D7F6-B498-43B3-948B-1728B52AA6E4}">
                <adec:decorative xmlns:adec="http://schemas.microsoft.com/office/drawing/2017/decorative" val="1"/>
              </a:ext>
            </a:extLst>
          </p:cNvPr>
          <p:cNvSpPr/>
          <p:nvPr/>
        </p:nvSpPr>
        <p:spPr bwMode="auto">
          <a:xfrm>
            <a:off x="14003866" y="2023533"/>
            <a:ext cx="2218268" cy="4580467"/>
          </a:xfrm>
          <a:prstGeom prst="rect">
            <a:avLst/>
          </a:prstGeom>
          <a:solidFill>
            <a:srgbClr val="41A0D8">
              <a:alpha val="67843"/>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9" name="TextBox 8">
            <a:extLst>
              <a:ext uri="{FF2B5EF4-FFF2-40B4-BE49-F238E27FC236}">
                <a16:creationId xmlns:a16="http://schemas.microsoft.com/office/drawing/2014/main" id="{C5EFA228-A925-A009-FDB0-47D2709B7151}"/>
              </a:ext>
              <a:ext uri="{C183D7F6-B498-43B3-948B-1728B52AA6E4}">
                <adec:decorative xmlns:adec="http://schemas.microsoft.com/office/drawing/2017/decorative" val="1"/>
              </a:ext>
            </a:extLst>
          </p:cNvPr>
          <p:cNvSpPr txBox="1"/>
          <p:nvPr/>
        </p:nvSpPr>
        <p:spPr>
          <a:xfrm>
            <a:off x="9914466" y="7411639"/>
            <a:ext cx="2074336" cy="4365298"/>
          </a:xfrm>
          <a:prstGeom prst="rect">
            <a:avLst/>
          </a:prstGeom>
          <a:noFill/>
        </p:spPr>
        <p:txBody>
          <a:bodyPr wrap="square" lIns="0" tIns="0" rIns="0" bIns="0" rtlCol="0">
            <a:spAutoFit/>
          </a:bodyPr>
          <a:lstStyle/>
          <a:p>
            <a:pPr algn="l">
              <a:spcAft>
                <a:spcPts val="1000"/>
              </a:spcAft>
            </a:pPr>
            <a:r>
              <a:rPr lang="en-US" sz="1600">
                <a:solidFill>
                  <a:schemeClr val="bg1">
                    <a:lumMod val="75000"/>
                    <a:lumOff val="25000"/>
                  </a:schemeClr>
                </a:solidFill>
              </a:rPr>
              <a:t>More Users</a:t>
            </a:r>
          </a:p>
          <a:p>
            <a:pPr algn="l">
              <a:spcAft>
                <a:spcPts val="1000"/>
              </a:spcAft>
            </a:pPr>
            <a:r>
              <a:rPr lang="en-US" sz="1600">
                <a:solidFill>
                  <a:schemeClr val="bg1">
                    <a:lumMod val="75000"/>
                    <a:lumOff val="25000"/>
                  </a:schemeClr>
                </a:solidFill>
              </a:rPr>
              <a:t>More Needs </a:t>
            </a:r>
          </a:p>
          <a:p>
            <a:pPr algn="l">
              <a:spcAft>
                <a:spcPts val="1000"/>
              </a:spcAft>
            </a:pPr>
            <a:r>
              <a:rPr lang="en-US" sz="1600">
                <a:solidFill>
                  <a:schemeClr val="bg1">
                    <a:lumMod val="75000"/>
                    <a:lumOff val="25000"/>
                  </a:schemeClr>
                </a:solidFill>
              </a:rPr>
              <a:t>More Workloads </a:t>
            </a:r>
          </a:p>
          <a:p>
            <a:pPr algn="l">
              <a:spcAft>
                <a:spcPts val="1000"/>
              </a:spcAft>
            </a:pPr>
            <a:r>
              <a:rPr lang="en-US" sz="1600">
                <a:solidFill>
                  <a:schemeClr val="bg1">
                    <a:lumMod val="75000"/>
                    <a:lumOff val="25000"/>
                  </a:schemeClr>
                </a:solidFill>
              </a:rPr>
              <a:t>More Requirements</a:t>
            </a:r>
          </a:p>
          <a:p>
            <a:pPr algn="l">
              <a:spcAft>
                <a:spcPts val="1000"/>
              </a:spcAft>
            </a:pPr>
            <a:r>
              <a:rPr lang="en-US" sz="1600">
                <a:solidFill>
                  <a:schemeClr val="bg1">
                    <a:lumMod val="75000"/>
                    <a:lumOff val="25000"/>
                  </a:schemeClr>
                </a:solidFill>
              </a:rPr>
              <a:t>More Services</a:t>
            </a:r>
          </a:p>
          <a:p>
            <a:pPr algn="l">
              <a:spcAft>
                <a:spcPts val="1000"/>
              </a:spcAft>
            </a:pPr>
            <a:r>
              <a:rPr lang="en-US" sz="1600">
                <a:solidFill>
                  <a:schemeClr val="bg1">
                    <a:lumMod val="75000"/>
                    <a:lumOff val="25000"/>
                  </a:schemeClr>
                </a:solidFill>
              </a:rPr>
              <a:t>More Capabilities</a:t>
            </a:r>
          </a:p>
          <a:p>
            <a:pPr algn="l">
              <a:spcAft>
                <a:spcPts val="1000"/>
              </a:spcAft>
            </a:pPr>
            <a:r>
              <a:rPr lang="en-US" sz="1600">
                <a:solidFill>
                  <a:schemeClr val="bg1">
                    <a:lumMod val="75000"/>
                    <a:lumOff val="25000"/>
                  </a:schemeClr>
                </a:solidFill>
              </a:rPr>
              <a:t>More Middleware </a:t>
            </a:r>
          </a:p>
          <a:p>
            <a:pPr algn="l">
              <a:spcAft>
                <a:spcPts val="1000"/>
              </a:spcAft>
            </a:pPr>
            <a:r>
              <a:rPr lang="en-US" sz="1600">
                <a:solidFill>
                  <a:schemeClr val="bg1">
                    <a:lumMod val="75000"/>
                    <a:lumOff val="25000"/>
                  </a:schemeClr>
                </a:solidFill>
              </a:rPr>
              <a:t>More Platforms</a:t>
            </a:r>
          </a:p>
          <a:p>
            <a:pPr algn="l">
              <a:spcAft>
                <a:spcPts val="1000"/>
              </a:spcAft>
            </a:pPr>
            <a:r>
              <a:rPr lang="en-US" sz="1600">
                <a:solidFill>
                  <a:schemeClr val="bg1">
                    <a:lumMod val="75000"/>
                    <a:lumOff val="25000"/>
                  </a:schemeClr>
                </a:solidFill>
              </a:rPr>
              <a:t>More Solutions</a:t>
            </a:r>
          </a:p>
          <a:p>
            <a:pPr algn="l">
              <a:spcAft>
                <a:spcPts val="1000"/>
              </a:spcAft>
            </a:pPr>
            <a:r>
              <a:rPr lang="en-US" sz="1600">
                <a:solidFill>
                  <a:schemeClr val="bg1">
                    <a:lumMod val="75000"/>
                    <a:lumOff val="25000"/>
                  </a:schemeClr>
                </a:solidFill>
              </a:rPr>
              <a:t>More DevOps</a:t>
            </a:r>
          </a:p>
          <a:p>
            <a:pPr algn="l">
              <a:spcAft>
                <a:spcPts val="1000"/>
              </a:spcAft>
            </a:pPr>
            <a:r>
              <a:rPr lang="en-US" sz="1600">
                <a:solidFill>
                  <a:schemeClr val="bg1">
                    <a:lumMod val="75000"/>
                    <a:lumOff val="25000"/>
                  </a:schemeClr>
                </a:solidFill>
              </a:rPr>
              <a:t>More Clouds</a:t>
            </a:r>
          </a:p>
          <a:p>
            <a:pPr algn="l">
              <a:spcAft>
                <a:spcPts val="1000"/>
              </a:spcAft>
            </a:pPr>
            <a:r>
              <a:rPr lang="en-US" sz="1600">
                <a:solidFill>
                  <a:schemeClr val="bg1">
                    <a:lumMod val="75000"/>
                    <a:lumOff val="25000"/>
                  </a:schemeClr>
                </a:solidFill>
              </a:rPr>
              <a:t>More Environments</a:t>
            </a:r>
          </a:p>
        </p:txBody>
      </p:sp>
      <p:sp>
        <p:nvSpPr>
          <p:cNvPr id="10" name="Rectangle 9">
            <a:extLst>
              <a:ext uri="{FF2B5EF4-FFF2-40B4-BE49-F238E27FC236}">
                <a16:creationId xmlns:a16="http://schemas.microsoft.com/office/drawing/2014/main" id="{77BD221A-79B0-B324-2E48-31543C96E2C3}"/>
              </a:ext>
              <a:ext uri="{C183D7F6-B498-43B3-948B-1728B52AA6E4}">
                <adec:decorative xmlns:adec="http://schemas.microsoft.com/office/drawing/2017/decorative" val="1"/>
              </a:ext>
            </a:extLst>
          </p:cNvPr>
          <p:cNvSpPr/>
          <p:nvPr/>
        </p:nvSpPr>
        <p:spPr bwMode="auto">
          <a:xfrm>
            <a:off x="13902266" y="-1"/>
            <a:ext cx="2690283" cy="1769534"/>
          </a:xfrm>
          <a:prstGeom prst="rect">
            <a:avLst/>
          </a:prstGeom>
          <a:solidFill>
            <a:srgbClr val="41A0D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1050">
                <a:solidFill>
                  <a:schemeClr val="bg1"/>
                </a:solidFill>
                <a:ea typeface="Segoe UI" pitchFamily="34" charset="0"/>
                <a:cs typeface="Segoe UI" pitchFamily="34" charset="0"/>
              </a:rPr>
              <a:t>Put in presentation mode to see video</a:t>
            </a:r>
          </a:p>
          <a:p>
            <a:pPr algn="l" defTabSz="932472" fontAlgn="base">
              <a:spcBef>
                <a:spcPct val="0"/>
              </a:spcBef>
              <a:spcAft>
                <a:spcPct val="0"/>
              </a:spcAft>
            </a:pPr>
            <a:endParaRPr lang="en-US" sz="1050">
              <a:solidFill>
                <a:schemeClr val="bg1"/>
              </a:solidFill>
              <a:ea typeface="Segoe UI" pitchFamily="34" charset="0"/>
              <a:cs typeface="Segoe UI" pitchFamily="34" charset="0"/>
            </a:endParaRPr>
          </a:p>
          <a:p>
            <a:pPr algn="l" defTabSz="932472" fontAlgn="base">
              <a:spcBef>
                <a:spcPct val="0"/>
              </a:spcBef>
              <a:spcAft>
                <a:spcPct val="0"/>
              </a:spcAft>
            </a:pPr>
            <a:r>
              <a:rPr lang="en-US" sz="1050">
                <a:solidFill>
                  <a:schemeClr val="bg1"/>
                </a:solidFill>
                <a:ea typeface="Segoe UI" pitchFamily="34" charset="0"/>
                <a:cs typeface="Segoe UI" pitchFamily="34" charset="0"/>
              </a:rPr>
              <a:t>Joe and Lance are working on a procedural art (programmatic) background video showing exponential growth/challenge.</a:t>
            </a:r>
          </a:p>
          <a:p>
            <a:pPr algn="l" defTabSz="932472" fontAlgn="base">
              <a:spcBef>
                <a:spcPct val="0"/>
              </a:spcBef>
              <a:spcAft>
                <a:spcPct val="0"/>
              </a:spcAft>
            </a:pPr>
            <a:endParaRPr lang="en-US" sz="1050">
              <a:solidFill>
                <a:schemeClr val="bg1"/>
              </a:solidFill>
              <a:ea typeface="Segoe UI" pitchFamily="34" charset="0"/>
              <a:cs typeface="Segoe UI" pitchFamily="34" charset="0"/>
            </a:endParaRPr>
          </a:p>
          <a:p>
            <a:pPr algn="l" defTabSz="932472" fontAlgn="base">
              <a:spcBef>
                <a:spcPct val="0"/>
              </a:spcBef>
              <a:spcAft>
                <a:spcPct val="0"/>
              </a:spcAft>
            </a:pPr>
            <a:r>
              <a:rPr lang="en-US" sz="1050">
                <a:solidFill>
                  <a:schemeClr val="bg1"/>
                </a:solidFill>
                <a:ea typeface="Segoe UI" pitchFamily="34" charset="0"/>
                <a:cs typeface="Segoe UI" pitchFamily="34" charset="0"/>
              </a:rPr>
              <a:t>We’ll have a long list of examples that scroll up the page.</a:t>
            </a:r>
          </a:p>
        </p:txBody>
      </p:sp>
      <p:pic>
        <p:nvPicPr>
          <p:cNvPr id="3" name="Too Much_74">
            <a:hlinkClick r:id="" action="ppaction://media"/>
            <a:extLst>
              <a:ext uri="{FF2B5EF4-FFF2-40B4-BE49-F238E27FC236}">
                <a16:creationId xmlns:a16="http://schemas.microsoft.com/office/drawing/2014/main" id="{2E773DD0-2637-99FC-6231-30E9C5A83152}"/>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42" y="4763"/>
            <a:ext cx="12192000" cy="6858000"/>
          </a:xfrm>
          <a:prstGeom prst="rect">
            <a:avLst/>
          </a:prstGeom>
        </p:spPr>
      </p:pic>
    </p:spTree>
    <p:extLst>
      <p:ext uri="{BB962C8B-B14F-4D97-AF65-F5344CB8AC3E}">
        <p14:creationId xmlns:p14="http://schemas.microsoft.com/office/powerpoint/2010/main" val="197127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89881-0515-3A60-30E2-3BA96E66BD11}"/>
              </a:ext>
            </a:extLst>
          </p:cNvPr>
          <p:cNvSpPr>
            <a:spLocks noGrp="1"/>
          </p:cNvSpPr>
          <p:nvPr>
            <p:ph type="title"/>
          </p:nvPr>
        </p:nvSpPr>
        <p:spPr>
          <a:xfrm>
            <a:off x="588264" y="2286584"/>
            <a:ext cx="4555236" cy="1661993"/>
          </a:xfrm>
        </p:spPr>
        <p:txBody>
          <a:bodyPr/>
          <a:lstStyle/>
          <a:p>
            <a:r>
              <a:rPr lang="en-US"/>
              <a:t>You need to do more, and you need it…</a:t>
            </a:r>
          </a:p>
        </p:txBody>
      </p:sp>
      <p:sp>
        <p:nvSpPr>
          <p:cNvPr id="3" name="TextBox 2">
            <a:extLst>
              <a:ext uri="{FF2B5EF4-FFF2-40B4-BE49-F238E27FC236}">
                <a16:creationId xmlns:a16="http://schemas.microsoft.com/office/drawing/2014/main" id="{5867DC65-44A6-BA99-8998-11DC36F064F0}"/>
              </a:ext>
            </a:extLst>
          </p:cNvPr>
          <p:cNvSpPr txBox="1"/>
          <p:nvPr/>
        </p:nvSpPr>
        <p:spPr>
          <a:xfrm>
            <a:off x="588264" y="3948577"/>
            <a:ext cx="2443875" cy="677108"/>
          </a:xfrm>
          <a:prstGeom prst="rect">
            <a:avLst/>
          </a:prstGeom>
          <a:noFill/>
        </p:spPr>
        <p:txBody>
          <a:bodyPr wrap="none" lIns="0" tIns="0" rIns="0" bIns="0" rtlCol="0">
            <a:spAutoFit/>
          </a:bodyPr>
          <a:lstStyle/>
          <a:p>
            <a:pPr algn="ctr"/>
            <a:r>
              <a:rPr lang="en-US" sz="4400" b="1">
                <a:ln w="3175">
                  <a:noFill/>
                </a:ln>
                <a:gradFill flip="none" rotWithShape="1">
                  <a:gsLst>
                    <a:gs pos="100000">
                      <a:srgbClr val="399A91"/>
                    </a:gs>
                    <a:gs pos="0">
                      <a:srgbClr val="FF5C39"/>
                    </a:gs>
                    <a:gs pos="32000">
                      <a:srgbClr val="C03BC4"/>
                    </a:gs>
                    <a:gs pos="68000">
                      <a:srgbClr val="0078D4"/>
                    </a:gs>
                  </a:gsLst>
                  <a:path path="circle">
                    <a:fillToRect l="100000" t="100000"/>
                  </a:path>
                  <a:tileRect r="-100000" b="-100000"/>
                </a:gradFill>
                <a:latin typeface="Segoe UI Semibold" panose="020F0502020204030204" pitchFamily="34" charset="0"/>
                <a:cs typeface="Segoe UI" pitchFamily="34" charset="0"/>
              </a:rPr>
              <a:t>Ye</a:t>
            </a:r>
            <a:r>
              <a:rPr lang="en-US" sz="4400" b="1">
                <a:ln w="3175">
                  <a:noFill/>
                </a:ln>
                <a:gradFill flip="none" rotWithShape="1">
                  <a:gsLst>
                    <a:gs pos="100000">
                      <a:srgbClr val="399A91"/>
                    </a:gs>
                    <a:gs pos="0">
                      <a:srgbClr val="FF5C39"/>
                    </a:gs>
                    <a:gs pos="31000">
                      <a:srgbClr val="C03BC4"/>
                    </a:gs>
                    <a:gs pos="68000">
                      <a:srgbClr val="0078D4"/>
                    </a:gs>
                  </a:gsLst>
                  <a:path path="circle">
                    <a:fillToRect l="100000" t="100000"/>
                  </a:path>
                  <a:tileRect r="-100000" b="-100000"/>
                </a:gradFill>
                <a:latin typeface="Segoe UI Semibold" panose="020F0502020204030204" pitchFamily="34" charset="0"/>
                <a:cs typeface="Segoe UI" pitchFamily="34" charset="0"/>
              </a:rPr>
              <a:t>st</a:t>
            </a:r>
            <a:r>
              <a:rPr lang="en-US" sz="4400" b="1">
                <a:ln w="3175">
                  <a:noFill/>
                </a:ln>
                <a:gradFill flip="none" rotWithShape="1">
                  <a:gsLst>
                    <a:gs pos="100000">
                      <a:srgbClr val="399A91"/>
                    </a:gs>
                    <a:gs pos="0">
                      <a:srgbClr val="FF5C39"/>
                    </a:gs>
                    <a:gs pos="32000">
                      <a:srgbClr val="C03BC4"/>
                    </a:gs>
                    <a:gs pos="68000">
                      <a:srgbClr val="0078D4"/>
                    </a:gs>
                  </a:gsLst>
                  <a:path path="circle">
                    <a:fillToRect l="100000" t="100000"/>
                  </a:path>
                  <a:tileRect r="-100000" b="-100000"/>
                </a:gradFill>
                <a:latin typeface="Segoe UI Semibold" panose="020F0502020204030204" pitchFamily="34" charset="0"/>
                <a:cs typeface="Segoe UI" pitchFamily="34" charset="0"/>
              </a:rPr>
              <a:t>erday</a:t>
            </a:r>
            <a:endParaRPr lang="en-US" sz="3600" b="1">
              <a:ln w="3175">
                <a:noFill/>
              </a:ln>
              <a:gradFill flip="none" rotWithShape="1">
                <a:gsLst>
                  <a:gs pos="100000">
                    <a:srgbClr val="399A91"/>
                  </a:gs>
                  <a:gs pos="0">
                    <a:srgbClr val="FF5C39"/>
                  </a:gs>
                  <a:gs pos="32000">
                    <a:srgbClr val="C03BC4"/>
                  </a:gs>
                  <a:gs pos="68000">
                    <a:srgbClr val="0078D4"/>
                  </a:gs>
                </a:gsLst>
                <a:path path="circle">
                  <a:fillToRect l="100000" t="100000"/>
                </a:path>
                <a:tileRect r="-100000" b="-100000"/>
              </a:gradFill>
              <a:latin typeface="Segoe UI Semibold" panose="020F0502020204030204" pitchFamily="34" charset="0"/>
              <a:cs typeface="Segoe UI" pitchFamily="34" charset="0"/>
            </a:endParaRPr>
          </a:p>
        </p:txBody>
      </p:sp>
      <p:sp>
        <p:nvSpPr>
          <p:cNvPr id="4" name="TextBox 3">
            <a:extLst>
              <a:ext uri="{FF2B5EF4-FFF2-40B4-BE49-F238E27FC236}">
                <a16:creationId xmlns:a16="http://schemas.microsoft.com/office/drawing/2014/main" id="{A9F8170C-7A01-73E8-3B76-85BE6CCB8956}"/>
              </a:ext>
            </a:extLst>
          </p:cNvPr>
          <p:cNvSpPr txBox="1"/>
          <p:nvPr/>
        </p:nvSpPr>
        <p:spPr>
          <a:xfrm>
            <a:off x="7531102" y="1148603"/>
            <a:ext cx="2055928" cy="369332"/>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l">
              <a:defRPr/>
            </a:pPr>
            <a:r>
              <a:rPr lang="en-US">
                <a:gradFill>
                  <a:gsLst>
                    <a:gs pos="6993">
                      <a:srgbClr val="000000"/>
                    </a:gs>
                    <a:gs pos="20280">
                      <a:srgbClr val="000000"/>
                    </a:gs>
                  </a:gsLst>
                  <a:lin ang="0" scaled="0"/>
                </a:gradFill>
              </a:rPr>
              <a:t>Correct</a:t>
            </a:r>
          </a:p>
        </p:txBody>
      </p:sp>
      <p:sp>
        <p:nvSpPr>
          <p:cNvPr id="15" name="Graphic 3">
            <a:extLst>
              <a:ext uri="{FF2B5EF4-FFF2-40B4-BE49-F238E27FC236}">
                <a16:creationId xmlns:a16="http://schemas.microsoft.com/office/drawing/2014/main" id="{99FC0F13-A559-C632-4CE5-F56ABF082AC0}"/>
              </a:ext>
              <a:ext uri="{C183D7F6-B498-43B3-948B-1728B52AA6E4}">
                <adec:decorative xmlns:adec="http://schemas.microsoft.com/office/drawing/2017/decorative" val="1"/>
              </a:ext>
            </a:extLst>
          </p:cNvPr>
          <p:cNvSpPr/>
          <p:nvPr/>
        </p:nvSpPr>
        <p:spPr>
          <a:xfrm>
            <a:off x="6785264" y="1144840"/>
            <a:ext cx="376858" cy="376858"/>
          </a:xfrm>
          <a:custGeom>
            <a:avLst/>
            <a:gdLst>
              <a:gd name="connsiteX0" fmla="*/ 188429 w 376858"/>
              <a:gd name="connsiteY0" fmla="*/ 0 h 376858"/>
              <a:gd name="connsiteX1" fmla="*/ 376858 w 376858"/>
              <a:gd name="connsiteY1" fmla="*/ 188429 h 376858"/>
              <a:gd name="connsiteX2" fmla="*/ 188429 w 376858"/>
              <a:gd name="connsiteY2" fmla="*/ 376858 h 376858"/>
              <a:gd name="connsiteX3" fmla="*/ 0 w 376858"/>
              <a:gd name="connsiteY3" fmla="*/ 188429 h 376858"/>
              <a:gd name="connsiteX4" fmla="*/ 188429 w 376858"/>
              <a:gd name="connsiteY4" fmla="*/ 0 h 376858"/>
              <a:gd name="connsiteX5" fmla="*/ 249103 w 376858"/>
              <a:gd name="connsiteY5" fmla="*/ 131335 h 376858"/>
              <a:gd name="connsiteX6" fmla="*/ 164876 w 376858"/>
              <a:gd name="connsiteY6" fmla="*/ 215563 h 376858"/>
              <a:gd name="connsiteX7" fmla="*/ 127755 w 376858"/>
              <a:gd name="connsiteY7" fmla="*/ 178442 h 376858"/>
              <a:gd name="connsiteX8" fmla="*/ 107781 w 376858"/>
              <a:gd name="connsiteY8" fmla="*/ 179147 h 376858"/>
              <a:gd name="connsiteX9" fmla="*/ 107781 w 376858"/>
              <a:gd name="connsiteY9" fmla="*/ 198416 h 376858"/>
              <a:gd name="connsiteX10" fmla="*/ 154889 w 376858"/>
              <a:gd name="connsiteY10" fmla="*/ 245523 h 376858"/>
              <a:gd name="connsiteX11" fmla="*/ 174862 w 376858"/>
              <a:gd name="connsiteY11" fmla="*/ 245523 h 376858"/>
              <a:gd name="connsiteX12" fmla="*/ 269077 w 376858"/>
              <a:gd name="connsiteY12" fmla="*/ 151309 h 376858"/>
              <a:gd name="connsiteX13" fmla="*/ 269782 w 376858"/>
              <a:gd name="connsiteY13" fmla="*/ 131335 h 376858"/>
              <a:gd name="connsiteX14" fmla="*/ 249808 w 376858"/>
              <a:gd name="connsiteY14" fmla="*/ 130630 h 376858"/>
              <a:gd name="connsiteX15" fmla="*/ 249103 w 376858"/>
              <a:gd name="connsiteY15" fmla="*/ 131335 h 37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6858" h="376858">
                <a:moveTo>
                  <a:pt x="188429" y="0"/>
                </a:moveTo>
                <a:cubicBezTo>
                  <a:pt x="292499" y="0"/>
                  <a:pt x="376858" y="84360"/>
                  <a:pt x="376858" y="188429"/>
                </a:cubicBezTo>
                <a:cubicBezTo>
                  <a:pt x="376858" y="292499"/>
                  <a:pt x="292499" y="376858"/>
                  <a:pt x="188429" y="376858"/>
                </a:cubicBezTo>
                <a:cubicBezTo>
                  <a:pt x="84360" y="376858"/>
                  <a:pt x="0" y="292499"/>
                  <a:pt x="0" y="188429"/>
                </a:cubicBezTo>
                <a:cubicBezTo>
                  <a:pt x="0" y="84360"/>
                  <a:pt x="84360" y="0"/>
                  <a:pt x="188429" y="0"/>
                </a:cubicBezTo>
                <a:close/>
                <a:moveTo>
                  <a:pt x="249103" y="131335"/>
                </a:moveTo>
                <a:lnTo>
                  <a:pt x="164876" y="215563"/>
                </a:lnTo>
                <a:lnTo>
                  <a:pt x="127755" y="178442"/>
                </a:lnTo>
                <a:cubicBezTo>
                  <a:pt x="122045" y="173121"/>
                  <a:pt x="113102" y="173438"/>
                  <a:pt x="107781" y="179147"/>
                </a:cubicBezTo>
                <a:cubicBezTo>
                  <a:pt x="102724" y="184574"/>
                  <a:pt x="102724" y="192989"/>
                  <a:pt x="107781" y="198416"/>
                </a:cubicBezTo>
                <a:lnTo>
                  <a:pt x="154889" y="245523"/>
                </a:lnTo>
                <a:cubicBezTo>
                  <a:pt x="160406" y="251035"/>
                  <a:pt x="169345" y="251035"/>
                  <a:pt x="174862" y="245523"/>
                </a:cubicBezTo>
                <a:lnTo>
                  <a:pt x="269077" y="151309"/>
                </a:lnTo>
                <a:cubicBezTo>
                  <a:pt x="274786" y="145988"/>
                  <a:pt x="275103" y="137045"/>
                  <a:pt x="269782" y="131335"/>
                </a:cubicBezTo>
                <a:cubicBezTo>
                  <a:pt x="264460" y="125625"/>
                  <a:pt x="255519" y="125309"/>
                  <a:pt x="249808" y="130630"/>
                </a:cubicBezTo>
                <a:cubicBezTo>
                  <a:pt x="249565" y="130857"/>
                  <a:pt x="249329" y="131092"/>
                  <a:pt x="249103" y="131335"/>
                </a:cubicBezTo>
                <a:close/>
              </a:path>
            </a:pathLst>
          </a:cu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endParaRPr lang="en-US" sz="700" b="1">
              <a:gradFill>
                <a:gsLst>
                  <a:gs pos="70629">
                    <a:srgbClr val="FFFFFF"/>
                  </a:gs>
                  <a:gs pos="48951">
                    <a:srgbClr val="FFFFFF"/>
                  </a:gs>
                </a:gsLst>
                <a:path path="circle">
                  <a:fillToRect l="100000" t="100000"/>
                </a:path>
              </a:gradFill>
              <a:latin typeface="Segoe UI Semibold" panose="020F0502020204030204" pitchFamily="34" charset="0"/>
            </a:endParaRPr>
          </a:p>
        </p:txBody>
      </p:sp>
      <p:sp>
        <p:nvSpPr>
          <p:cNvPr id="5" name="TextBox 4">
            <a:extLst>
              <a:ext uri="{FF2B5EF4-FFF2-40B4-BE49-F238E27FC236}">
                <a16:creationId xmlns:a16="http://schemas.microsoft.com/office/drawing/2014/main" id="{4924E6B1-15A8-99F7-9E70-43B925F5BAB9}"/>
              </a:ext>
            </a:extLst>
          </p:cNvPr>
          <p:cNvSpPr txBox="1"/>
          <p:nvPr/>
        </p:nvSpPr>
        <p:spPr>
          <a:xfrm>
            <a:off x="7531102" y="1958817"/>
            <a:ext cx="2055928" cy="369332"/>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l">
              <a:defRPr/>
            </a:pPr>
            <a:r>
              <a:rPr lang="en-US">
                <a:gradFill>
                  <a:gsLst>
                    <a:gs pos="6993">
                      <a:srgbClr val="000000"/>
                    </a:gs>
                    <a:gs pos="20280">
                      <a:srgbClr val="000000"/>
                    </a:gs>
                  </a:gsLst>
                  <a:lin ang="0" scaled="0"/>
                </a:gradFill>
              </a:rPr>
              <a:t>Compliant</a:t>
            </a:r>
          </a:p>
        </p:txBody>
      </p:sp>
      <p:sp>
        <p:nvSpPr>
          <p:cNvPr id="16" name="Graphic 3">
            <a:extLst>
              <a:ext uri="{FF2B5EF4-FFF2-40B4-BE49-F238E27FC236}">
                <a16:creationId xmlns:a16="http://schemas.microsoft.com/office/drawing/2014/main" id="{42A0C867-6948-FC5A-925A-83304D2A155D}"/>
              </a:ext>
              <a:ext uri="{C183D7F6-B498-43B3-948B-1728B52AA6E4}">
                <adec:decorative xmlns:adec="http://schemas.microsoft.com/office/drawing/2017/decorative" val="1"/>
              </a:ext>
            </a:extLst>
          </p:cNvPr>
          <p:cNvSpPr/>
          <p:nvPr/>
        </p:nvSpPr>
        <p:spPr>
          <a:xfrm>
            <a:off x="6785264" y="1955054"/>
            <a:ext cx="376858" cy="376858"/>
          </a:xfrm>
          <a:custGeom>
            <a:avLst/>
            <a:gdLst>
              <a:gd name="connsiteX0" fmla="*/ 188429 w 376858"/>
              <a:gd name="connsiteY0" fmla="*/ 0 h 376858"/>
              <a:gd name="connsiteX1" fmla="*/ 376858 w 376858"/>
              <a:gd name="connsiteY1" fmla="*/ 188429 h 376858"/>
              <a:gd name="connsiteX2" fmla="*/ 188429 w 376858"/>
              <a:gd name="connsiteY2" fmla="*/ 376858 h 376858"/>
              <a:gd name="connsiteX3" fmla="*/ 0 w 376858"/>
              <a:gd name="connsiteY3" fmla="*/ 188429 h 376858"/>
              <a:gd name="connsiteX4" fmla="*/ 188429 w 376858"/>
              <a:gd name="connsiteY4" fmla="*/ 0 h 376858"/>
              <a:gd name="connsiteX5" fmla="*/ 249103 w 376858"/>
              <a:gd name="connsiteY5" fmla="*/ 131335 h 376858"/>
              <a:gd name="connsiteX6" fmla="*/ 164876 w 376858"/>
              <a:gd name="connsiteY6" fmla="*/ 215563 h 376858"/>
              <a:gd name="connsiteX7" fmla="*/ 127755 w 376858"/>
              <a:gd name="connsiteY7" fmla="*/ 178442 h 376858"/>
              <a:gd name="connsiteX8" fmla="*/ 107781 w 376858"/>
              <a:gd name="connsiteY8" fmla="*/ 179147 h 376858"/>
              <a:gd name="connsiteX9" fmla="*/ 107781 w 376858"/>
              <a:gd name="connsiteY9" fmla="*/ 198416 h 376858"/>
              <a:gd name="connsiteX10" fmla="*/ 154889 w 376858"/>
              <a:gd name="connsiteY10" fmla="*/ 245523 h 376858"/>
              <a:gd name="connsiteX11" fmla="*/ 174862 w 376858"/>
              <a:gd name="connsiteY11" fmla="*/ 245523 h 376858"/>
              <a:gd name="connsiteX12" fmla="*/ 269077 w 376858"/>
              <a:gd name="connsiteY12" fmla="*/ 151309 h 376858"/>
              <a:gd name="connsiteX13" fmla="*/ 269782 w 376858"/>
              <a:gd name="connsiteY13" fmla="*/ 131335 h 376858"/>
              <a:gd name="connsiteX14" fmla="*/ 249808 w 376858"/>
              <a:gd name="connsiteY14" fmla="*/ 130630 h 376858"/>
              <a:gd name="connsiteX15" fmla="*/ 249103 w 376858"/>
              <a:gd name="connsiteY15" fmla="*/ 131335 h 37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6858" h="376858">
                <a:moveTo>
                  <a:pt x="188429" y="0"/>
                </a:moveTo>
                <a:cubicBezTo>
                  <a:pt x="292499" y="0"/>
                  <a:pt x="376858" y="84360"/>
                  <a:pt x="376858" y="188429"/>
                </a:cubicBezTo>
                <a:cubicBezTo>
                  <a:pt x="376858" y="292499"/>
                  <a:pt x="292499" y="376858"/>
                  <a:pt x="188429" y="376858"/>
                </a:cubicBezTo>
                <a:cubicBezTo>
                  <a:pt x="84360" y="376858"/>
                  <a:pt x="0" y="292499"/>
                  <a:pt x="0" y="188429"/>
                </a:cubicBezTo>
                <a:cubicBezTo>
                  <a:pt x="0" y="84360"/>
                  <a:pt x="84360" y="0"/>
                  <a:pt x="188429" y="0"/>
                </a:cubicBezTo>
                <a:close/>
                <a:moveTo>
                  <a:pt x="249103" y="131335"/>
                </a:moveTo>
                <a:lnTo>
                  <a:pt x="164876" y="215563"/>
                </a:lnTo>
                <a:lnTo>
                  <a:pt x="127755" y="178442"/>
                </a:lnTo>
                <a:cubicBezTo>
                  <a:pt x="122045" y="173121"/>
                  <a:pt x="113102" y="173438"/>
                  <a:pt x="107781" y="179147"/>
                </a:cubicBezTo>
                <a:cubicBezTo>
                  <a:pt x="102724" y="184574"/>
                  <a:pt x="102724" y="192989"/>
                  <a:pt x="107781" y="198416"/>
                </a:cubicBezTo>
                <a:lnTo>
                  <a:pt x="154889" y="245523"/>
                </a:lnTo>
                <a:cubicBezTo>
                  <a:pt x="160406" y="251035"/>
                  <a:pt x="169345" y="251035"/>
                  <a:pt x="174862" y="245523"/>
                </a:cubicBezTo>
                <a:lnTo>
                  <a:pt x="269077" y="151309"/>
                </a:lnTo>
                <a:cubicBezTo>
                  <a:pt x="274786" y="145988"/>
                  <a:pt x="275103" y="137045"/>
                  <a:pt x="269782" y="131335"/>
                </a:cubicBezTo>
                <a:cubicBezTo>
                  <a:pt x="264460" y="125625"/>
                  <a:pt x="255519" y="125309"/>
                  <a:pt x="249808" y="130630"/>
                </a:cubicBezTo>
                <a:cubicBezTo>
                  <a:pt x="249565" y="130857"/>
                  <a:pt x="249329" y="131092"/>
                  <a:pt x="249103" y="131335"/>
                </a:cubicBezTo>
                <a:close/>
              </a:path>
            </a:pathLst>
          </a:cu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endParaRPr lang="en-US" sz="700" b="1">
              <a:gradFill>
                <a:gsLst>
                  <a:gs pos="70629">
                    <a:srgbClr val="FFFFFF"/>
                  </a:gs>
                  <a:gs pos="48951">
                    <a:srgbClr val="FFFFFF"/>
                  </a:gs>
                </a:gsLst>
                <a:path path="circle">
                  <a:fillToRect l="100000" t="100000"/>
                </a:path>
              </a:gradFill>
              <a:latin typeface="Segoe UI Semibold" panose="020F0502020204030204" pitchFamily="34" charset="0"/>
            </a:endParaRPr>
          </a:p>
        </p:txBody>
      </p:sp>
      <p:sp>
        <p:nvSpPr>
          <p:cNvPr id="6" name="TextBox 5">
            <a:extLst>
              <a:ext uri="{FF2B5EF4-FFF2-40B4-BE49-F238E27FC236}">
                <a16:creationId xmlns:a16="http://schemas.microsoft.com/office/drawing/2014/main" id="{0178A15E-7E29-7EB6-5C89-767BBC720BC6}"/>
              </a:ext>
            </a:extLst>
          </p:cNvPr>
          <p:cNvSpPr txBox="1"/>
          <p:nvPr/>
        </p:nvSpPr>
        <p:spPr>
          <a:xfrm>
            <a:off x="7531102" y="2769031"/>
            <a:ext cx="2055928" cy="369332"/>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l">
              <a:defRPr/>
            </a:pPr>
            <a:r>
              <a:rPr lang="en-US">
                <a:gradFill>
                  <a:gsLst>
                    <a:gs pos="6993">
                      <a:srgbClr val="000000"/>
                    </a:gs>
                    <a:gs pos="20280">
                      <a:srgbClr val="000000"/>
                    </a:gs>
                  </a:gsLst>
                  <a:lin ang="0" scaled="0"/>
                </a:gradFill>
              </a:rPr>
              <a:t>Safe</a:t>
            </a:r>
          </a:p>
        </p:txBody>
      </p:sp>
      <p:sp>
        <p:nvSpPr>
          <p:cNvPr id="17" name="Graphic 3">
            <a:extLst>
              <a:ext uri="{FF2B5EF4-FFF2-40B4-BE49-F238E27FC236}">
                <a16:creationId xmlns:a16="http://schemas.microsoft.com/office/drawing/2014/main" id="{444C2355-A5BC-63A6-C1FD-0220DCE9313C}"/>
              </a:ext>
              <a:ext uri="{C183D7F6-B498-43B3-948B-1728B52AA6E4}">
                <adec:decorative xmlns:adec="http://schemas.microsoft.com/office/drawing/2017/decorative" val="1"/>
              </a:ext>
            </a:extLst>
          </p:cNvPr>
          <p:cNvSpPr/>
          <p:nvPr/>
        </p:nvSpPr>
        <p:spPr>
          <a:xfrm>
            <a:off x="6785264" y="2765268"/>
            <a:ext cx="376858" cy="376858"/>
          </a:xfrm>
          <a:custGeom>
            <a:avLst/>
            <a:gdLst>
              <a:gd name="connsiteX0" fmla="*/ 188429 w 376858"/>
              <a:gd name="connsiteY0" fmla="*/ 0 h 376858"/>
              <a:gd name="connsiteX1" fmla="*/ 376858 w 376858"/>
              <a:gd name="connsiteY1" fmla="*/ 188429 h 376858"/>
              <a:gd name="connsiteX2" fmla="*/ 188429 w 376858"/>
              <a:gd name="connsiteY2" fmla="*/ 376858 h 376858"/>
              <a:gd name="connsiteX3" fmla="*/ 0 w 376858"/>
              <a:gd name="connsiteY3" fmla="*/ 188429 h 376858"/>
              <a:gd name="connsiteX4" fmla="*/ 188429 w 376858"/>
              <a:gd name="connsiteY4" fmla="*/ 0 h 376858"/>
              <a:gd name="connsiteX5" fmla="*/ 249103 w 376858"/>
              <a:gd name="connsiteY5" fmla="*/ 131335 h 376858"/>
              <a:gd name="connsiteX6" fmla="*/ 164876 w 376858"/>
              <a:gd name="connsiteY6" fmla="*/ 215563 h 376858"/>
              <a:gd name="connsiteX7" fmla="*/ 127755 w 376858"/>
              <a:gd name="connsiteY7" fmla="*/ 178442 h 376858"/>
              <a:gd name="connsiteX8" fmla="*/ 107781 w 376858"/>
              <a:gd name="connsiteY8" fmla="*/ 179147 h 376858"/>
              <a:gd name="connsiteX9" fmla="*/ 107781 w 376858"/>
              <a:gd name="connsiteY9" fmla="*/ 198416 h 376858"/>
              <a:gd name="connsiteX10" fmla="*/ 154889 w 376858"/>
              <a:gd name="connsiteY10" fmla="*/ 245523 h 376858"/>
              <a:gd name="connsiteX11" fmla="*/ 174862 w 376858"/>
              <a:gd name="connsiteY11" fmla="*/ 245523 h 376858"/>
              <a:gd name="connsiteX12" fmla="*/ 269077 w 376858"/>
              <a:gd name="connsiteY12" fmla="*/ 151309 h 376858"/>
              <a:gd name="connsiteX13" fmla="*/ 269782 w 376858"/>
              <a:gd name="connsiteY13" fmla="*/ 131335 h 376858"/>
              <a:gd name="connsiteX14" fmla="*/ 249808 w 376858"/>
              <a:gd name="connsiteY14" fmla="*/ 130630 h 376858"/>
              <a:gd name="connsiteX15" fmla="*/ 249103 w 376858"/>
              <a:gd name="connsiteY15" fmla="*/ 131335 h 37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6858" h="376858">
                <a:moveTo>
                  <a:pt x="188429" y="0"/>
                </a:moveTo>
                <a:cubicBezTo>
                  <a:pt x="292499" y="0"/>
                  <a:pt x="376858" y="84360"/>
                  <a:pt x="376858" y="188429"/>
                </a:cubicBezTo>
                <a:cubicBezTo>
                  <a:pt x="376858" y="292499"/>
                  <a:pt x="292499" y="376858"/>
                  <a:pt x="188429" y="376858"/>
                </a:cubicBezTo>
                <a:cubicBezTo>
                  <a:pt x="84360" y="376858"/>
                  <a:pt x="0" y="292499"/>
                  <a:pt x="0" y="188429"/>
                </a:cubicBezTo>
                <a:cubicBezTo>
                  <a:pt x="0" y="84360"/>
                  <a:pt x="84360" y="0"/>
                  <a:pt x="188429" y="0"/>
                </a:cubicBezTo>
                <a:close/>
                <a:moveTo>
                  <a:pt x="249103" y="131335"/>
                </a:moveTo>
                <a:lnTo>
                  <a:pt x="164876" y="215563"/>
                </a:lnTo>
                <a:lnTo>
                  <a:pt x="127755" y="178442"/>
                </a:lnTo>
                <a:cubicBezTo>
                  <a:pt x="122045" y="173121"/>
                  <a:pt x="113102" y="173438"/>
                  <a:pt x="107781" y="179147"/>
                </a:cubicBezTo>
                <a:cubicBezTo>
                  <a:pt x="102724" y="184574"/>
                  <a:pt x="102724" y="192989"/>
                  <a:pt x="107781" y="198416"/>
                </a:cubicBezTo>
                <a:lnTo>
                  <a:pt x="154889" y="245523"/>
                </a:lnTo>
                <a:cubicBezTo>
                  <a:pt x="160406" y="251035"/>
                  <a:pt x="169345" y="251035"/>
                  <a:pt x="174862" y="245523"/>
                </a:cubicBezTo>
                <a:lnTo>
                  <a:pt x="269077" y="151309"/>
                </a:lnTo>
                <a:cubicBezTo>
                  <a:pt x="274786" y="145988"/>
                  <a:pt x="275103" y="137045"/>
                  <a:pt x="269782" y="131335"/>
                </a:cubicBezTo>
                <a:cubicBezTo>
                  <a:pt x="264460" y="125625"/>
                  <a:pt x="255519" y="125309"/>
                  <a:pt x="249808" y="130630"/>
                </a:cubicBezTo>
                <a:cubicBezTo>
                  <a:pt x="249565" y="130857"/>
                  <a:pt x="249329" y="131092"/>
                  <a:pt x="249103" y="131335"/>
                </a:cubicBezTo>
                <a:close/>
              </a:path>
            </a:pathLst>
          </a:cu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endParaRPr lang="en-US" sz="700" b="1">
              <a:gradFill>
                <a:gsLst>
                  <a:gs pos="70629">
                    <a:srgbClr val="FFFFFF"/>
                  </a:gs>
                  <a:gs pos="48951">
                    <a:srgbClr val="FFFFFF"/>
                  </a:gs>
                </a:gsLst>
                <a:path path="circle">
                  <a:fillToRect l="100000" t="100000"/>
                </a:path>
              </a:gradFill>
              <a:latin typeface="Segoe UI Semibold" panose="020F0502020204030204" pitchFamily="34" charset="0"/>
            </a:endParaRPr>
          </a:p>
        </p:txBody>
      </p:sp>
      <p:sp>
        <p:nvSpPr>
          <p:cNvPr id="7" name="TextBox 6">
            <a:extLst>
              <a:ext uri="{FF2B5EF4-FFF2-40B4-BE49-F238E27FC236}">
                <a16:creationId xmlns:a16="http://schemas.microsoft.com/office/drawing/2014/main" id="{42352B1C-370B-032E-B919-5599F2111056}"/>
              </a:ext>
            </a:extLst>
          </p:cNvPr>
          <p:cNvSpPr txBox="1"/>
          <p:nvPr/>
        </p:nvSpPr>
        <p:spPr>
          <a:xfrm>
            <a:off x="7531102" y="3579245"/>
            <a:ext cx="2055928" cy="369332"/>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l">
              <a:defRPr/>
            </a:pPr>
            <a:r>
              <a:rPr lang="en-US">
                <a:gradFill>
                  <a:gsLst>
                    <a:gs pos="6993">
                      <a:srgbClr val="000000"/>
                    </a:gs>
                    <a:gs pos="20280">
                      <a:srgbClr val="000000"/>
                    </a:gs>
                  </a:gsLst>
                  <a:lin ang="0" scaled="0"/>
                </a:gradFill>
              </a:rPr>
              <a:t>Performant</a:t>
            </a:r>
          </a:p>
        </p:txBody>
      </p:sp>
      <p:sp>
        <p:nvSpPr>
          <p:cNvPr id="18" name="Graphic 3">
            <a:extLst>
              <a:ext uri="{FF2B5EF4-FFF2-40B4-BE49-F238E27FC236}">
                <a16:creationId xmlns:a16="http://schemas.microsoft.com/office/drawing/2014/main" id="{AC2AB015-CD7D-F744-2A9F-BE37650F6859}"/>
              </a:ext>
              <a:ext uri="{C183D7F6-B498-43B3-948B-1728B52AA6E4}">
                <adec:decorative xmlns:adec="http://schemas.microsoft.com/office/drawing/2017/decorative" val="1"/>
              </a:ext>
            </a:extLst>
          </p:cNvPr>
          <p:cNvSpPr/>
          <p:nvPr/>
        </p:nvSpPr>
        <p:spPr>
          <a:xfrm>
            <a:off x="6785264" y="3575482"/>
            <a:ext cx="376858" cy="376858"/>
          </a:xfrm>
          <a:custGeom>
            <a:avLst/>
            <a:gdLst>
              <a:gd name="connsiteX0" fmla="*/ 188429 w 376858"/>
              <a:gd name="connsiteY0" fmla="*/ 0 h 376858"/>
              <a:gd name="connsiteX1" fmla="*/ 376858 w 376858"/>
              <a:gd name="connsiteY1" fmla="*/ 188429 h 376858"/>
              <a:gd name="connsiteX2" fmla="*/ 188429 w 376858"/>
              <a:gd name="connsiteY2" fmla="*/ 376858 h 376858"/>
              <a:gd name="connsiteX3" fmla="*/ 0 w 376858"/>
              <a:gd name="connsiteY3" fmla="*/ 188429 h 376858"/>
              <a:gd name="connsiteX4" fmla="*/ 188429 w 376858"/>
              <a:gd name="connsiteY4" fmla="*/ 0 h 376858"/>
              <a:gd name="connsiteX5" fmla="*/ 249103 w 376858"/>
              <a:gd name="connsiteY5" fmla="*/ 131335 h 376858"/>
              <a:gd name="connsiteX6" fmla="*/ 164876 w 376858"/>
              <a:gd name="connsiteY6" fmla="*/ 215563 h 376858"/>
              <a:gd name="connsiteX7" fmla="*/ 127755 w 376858"/>
              <a:gd name="connsiteY7" fmla="*/ 178442 h 376858"/>
              <a:gd name="connsiteX8" fmla="*/ 107781 w 376858"/>
              <a:gd name="connsiteY8" fmla="*/ 179147 h 376858"/>
              <a:gd name="connsiteX9" fmla="*/ 107781 w 376858"/>
              <a:gd name="connsiteY9" fmla="*/ 198416 h 376858"/>
              <a:gd name="connsiteX10" fmla="*/ 154889 w 376858"/>
              <a:gd name="connsiteY10" fmla="*/ 245523 h 376858"/>
              <a:gd name="connsiteX11" fmla="*/ 174862 w 376858"/>
              <a:gd name="connsiteY11" fmla="*/ 245523 h 376858"/>
              <a:gd name="connsiteX12" fmla="*/ 269077 w 376858"/>
              <a:gd name="connsiteY12" fmla="*/ 151309 h 376858"/>
              <a:gd name="connsiteX13" fmla="*/ 269782 w 376858"/>
              <a:gd name="connsiteY13" fmla="*/ 131335 h 376858"/>
              <a:gd name="connsiteX14" fmla="*/ 249808 w 376858"/>
              <a:gd name="connsiteY14" fmla="*/ 130630 h 376858"/>
              <a:gd name="connsiteX15" fmla="*/ 249103 w 376858"/>
              <a:gd name="connsiteY15" fmla="*/ 131335 h 37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6858" h="376858">
                <a:moveTo>
                  <a:pt x="188429" y="0"/>
                </a:moveTo>
                <a:cubicBezTo>
                  <a:pt x="292499" y="0"/>
                  <a:pt x="376858" y="84360"/>
                  <a:pt x="376858" y="188429"/>
                </a:cubicBezTo>
                <a:cubicBezTo>
                  <a:pt x="376858" y="292499"/>
                  <a:pt x="292499" y="376858"/>
                  <a:pt x="188429" y="376858"/>
                </a:cubicBezTo>
                <a:cubicBezTo>
                  <a:pt x="84360" y="376858"/>
                  <a:pt x="0" y="292499"/>
                  <a:pt x="0" y="188429"/>
                </a:cubicBezTo>
                <a:cubicBezTo>
                  <a:pt x="0" y="84360"/>
                  <a:pt x="84360" y="0"/>
                  <a:pt x="188429" y="0"/>
                </a:cubicBezTo>
                <a:close/>
                <a:moveTo>
                  <a:pt x="249103" y="131335"/>
                </a:moveTo>
                <a:lnTo>
                  <a:pt x="164876" y="215563"/>
                </a:lnTo>
                <a:lnTo>
                  <a:pt x="127755" y="178442"/>
                </a:lnTo>
                <a:cubicBezTo>
                  <a:pt x="122045" y="173121"/>
                  <a:pt x="113102" y="173438"/>
                  <a:pt x="107781" y="179147"/>
                </a:cubicBezTo>
                <a:cubicBezTo>
                  <a:pt x="102724" y="184574"/>
                  <a:pt x="102724" y="192989"/>
                  <a:pt x="107781" y="198416"/>
                </a:cubicBezTo>
                <a:lnTo>
                  <a:pt x="154889" y="245523"/>
                </a:lnTo>
                <a:cubicBezTo>
                  <a:pt x="160406" y="251035"/>
                  <a:pt x="169345" y="251035"/>
                  <a:pt x="174862" y="245523"/>
                </a:cubicBezTo>
                <a:lnTo>
                  <a:pt x="269077" y="151309"/>
                </a:lnTo>
                <a:cubicBezTo>
                  <a:pt x="274786" y="145988"/>
                  <a:pt x="275103" y="137045"/>
                  <a:pt x="269782" y="131335"/>
                </a:cubicBezTo>
                <a:cubicBezTo>
                  <a:pt x="264460" y="125625"/>
                  <a:pt x="255519" y="125309"/>
                  <a:pt x="249808" y="130630"/>
                </a:cubicBezTo>
                <a:cubicBezTo>
                  <a:pt x="249565" y="130857"/>
                  <a:pt x="249329" y="131092"/>
                  <a:pt x="249103" y="131335"/>
                </a:cubicBezTo>
                <a:close/>
              </a:path>
            </a:pathLst>
          </a:cu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endParaRPr lang="en-US" sz="700" b="1">
              <a:gradFill>
                <a:gsLst>
                  <a:gs pos="70629">
                    <a:srgbClr val="FFFFFF"/>
                  </a:gs>
                  <a:gs pos="48951">
                    <a:srgbClr val="FFFFFF"/>
                  </a:gs>
                </a:gsLst>
                <a:path path="circle">
                  <a:fillToRect l="100000" t="100000"/>
                </a:path>
              </a:gradFill>
              <a:latin typeface="Segoe UI Semibold" panose="020F0502020204030204" pitchFamily="34" charset="0"/>
            </a:endParaRPr>
          </a:p>
        </p:txBody>
      </p:sp>
      <p:sp>
        <p:nvSpPr>
          <p:cNvPr id="8" name="TextBox 7">
            <a:extLst>
              <a:ext uri="{FF2B5EF4-FFF2-40B4-BE49-F238E27FC236}">
                <a16:creationId xmlns:a16="http://schemas.microsoft.com/office/drawing/2014/main" id="{C3519419-F0BC-83C7-1423-890F3877F73C}"/>
              </a:ext>
            </a:extLst>
          </p:cNvPr>
          <p:cNvSpPr txBox="1"/>
          <p:nvPr/>
        </p:nvSpPr>
        <p:spPr>
          <a:xfrm>
            <a:off x="7531102" y="4389459"/>
            <a:ext cx="2055928" cy="369332"/>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l">
              <a:defRPr/>
            </a:pPr>
            <a:r>
              <a:rPr lang="en-US">
                <a:gradFill>
                  <a:gsLst>
                    <a:gs pos="6993">
                      <a:srgbClr val="000000"/>
                    </a:gs>
                    <a:gs pos="20280">
                      <a:srgbClr val="000000"/>
                    </a:gs>
                  </a:gsLst>
                  <a:lin ang="0" scaled="0"/>
                </a:gradFill>
              </a:rPr>
              <a:t>Repeatable</a:t>
            </a:r>
          </a:p>
        </p:txBody>
      </p:sp>
      <p:sp>
        <p:nvSpPr>
          <p:cNvPr id="19" name="Graphic 3">
            <a:extLst>
              <a:ext uri="{FF2B5EF4-FFF2-40B4-BE49-F238E27FC236}">
                <a16:creationId xmlns:a16="http://schemas.microsoft.com/office/drawing/2014/main" id="{DC2C0AFD-425C-EE83-B5E8-AAF545F73744}"/>
              </a:ext>
              <a:ext uri="{C183D7F6-B498-43B3-948B-1728B52AA6E4}">
                <adec:decorative xmlns:adec="http://schemas.microsoft.com/office/drawing/2017/decorative" val="1"/>
              </a:ext>
            </a:extLst>
          </p:cNvPr>
          <p:cNvSpPr/>
          <p:nvPr/>
        </p:nvSpPr>
        <p:spPr>
          <a:xfrm>
            <a:off x="6785264" y="4385696"/>
            <a:ext cx="376858" cy="376858"/>
          </a:xfrm>
          <a:custGeom>
            <a:avLst/>
            <a:gdLst>
              <a:gd name="connsiteX0" fmla="*/ 188429 w 376858"/>
              <a:gd name="connsiteY0" fmla="*/ 0 h 376858"/>
              <a:gd name="connsiteX1" fmla="*/ 376858 w 376858"/>
              <a:gd name="connsiteY1" fmla="*/ 188429 h 376858"/>
              <a:gd name="connsiteX2" fmla="*/ 188429 w 376858"/>
              <a:gd name="connsiteY2" fmla="*/ 376858 h 376858"/>
              <a:gd name="connsiteX3" fmla="*/ 0 w 376858"/>
              <a:gd name="connsiteY3" fmla="*/ 188429 h 376858"/>
              <a:gd name="connsiteX4" fmla="*/ 188429 w 376858"/>
              <a:gd name="connsiteY4" fmla="*/ 0 h 376858"/>
              <a:gd name="connsiteX5" fmla="*/ 249103 w 376858"/>
              <a:gd name="connsiteY5" fmla="*/ 131335 h 376858"/>
              <a:gd name="connsiteX6" fmla="*/ 164876 w 376858"/>
              <a:gd name="connsiteY6" fmla="*/ 215563 h 376858"/>
              <a:gd name="connsiteX7" fmla="*/ 127755 w 376858"/>
              <a:gd name="connsiteY7" fmla="*/ 178442 h 376858"/>
              <a:gd name="connsiteX8" fmla="*/ 107781 w 376858"/>
              <a:gd name="connsiteY8" fmla="*/ 179147 h 376858"/>
              <a:gd name="connsiteX9" fmla="*/ 107781 w 376858"/>
              <a:gd name="connsiteY9" fmla="*/ 198416 h 376858"/>
              <a:gd name="connsiteX10" fmla="*/ 154889 w 376858"/>
              <a:gd name="connsiteY10" fmla="*/ 245523 h 376858"/>
              <a:gd name="connsiteX11" fmla="*/ 174862 w 376858"/>
              <a:gd name="connsiteY11" fmla="*/ 245523 h 376858"/>
              <a:gd name="connsiteX12" fmla="*/ 269077 w 376858"/>
              <a:gd name="connsiteY12" fmla="*/ 151309 h 376858"/>
              <a:gd name="connsiteX13" fmla="*/ 269782 w 376858"/>
              <a:gd name="connsiteY13" fmla="*/ 131335 h 376858"/>
              <a:gd name="connsiteX14" fmla="*/ 249808 w 376858"/>
              <a:gd name="connsiteY14" fmla="*/ 130630 h 376858"/>
              <a:gd name="connsiteX15" fmla="*/ 249103 w 376858"/>
              <a:gd name="connsiteY15" fmla="*/ 131335 h 37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6858" h="376858">
                <a:moveTo>
                  <a:pt x="188429" y="0"/>
                </a:moveTo>
                <a:cubicBezTo>
                  <a:pt x="292499" y="0"/>
                  <a:pt x="376858" y="84360"/>
                  <a:pt x="376858" y="188429"/>
                </a:cubicBezTo>
                <a:cubicBezTo>
                  <a:pt x="376858" y="292499"/>
                  <a:pt x="292499" y="376858"/>
                  <a:pt x="188429" y="376858"/>
                </a:cubicBezTo>
                <a:cubicBezTo>
                  <a:pt x="84360" y="376858"/>
                  <a:pt x="0" y="292499"/>
                  <a:pt x="0" y="188429"/>
                </a:cubicBezTo>
                <a:cubicBezTo>
                  <a:pt x="0" y="84360"/>
                  <a:pt x="84360" y="0"/>
                  <a:pt x="188429" y="0"/>
                </a:cubicBezTo>
                <a:close/>
                <a:moveTo>
                  <a:pt x="249103" y="131335"/>
                </a:moveTo>
                <a:lnTo>
                  <a:pt x="164876" y="215563"/>
                </a:lnTo>
                <a:lnTo>
                  <a:pt x="127755" y="178442"/>
                </a:lnTo>
                <a:cubicBezTo>
                  <a:pt x="122045" y="173121"/>
                  <a:pt x="113102" y="173438"/>
                  <a:pt x="107781" y="179147"/>
                </a:cubicBezTo>
                <a:cubicBezTo>
                  <a:pt x="102724" y="184574"/>
                  <a:pt x="102724" y="192989"/>
                  <a:pt x="107781" y="198416"/>
                </a:cubicBezTo>
                <a:lnTo>
                  <a:pt x="154889" y="245523"/>
                </a:lnTo>
                <a:cubicBezTo>
                  <a:pt x="160406" y="251035"/>
                  <a:pt x="169345" y="251035"/>
                  <a:pt x="174862" y="245523"/>
                </a:cubicBezTo>
                <a:lnTo>
                  <a:pt x="269077" y="151309"/>
                </a:lnTo>
                <a:cubicBezTo>
                  <a:pt x="274786" y="145988"/>
                  <a:pt x="275103" y="137045"/>
                  <a:pt x="269782" y="131335"/>
                </a:cubicBezTo>
                <a:cubicBezTo>
                  <a:pt x="264460" y="125625"/>
                  <a:pt x="255519" y="125309"/>
                  <a:pt x="249808" y="130630"/>
                </a:cubicBezTo>
                <a:cubicBezTo>
                  <a:pt x="249565" y="130857"/>
                  <a:pt x="249329" y="131092"/>
                  <a:pt x="249103" y="131335"/>
                </a:cubicBezTo>
                <a:close/>
              </a:path>
            </a:pathLst>
          </a:cu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endParaRPr lang="en-US" sz="700" b="1">
              <a:gradFill>
                <a:gsLst>
                  <a:gs pos="70629">
                    <a:srgbClr val="FFFFFF"/>
                  </a:gs>
                  <a:gs pos="48951">
                    <a:srgbClr val="FFFFFF"/>
                  </a:gs>
                </a:gsLst>
                <a:path path="circle">
                  <a:fillToRect l="100000" t="100000"/>
                </a:path>
              </a:gradFill>
              <a:latin typeface="Segoe UI Semibold" panose="020F0502020204030204" pitchFamily="34" charset="0"/>
            </a:endParaRPr>
          </a:p>
        </p:txBody>
      </p:sp>
      <p:sp>
        <p:nvSpPr>
          <p:cNvPr id="9" name="TextBox 8">
            <a:extLst>
              <a:ext uri="{FF2B5EF4-FFF2-40B4-BE49-F238E27FC236}">
                <a16:creationId xmlns:a16="http://schemas.microsoft.com/office/drawing/2014/main" id="{3A742930-6E5D-EB9A-418B-E0BDE6F9B942}"/>
              </a:ext>
            </a:extLst>
          </p:cNvPr>
          <p:cNvSpPr txBox="1"/>
          <p:nvPr/>
        </p:nvSpPr>
        <p:spPr>
          <a:xfrm>
            <a:off x="7531102" y="5199672"/>
            <a:ext cx="2055928" cy="369332"/>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l">
              <a:defRPr/>
            </a:pPr>
            <a:r>
              <a:rPr lang="en-US">
                <a:gradFill>
                  <a:gsLst>
                    <a:gs pos="6993">
                      <a:srgbClr val="000000"/>
                    </a:gs>
                    <a:gs pos="20280">
                      <a:srgbClr val="000000"/>
                    </a:gs>
                  </a:gsLst>
                  <a:lin ang="0" scaled="0"/>
                </a:gradFill>
              </a:rPr>
              <a:t>Cost effective</a:t>
            </a:r>
          </a:p>
        </p:txBody>
      </p:sp>
      <p:sp>
        <p:nvSpPr>
          <p:cNvPr id="20" name="Graphic 3">
            <a:extLst>
              <a:ext uri="{FF2B5EF4-FFF2-40B4-BE49-F238E27FC236}">
                <a16:creationId xmlns:a16="http://schemas.microsoft.com/office/drawing/2014/main" id="{1CBD7B71-C171-65E7-959E-5370CCDF4BB4}"/>
              </a:ext>
              <a:ext uri="{C183D7F6-B498-43B3-948B-1728B52AA6E4}">
                <adec:decorative xmlns:adec="http://schemas.microsoft.com/office/drawing/2017/decorative" val="1"/>
              </a:ext>
            </a:extLst>
          </p:cNvPr>
          <p:cNvSpPr/>
          <p:nvPr/>
        </p:nvSpPr>
        <p:spPr>
          <a:xfrm>
            <a:off x="6785264" y="5195909"/>
            <a:ext cx="376858" cy="376858"/>
          </a:xfrm>
          <a:custGeom>
            <a:avLst/>
            <a:gdLst>
              <a:gd name="connsiteX0" fmla="*/ 188429 w 376858"/>
              <a:gd name="connsiteY0" fmla="*/ 0 h 376858"/>
              <a:gd name="connsiteX1" fmla="*/ 376858 w 376858"/>
              <a:gd name="connsiteY1" fmla="*/ 188429 h 376858"/>
              <a:gd name="connsiteX2" fmla="*/ 188429 w 376858"/>
              <a:gd name="connsiteY2" fmla="*/ 376858 h 376858"/>
              <a:gd name="connsiteX3" fmla="*/ 0 w 376858"/>
              <a:gd name="connsiteY3" fmla="*/ 188429 h 376858"/>
              <a:gd name="connsiteX4" fmla="*/ 188429 w 376858"/>
              <a:gd name="connsiteY4" fmla="*/ 0 h 376858"/>
              <a:gd name="connsiteX5" fmla="*/ 249103 w 376858"/>
              <a:gd name="connsiteY5" fmla="*/ 131335 h 376858"/>
              <a:gd name="connsiteX6" fmla="*/ 164876 w 376858"/>
              <a:gd name="connsiteY6" fmla="*/ 215563 h 376858"/>
              <a:gd name="connsiteX7" fmla="*/ 127755 w 376858"/>
              <a:gd name="connsiteY7" fmla="*/ 178442 h 376858"/>
              <a:gd name="connsiteX8" fmla="*/ 107781 w 376858"/>
              <a:gd name="connsiteY8" fmla="*/ 179147 h 376858"/>
              <a:gd name="connsiteX9" fmla="*/ 107781 w 376858"/>
              <a:gd name="connsiteY9" fmla="*/ 198416 h 376858"/>
              <a:gd name="connsiteX10" fmla="*/ 154889 w 376858"/>
              <a:gd name="connsiteY10" fmla="*/ 245523 h 376858"/>
              <a:gd name="connsiteX11" fmla="*/ 174862 w 376858"/>
              <a:gd name="connsiteY11" fmla="*/ 245523 h 376858"/>
              <a:gd name="connsiteX12" fmla="*/ 269077 w 376858"/>
              <a:gd name="connsiteY12" fmla="*/ 151309 h 376858"/>
              <a:gd name="connsiteX13" fmla="*/ 269782 w 376858"/>
              <a:gd name="connsiteY13" fmla="*/ 131335 h 376858"/>
              <a:gd name="connsiteX14" fmla="*/ 249808 w 376858"/>
              <a:gd name="connsiteY14" fmla="*/ 130630 h 376858"/>
              <a:gd name="connsiteX15" fmla="*/ 249103 w 376858"/>
              <a:gd name="connsiteY15" fmla="*/ 131335 h 37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6858" h="376858">
                <a:moveTo>
                  <a:pt x="188429" y="0"/>
                </a:moveTo>
                <a:cubicBezTo>
                  <a:pt x="292499" y="0"/>
                  <a:pt x="376858" y="84360"/>
                  <a:pt x="376858" y="188429"/>
                </a:cubicBezTo>
                <a:cubicBezTo>
                  <a:pt x="376858" y="292499"/>
                  <a:pt x="292499" y="376858"/>
                  <a:pt x="188429" y="376858"/>
                </a:cubicBezTo>
                <a:cubicBezTo>
                  <a:pt x="84360" y="376858"/>
                  <a:pt x="0" y="292499"/>
                  <a:pt x="0" y="188429"/>
                </a:cubicBezTo>
                <a:cubicBezTo>
                  <a:pt x="0" y="84360"/>
                  <a:pt x="84360" y="0"/>
                  <a:pt x="188429" y="0"/>
                </a:cubicBezTo>
                <a:close/>
                <a:moveTo>
                  <a:pt x="249103" y="131335"/>
                </a:moveTo>
                <a:lnTo>
                  <a:pt x="164876" y="215563"/>
                </a:lnTo>
                <a:lnTo>
                  <a:pt x="127755" y="178442"/>
                </a:lnTo>
                <a:cubicBezTo>
                  <a:pt x="122045" y="173121"/>
                  <a:pt x="113102" y="173438"/>
                  <a:pt x="107781" y="179147"/>
                </a:cubicBezTo>
                <a:cubicBezTo>
                  <a:pt x="102724" y="184574"/>
                  <a:pt x="102724" y="192989"/>
                  <a:pt x="107781" y="198416"/>
                </a:cubicBezTo>
                <a:lnTo>
                  <a:pt x="154889" y="245523"/>
                </a:lnTo>
                <a:cubicBezTo>
                  <a:pt x="160406" y="251035"/>
                  <a:pt x="169345" y="251035"/>
                  <a:pt x="174862" y="245523"/>
                </a:cubicBezTo>
                <a:lnTo>
                  <a:pt x="269077" y="151309"/>
                </a:lnTo>
                <a:cubicBezTo>
                  <a:pt x="274786" y="145988"/>
                  <a:pt x="275103" y="137045"/>
                  <a:pt x="269782" y="131335"/>
                </a:cubicBezTo>
                <a:cubicBezTo>
                  <a:pt x="264460" y="125625"/>
                  <a:pt x="255519" y="125309"/>
                  <a:pt x="249808" y="130630"/>
                </a:cubicBezTo>
                <a:cubicBezTo>
                  <a:pt x="249565" y="130857"/>
                  <a:pt x="249329" y="131092"/>
                  <a:pt x="249103" y="131335"/>
                </a:cubicBezTo>
                <a:close/>
              </a:path>
            </a:pathLst>
          </a:cu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endParaRPr lang="en-US" sz="700" b="1">
              <a:gradFill>
                <a:gsLst>
                  <a:gs pos="70629">
                    <a:srgbClr val="FFFFFF"/>
                  </a:gs>
                  <a:gs pos="48951">
                    <a:srgbClr val="FFFFFF"/>
                  </a:gs>
                </a:gsLst>
                <a:path path="circle">
                  <a:fillToRect l="100000" t="100000"/>
                </a:path>
              </a:gradFill>
              <a:latin typeface="Segoe UI Semibold" panose="020F0502020204030204" pitchFamily="34" charset="0"/>
            </a:endParaRPr>
          </a:p>
        </p:txBody>
      </p:sp>
    </p:spTree>
    <p:extLst>
      <p:ext uri="{BB962C8B-B14F-4D97-AF65-F5344CB8AC3E}">
        <p14:creationId xmlns:p14="http://schemas.microsoft.com/office/powerpoint/2010/main" val="232270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3.95833E-6 1.85185E-6 L 3.95833E-6 0.03541 " pathEditMode="relative" rAng="0" ptsTypes="AA">
                                      <p:cBhvr>
                                        <p:cTn id="9" dur="700" spd="-100000" fill="hold"/>
                                        <p:tgtEl>
                                          <p:spTgt spid="2"/>
                                        </p:tgtEl>
                                        <p:attrNameLst>
                                          <p:attrName>ppt_x</p:attrName>
                                          <p:attrName>ppt_y</p:attrName>
                                        </p:attrNameLst>
                                      </p:cBhvr>
                                      <p:rCtr x="0" y="1759"/>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42" presetClass="path" presetSubtype="0" decel="100000" fill="hold" grpId="1" nodeType="withEffect">
                                  <p:stCondLst>
                                    <p:cond delay="0"/>
                                  </p:stCondLst>
                                  <p:childTnLst>
                                    <p:animMotion origin="layout" path="M 4.79167E-6 -4.44444E-6 L 4.79167E-6 0.03542 " pathEditMode="relative" rAng="0" ptsTypes="AA">
                                      <p:cBhvr>
                                        <p:cTn id="16" dur="700" spd="-100000" fill="hold"/>
                                        <p:tgtEl>
                                          <p:spTgt spid="15"/>
                                        </p:tgtEl>
                                        <p:attrNameLst>
                                          <p:attrName>ppt_x</p:attrName>
                                          <p:attrName>ppt_y</p:attrName>
                                        </p:attrNameLst>
                                      </p:cBhvr>
                                      <p:rCtr x="0" y="1759"/>
                                    </p:animMotion>
                                  </p:childTnLst>
                                </p:cTn>
                              </p:par>
                              <p:par>
                                <p:cTn id="17" presetID="10" presetClass="entr" presetSubtype="0" fill="hold" grpId="0" nodeType="withEffect">
                                  <p:stCondLst>
                                    <p:cond delay="1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42" presetClass="path" presetSubtype="0" decel="100000" fill="hold" grpId="1" nodeType="withEffect">
                                  <p:stCondLst>
                                    <p:cond delay="100"/>
                                  </p:stCondLst>
                                  <p:childTnLst>
                                    <p:animMotion origin="layout" path="M -3.125E-6 -4.44444E-6 L -3.125E-6 0.03542 " pathEditMode="relative" rAng="0" ptsTypes="AA">
                                      <p:cBhvr>
                                        <p:cTn id="21" dur="700" spd="-100000" fill="hold"/>
                                        <p:tgtEl>
                                          <p:spTgt spid="4"/>
                                        </p:tgtEl>
                                        <p:attrNameLst>
                                          <p:attrName>ppt_x</p:attrName>
                                          <p:attrName>ppt_y</p:attrName>
                                        </p:attrNameLst>
                                      </p:cBhvr>
                                      <p:rCtr x="0" y="1759"/>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42" presetClass="path" presetSubtype="0" decel="100000" fill="hold" grpId="1" nodeType="withEffect">
                                  <p:stCondLst>
                                    <p:cond delay="0"/>
                                  </p:stCondLst>
                                  <p:childTnLst>
                                    <p:animMotion origin="layout" path="M 4.79167E-6 0 L 4.79167E-6 0.03542 " pathEditMode="relative" rAng="0" ptsTypes="AA">
                                      <p:cBhvr>
                                        <p:cTn id="28" dur="700" spd="-100000" fill="hold"/>
                                        <p:tgtEl>
                                          <p:spTgt spid="16"/>
                                        </p:tgtEl>
                                        <p:attrNameLst>
                                          <p:attrName>ppt_x</p:attrName>
                                          <p:attrName>ppt_y</p:attrName>
                                        </p:attrNameLst>
                                      </p:cBhvr>
                                      <p:rCtr x="0" y="1759"/>
                                    </p:animMotion>
                                  </p:childTnLst>
                                </p:cTn>
                              </p:par>
                              <p:par>
                                <p:cTn id="29" presetID="10" presetClass="entr" presetSubtype="0" fill="hold" grpId="0" nodeType="withEffect">
                                  <p:stCondLst>
                                    <p:cond delay="1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42" presetClass="path" presetSubtype="0" decel="100000" fill="hold" grpId="1" nodeType="withEffect">
                                  <p:stCondLst>
                                    <p:cond delay="100"/>
                                  </p:stCondLst>
                                  <p:childTnLst>
                                    <p:animMotion origin="layout" path="M -3.125E-6 0 L -3.125E-6 0.03542 " pathEditMode="relative" rAng="0" ptsTypes="AA">
                                      <p:cBhvr>
                                        <p:cTn id="33" dur="700" spd="-100000" fill="hold"/>
                                        <p:tgtEl>
                                          <p:spTgt spid="5"/>
                                        </p:tgtEl>
                                        <p:attrNameLst>
                                          <p:attrName>ppt_x</p:attrName>
                                          <p:attrName>ppt_y</p:attrName>
                                        </p:attrNameLst>
                                      </p:cBhvr>
                                      <p:rCtr x="0" y="1759"/>
                                    </p:animMotion>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42" presetClass="path" presetSubtype="0" decel="100000" fill="hold" grpId="1" nodeType="withEffect">
                                  <p:stCondLst>
                                    <p:cond delay="0"/>
                                  </p:stCondLst>
                                  <p:childTnLst>
                                    <p:animMotion origin="layout" path="M 4.79167E-6 4.44444E-6 L 4.79167E-6 0.03541 " pathEditMode="relative" rAng="0" ptsTypes="AA">
                                      <p:cBhvr>
                                        <p:cTn id="40" dur="700" spd="-100000" fill="hold"/>
                                        <p:tgtEl>
                                          <p:spTgt spid="17"/>
                                        </p:tgtEl>
                                        <p:attrNameLst>
                                          <p:attrName>ppt_x</p:attrName>
                                          <p:attrName>ppt_y</p:attrName>
                                        </p:attrNameLst>
                                      </p:cBhvr>
                                      <p:rCtr x="0" y="1759"/>
                                    </p:animMotion>
                                  </p:childTnLst>
                                </p:cTn>
                              </p:par>
                              <p:par>
                                <p:cTn id="41" presetID="10" presetClass="entr" presetSubtype="0" fill="hold" grpId="0" nodeType="withEffect">
                                  <p:stCondLst>
                                    <p:cond delay="10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par>
                                <p:cTn id="44" presetID="42" presetClass="path" presetSubtype="0" decel="100000" fill="hold" grpId="1" nodeType="withEffect">
                                  <p:stCondLst>
                                    <p:cond delay="100"/>
                                  </p:stCondLst>
                                  <p:childTnLst>
                                    <p:animMotion origin="layout" path="M -3.125E-6 4.44444E-6 L -3.125E-6 0.03541 " pathEditMode="relative" rAng="0" ptsTypes="AA">
                                      <p:cBhvr>
                                        <p:cTn id="45" dur="700" spd="-100000" fill="hold"/>
                                        <p:tgtEl>
                                          <p:spTgt spid="6"/>
                                        </p:tgtEl>
                                        <p:attrNameLst>
                                          <p:attrName>ppt_x</p:attrName>
                                          <p:attrName>ppt_y</p:attrName>
                                        </p:attrNameLst>
                                      </p:cBhvr>
                                      <p:rCtr x="0" y="1759"/>
                                    </p:animMotion>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42" presetClass="path" presetSubtype="0" decel="100000" fill="hold" grpId="1" nodeType="withEffect">
                                  <p:stCondLst>
                                    <p:cond delay="0"/>
                                  </p:stCondLst>
                                  <p:childTnLst>
                                    <p:animMotion origin="layout" path="M 4.79167E-6 -2.59259E-6 L 4.79167E-6 0.03542 " pathEditMode="relative" rAng="0" ptsTypes="AA">
                                      <p:cBhvr>
                                        <p:cTn id="52" dur="700" spd="-100000" fill="hold"/>
                                        <p:tgtEl>
                                          <p:spTgt spid="18"/>
                                        </p:tgtEl>
                                        <p:attrNameLst>
                                          <p:attrName>ppt_x</p:attrName>
                                          <p:attrName>ppt_y</p:attrName>
                                        </p:attrNameLst>
                                      </p:cBhvr>
                                      <p:rCtr x="0" y="1759"/>
                                    </p:animMotion>
                                  </p:childTnLst>
                                </p:cTn>
                              </p:par>
                              <p:par>
                                <p:cTn id="53" presetID="10" presetClass="entr" presetSubtype="0" fill="hold" grpId="0" nodeType="withEffect">
                                  <p:stCondLst>
                                    <p:cond delay="10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par>
                                <p:cTn id="56" presetID="42" presetClass="path" presetSubtype="0" decel="100000" fill="hold" grpId="1" nodeType="withEffect">
                                  <p:stCondLst>
                                    <p:cond delay="100"/>
                                  </p:stCondLst>
                                  <p:childTnLst>
                                    <p:animMotion origin="layout" path="M -3.125E-6 -2.59259E-6 L -3.125E-6 0.03542 " pathEditMode="relative" rAng="0" ptsTypes="AA">
                                      <p:cBhvr>
                                        <p:cTn id="57" dur="700" spd="-100000" fill="hold"/>
                                        <p:tgtEl>
                                          <p:spTgt spid="7"/>
                                        </p:tgtEl>
                                        <p:attrNameLst>
                                          <p:attrName>ppt_x</p:attrName>
                                          <p:attrName>ppt_y</p:attrName>
                                        </p:attrNameLst>
                                      </p:cBhvr>
                                      <p:rCtr x="0" y="1759"/>
                                    </p:animMotion>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42" presetClass="path" presetSubtype="0" decel="100000" fill="hold" grpId="1" nodeType="withEffect">
                                  <p:stCondLst>
                                    <p:cond delay="0"/>
                                  </p:stCondLst>
                                  <p:childTnLst>
                                    <p:animMotion origin="layout" path="M 4.79167E-6 1.85185E-6 L 4.79167E-6 0.03541 " pathEditMode="relative" rAng="0" ptsTypes="AA">
                                      <p:cBhvr>
                                        <p:cTn id="64" dur="700" spd="-100000" fill="hold"/>
                                        <p:tgtEl>
                                          <p:spTgt spid="19"/>
                                        </p:tgtEl>
                                        <p:attrNameLst>
                                          <p:attrName>ppt_x</p:attrName>
                                          <p:attrName>ppt_y</p:attrName>
                                        </p:attrNameLst>
                                      </p:cBhvr>
                                      <p:rCtr x="0" y="1759"/>
                                    </p:animMotion>
                                  </p:childTnLst>
                                </p:cTn>
                              </p:par>
                              <p:par>
                                <p:cTn id="65" presetID="10" presetClass="entr" presetSubtype="0" fill="hold" grpId="0" nodeType="withEffect">
                                  <p:stCondLst>
                                    <p:cond delay="10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par>
                                <p:cTn id="68" presetID="42" presetClass="path" presetSubtype="0" decel="100000" fill="hold" grpId="1" nodeType="withEffect">
                                  <p:stCondLst>
                                    <p:cond delay="100"/>
                                  </p:stCondLst>
                                  <p:childTnLst>
                                    <p:animMotion origin="layout" path="M -3.125E-6 1.85185E-6 L -3.125E-6 0.03541 " pathEditMode="relative" rAng="0" ptsTypes="AA">
                                      <p:cBhvr>
                                        <p:cTn id="69" dur="700" spd="-100000" fill="hold"/>
                                        <p:tgtEl>
                                          <p:spTgt spid="8"/>
                                        </p:tgtEl>
                                        <p:attrNameLst>
                                          <p:attrName>ppt_x</p:attrName>
                                          <p:attrName>ppt_y</p:attrName>
                                        </p:attrNameLst>
                                      </p:cBhvr>
                                      <p:rCtr x="0" y="1759"/>
                                    </p:animMotion>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cTn>
                              </p:par>
                              <p:par>
                                <p:cTn id="75" presetID="42" presetClass="path" presetSubtype="0" decel="100000" fill="hold" grpId="1" nodeType="withEffect">
                                  <p:stCondLst>
                                    <p:cond delay="0"/>
                                  </p:stCondLst>
                                  <p:childTnLst>
                                    <p:animMotion origin="layout" path="M 4.79167E-6 -3.7037E-6 L 4.79167E-6 0.03542 " pathEditMode="relative" rAng="0" ptsTypes="AA">
                                      <p:cBhvr>
                                        <p:cTn id="76" dur="700" spd="-100000" fill="hold"/>
                                        <p:tgtEl>
                                          <p:spTgt spid="20"/>
                                        </p:tgtEl>
                                        <p:attrNameLst>
                                          <p:attrName>ppt_x</p:attrName>
                                          <p:attrName>ppt_y</p:attrName>
                                        </p:attrNameLst>
                                      </p:cBhvr>
                                      <p:rCtr x="0" y="1759"/>
                                    </p:animMotion>
                                  </p:childTnLst>
                                </p:cTn>
                              </p:par>
                              <p:par>
                                <p:cTn id="77" presetID="10" presetClass="entr" presetSubtype="0" fill="hold" grpId="0" nodeType="withEffect">
                                  <p:stCondLst>
                                    <p:cond delay="100"/>
                                  </p:stCondLst>
                                  <p:childTnLst>
                                    <p:set>
                                      <p:cBhvr>
                                        <p:cTn id="78" dur="1" fill="hold">
                                          <p:stCondLst>
                                            <p:cond delay="0"/>
                                          </p:stCondLst>
                                        </p:cTn>
                                        <p:tgtEl>
                                          <p:spTgt spid="9"/>
                                        </p:tgtEl>
                                        <p:attrNameLst>
                                          <p:attrName>style.visibility</p:attrName>
                                        </p:attrNameLst>
                                      </p:cBhvr>
                                      <p:to>
                                        <p:strVal val="visible"/>
                                      </p:to>
                                    </p:set>
                                    <p:animEffect transition="in" filter="fade">
                                      <p:cBhvr>
                                        <p:cTn id="79" dur="500"/>
                                        <p:tgtEl>
                                          <p:spTgt spid="9"/>
                                        </p:tgtEl>
                                      </p:cBhvr>
                                    </p:animEffect>
                                  </p:childTnLst>
                                </p:cTn>
                              </p:par>
                              <p:par>
                                <p:cTn id="80" presetID="42" presetClass="path" presetSubtype="0" decel="100000" fill="hold" grpId="1" nodeType="withEffect">
                                  <p:stCondLst>
                                    <p:cond delay="100"/>
                                  </p:stCondLst>
                                  <p:childTnLst>
                                    <p:animMotion origin="layout" path="M -3.125E-6 -3.7037E-6 L -3.125E-6 0.03542 " pathEditMode="relative" rAng="0" ptsTypes="AA">
                                      <p:cBhvr>
                                        <p:cTn id="81" dur="700" spd="-100000" fill="hold"/>
                                        <p:tgtEl>
                                          <p:spTgt spid="9"/>
                                        </p:tgtEl>
                                        <p:attrNameLst>
                                          <p:attrName>ppt_x</p:attrName>
                                          <p:attrName>ppt_y</p:attrName>
                                        </p:attrNameLst>
                                      </p:cBhvr>
                                      <p:rCtr x="0" y="1759"/>
                                    </p:animMotion>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
                                        </p:tgtEl>
                                        <p:attrNameLst>
                                          <p:attrName>style.visibility</p:attrName>
                                        </p:attrNameLst>
                                      </p:cBhvr>
                                      <p:to>
                                        <p:strVal val="visible"/>
                                      </p:to>
                                    </p:set>
                                    <p:animEffect transition="in" filter="fade">
                                      <p:cBhvr>
                                        <p:cTn id="86" dur="500"/>
                                        <p:tgtEl>
                                          <p:spTgt spid="3"/>
                                        </p:tgtEl>
                                      </p:cBhvr>
                                    </p:animEffect>
                                  </p:childTnLst>
                                </p:cTn>
                              </p:par>
                              <p:par>
                                <p:cTn id="87" presetID="42" presetClass="path" presetSubtype="0" decel="100000" fill="hold" grpId="1" nodeType="withEffect">
                                  <p:stCondLst>
                                    <p:cond delay="0"/>
                                  </p:stCondLst>
                                  <p:childTnLst>
                                    <p:animMotion origin="layout" path="M 2.5E-6 0 L 2.5E-6 0.03542 " pathEditMode="relative" rAng="0" ptsTypes="AA">
                                      <p:cBhvr>
                                        <p:cTn id="88"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P spid="15" grpId="0" animBg="1"/>
      <p:bldP spid="15" grpId="1" animBg="1"/>
      <p:bldP spid="5" grpId="0"/>
      <p:bldP spid="5" grpId="1"/>
      <p:bldP spid="16" grpId="0" animBg="1"/>
      <p:bldP spid="16" grpId="1" animBg="1"/>
      <p:bldP spid="6" grpId="0"/>
      <p:bldP spid="6" grpId="1"/>
      <p:bldP spid="17" grpId="0" animBg="1"/>
      <p:bldP spid="17" grpId="1" animBg="1"/>
      <p:bldP spid="7" grpId="0"/>
      <p:bldP spid="7" grpId="1"/>
      <p:bldP spid="18" grpId="0" animBg="1"/>
      <p:bldP spid="18" grpId="1" animBg="1"/>
      <p:bldP spid="8" grpId="0"/>
      <p:bldP spid="8" grpId="1"/>
      <p:bldP spid="19" grpId="0" animBg="1"/>
      <p:bldP spid="19" grpId="1" animBg="1"/>
      <p:bldP spid="9" grpId="0"/>
      <p:bldP spid="9" grpId="1"/>
      <p:bldP spid="20" grpId="0" animBg="1"/>
      <p:bldP spid="2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18A1E48-C74E-4B7C-95F4-2342DAC963A9}"/>
              </a:ext>
            </a:extLst>
          </p:cNvPr>
          <p:cNvSpPr>
            <a:spLocks noGrp="1"/>
          </p:cNvSpPr>
          <p:nvPr>
            <p:ph type="title"/>
          </p:nvPr>
        </p:nvSpPr>
        <p:spPr/>
        <p:txBody>
          <a:bodyPr wrap="square" anchor="t">
            <a:normAutofit/>
          </a:bodyPr>
          <a:lstStyle/>
          <a:p>
            <a:pPr algn="ctr"/>
            <a:r>
              <a:rPr lang="en-US"/>
              <a:t>The primary benefits of AI for operators</a:t>
            </a:r>
          </a:p>
        </p:txBody>
      </p:sp>
      <p:sp>
        <p:nvSpPr>
          <p:cNvPr id="4" name="Text Placeholder 3">
            <a:extLst>
              <a:ext uri="{FF2B5EF4-FFF2-40B4-BE49-F238E27FC236}">
                <a16:creationId xmlns:a16="http://schemas.microsoft.com/office/drawing/2014/main" id="{DBFED5CB-0F60-480C-8DFA-C6BECBE03F8D}"/>
              </a:ext>
            </a:extLst>
          </p:cNvPr>
          <p:cNvSpPr>
            <a:spLocks noGrp="1"/>
          </p:cNvSpPr>
          <p:nvPr>
            <p:ph type="body" sz="quarter" idx="16"/>
          </p:nvPr>
        </p:nvSpPr>
        <p:spPr/>
        <p:txBody>
          <a:bodyPr wrap="square" anchor="t">
            <a:normAutofit/>
          </a:bodyPr>
          <a:lstStyle/>
          <a:p>
            <a:pPr algn="ctr">
              <a:spcAft>
                <a:spcPts val="600"/>
              </a:spcAft>
            </a:pPr>
            <a:r>
              <a:rPr lang="en-US" b="1">
                <a:cs typeface="Segoe UI"/>
              </a:rPr>
              <a:t>Automate cognitive tasks</a:t>
            </a:r>
          </a:p>
        </p:txBody>
      </p:sp>
      <p:pic>
        <p:nvPicPr>
          <p:cNvPr id="2" name="Picture Placeholder 1" descr="automating cognitive tasks AI chatbot developer futuristic">
            <a:extLst>
              <a:ext uri="{FF2B5EF4-FFF2-40B4-BE49-F238E27FC236}">
                <a16:creationId xmlns:a16="http://schemas.microsoft.com/office/drawing/2014/main" id="{126FF625-3D96-2C19-2F42-82C8AC434680}"/>
              </a:ext>
            </a:extLst>
          </p:cNvPr>
          <p:cNvPicPr>
            <a:picLocks noGrp="1" noChangeAspect="1"/>
          </p:cNvPicPr>
          <p:nvPr>
            <p:ph type="pic" sz="quarter" idx="13"/>
          </p:nvPr>
        </p:nvPicPr>
        <p:blipFill>
          <a:blip r:embed="rId3"/>
          <a:srcRect t="17628" b="17628"/>
          <a:stretch/>
        </p:blipFill>
        <p:spPr>
          <a:prstGeom prst="roundRect">
            <a:avLst>
              <a:gd name="adj" fmla="val 7530"/>
            </a:avLst>
          </a:prstGeom>
          <a:noFill/>
          <a:effectLst>
            <a:outerShdw blurRad="63500" dist="63500" dir="2700000" algn="ctr" rotWithShape="0">
              <a:schemeClr val="tx1">
                <a:alpha val="20000"/>
              </a:schemeClr>
            </a:outerShdw>
          </a:effectLst>
        </p:spPr>
      </p:pic>
      <p:sp>
        <p:nvSpPr>
          <p:cNvPr id="6" name="Text Placeholder 5">
            <a:extLst>
              <a:ext uri="{FF2B5EF4-FFF2-40B4-BE49-F238E27FC236}">
                <a16:creationId xmlns:a16="http://schemas.microsoft.com/office/drawing/2014/main" id="{1B0E91F6-F618-4448-89FB-05078231BEA7}"/>
              </a:ext>
            </a:extLst>
          </p:cNvPr>
          <p:cNvSpPr>
            <a:spLocks noGrp="1"/>
          </p:cNvSpPr>
          <p:nvPr>
            <p:ph type="body" sz="quarter" idx="18"/>
          </p:nvPr>
        </p:nvSpPr>
        <p:spPr/>
        <p:txBody>
          <a:bodyPr wrap="square" anchor="t">
            <a:normAutofit/>
          </a:bodyPr>
          <a:lstStyle/>
          <a:p>
            <a:pPr algn="ctr">
              <a:spcAft>
                <a:spcPts val="600"/>
              </a:spcAft>
            </a:pPr>
            <a:r>
              <a:rPr lang="en-US" b="1">
                <a:cs typeface="Segoe UI"/>
              </a:rPr>
              <a:t>Faster access to information</a:t>
            </a:r>
          </a:p>
        </p:txBody>
      </p:sp>
      <p:pic>
        <p:nvPicPr>
          <p:cNvPr id="3" name="Picture Placeholder 2" descr="Artificial Intelligence of Manhattan">
            <a:extLst>
              <a:ext uri="{FF2B5EF4-FFF2-40B4-BE49-F238E27FC236}">
                <a16:creationId xmlns:a16="http://schemas.microsoft.com/office/drawing/2014/main" id="{23AC16B6-1B59-7357-3C0B-63D9427CD967}"/>
              </a:ext>
            </a:extLst>
          </p:cNvPr>
          <p:cNvPicPr>
            <a:picLocks noGrp="1" noChangeAspect="1"/>
          </p:cNvPicPr>
          <p:nvPr>
            <p:ph type="pic" sz="quarter" idx="15"/>
          </p:nvPr>
        </p:nvPicPr>
        <p:blipFill>
          <a:blip r:embed="rId4"/>
          <a:srcRect l="2789" r="2789"/>
          <a:stretch/>
        </p:blipFill>
        <p:spPr>
          <a:prstGeom prst="roundRect">
            <a:avLst>
              <a:gd name="adj" fmla="val 8261"/>
            </a:avLst>
          </a:prstGeom>
          <a:noFill/>
          <a:effectLst>
            <a:outerShdw blurRad="63500" dist="63500" dir="2700000" algn="ctr" rotWithShape="0">
              <a:schemeClr val="tx1">
                <a:alpha val="20000"/>
              </a:schemeClr>
            </a:outerShdw>
          </a:effectLst>
        </p:spPr>
      </p:pic>
    </p:spTree>
    <p:extLst>
      <p:ext uri="{BB962C8B-B14F-4D97-AF65-F5344CB8AC3E}">
        <p14:creationId xmlns:p14="http://schemas.microsoft.com/office/powerpoint/2010/main" val="387049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grpId="1" nodeType="withEffect">
                                  <p:stCondLst>
                                    <p:cond delay="0"/>
                                  </p:stCondLst>
                                  <p:childTnLst>
                                    <p:animMotion origin="layout" path="M -8.33333E-7 -2.96296E-6 L -8.33333E-7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1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nodeType="withEffect">
                                  <p:stCondLst>
                                    <p:cond delay="100"/>
                                  </p:stCondLst>
                                  <p:childTnLst>
                                    <p:animMotion origin="layout" path="M -8.33333E-7 -2.96296E-6 L -8.33333E-7 0.03542 " pathEditMode="relative" rAng="0" ptsTypes="AA">
                                      <p:cBhvr>
                                        <p:cTn id="14" dur="700" spd="-100000" fill="hold"/>
                                        <p:tgtEl>
                                          <p:spTgt spid="2"/>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42" presetClass="path" presetSubtype="0" decel="100000" fill="hold" grpId="1" nodeType="withEffect">
                                  <p:stCondLst>
                                    <p:cond delay="200"/>
                                  </p:stCondLst>
                                  <p:childTnLst>
                                    <p:animMotion origin="layout" path="M -8.33333E-7 -2.96296E-6 L -8.33333E-7 0.03542 " pathEditMode="relative" rAng="0" ptsTypes="AA">
                                      <p:cBhvr>
                                        <p:cTn id="19" dur="700" spd="-100000" fill="hold"/>
                                        <p:tgtEl>
                                          <p:spTgt spid="4"/>
                                        </p:tgtEl>
                                        <p:attrNameLst>
                                          <p:attrName>ppt_x</p:attrName>
                                          <p:attrName>ppt_y</p:attrName>
                                        </p:attrNameLst>
                                      </p:cBhvr>
                                      <p:rCtr x="0" y="1759"/>
                                    </p:animMotion>
                                  </p:childTnLst>
                                </p:cTn>
                              </p:par>
                              <p:par>
                                <p:cTn id="20" presetID="10" presetClass="entr" presetSubtype="0" fill="hold" nodeType="withEffect">
                                  <p:stCondLst>
                                    <p:cond delay="3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42" presetClass="path" presetSubtype="0" decel="100000" fill="hold" nodeType="withEffect">
                                  <p:stCondLst>
                                    <p:cond delay="300"/>
                                  </p:stCondLst>
                                  <p:childTnLst>
                                    <p:animMotion origin="layout" path="M -8.33333E-7 -2.96296E-6 L -8.33333E-7 0.03542 " pathEditMode="relative" rAng="0" ptsTypes="AA">
                                      <p:cBhvr>
                                        <p:cTn id="24" dur="700" spd="-100000" fill="hold"/>
                                        <p:tgtEl>
                                          <p:spTgt spid="3"/>
                                        </p:tgtEl>
                                        <p:attrNameLst>
                                          <p:attrName>ppt_x</p:attrName>
                                          <p:attrName>ppt_y</p:attrName>
                                        </p:attrNameLst>
                                      </p:cBhvr>
                                      <p:rCtr x="0" y="1759"/>
                                    </p:animMotion>
                                  </p:childTnLst>
                                </p:cTn>
                              </p:par>
                              <p:par>
                                <p:cTn id="25" presetID="10" presetClass="entr" presetSubtype="0" fill="hold" grpId="0" nodeType="withEffect">
                                  <p:stCondLst>
                                    <p:cond delay="4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42" presetClass="path" presetSubtype="0" decel="100000" fill="hold" grpId="1" nodeType="withEffect">
                                  <p:stCondLst>
                                    <p:cond delay="400"/>
                                  </p:stCondLst>
                                  <p:childTnLst>
                                    <p:animMotion origin="layout" path="M -8.33333E-7 -2.96296E-6 L -8.33333E-7 0.03542 " pathEditMode="relative" rAng="0" ptsTypes="AA">
                                      <p:cBhvr>
                                        <p:cTn id="2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4" grpId="0"/>
      <p:bldP spid="4" grpId="1"/>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5">
            <a:extLst>
              <a:ext uri="{FF2B5EF4-FFF2-40B4-BE49-F238E27FC236}">
                <a16:creationId xmlns:a16="http://schemas.microsoft.com/office/drawing/2014/main" id="{1CC5C765-1388-F312-CA3F-E998746F5FF8}"/>
              </a:ext>
              <a:ext uri="{C183D7F6-B498-43B3-948B-1728B52AA6E4}">
                <adec:decorative xmlns:adec="http://schemas.microsoft.com/office/drawing/2017/decorative" val="1"/>
              </a:ext>
            </a:extLst>
          </p:cNvPr>
          <p:cNvSpPr/>
          <p:nvPr/>
        </p:nvSpPr>
        <p:spPr bwMode="auto">
          <a:xfrm>
            <a:off x="588262" y="1889123"/>
            <a:ext cx="5100449" cy="1727651"/>
          </a:xfrm>
          <a:prstGeom prst="roundRect">
            <a:avLst>
              <a:gd name="adj" fmla="val 9099"/>
            </a:avLst>
          </a:prstGeom>
          <a:ln w="12700" cap="rnd">
            <a:solidFill>
              <a:srgbClr val="D9D9D6"/>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algn="ctr" defTabSz="811670">
              <a:spcBef>
                <a:spcPts val="174"/>
              </a:spcBef>
            </a:pPr>
            <a:endParaRPr lang="en-US" sz="2400">
              <a:gradFill>
                <a:gsLst>
                  <a:gs pos="41958">
                    <a:srgbClr val="FFFFFF"/>
                  </a:gs>
                  <a:gs pos="63000">
                    <a:srgbClr val="FFFFFF"/>
                  </a:gs>
                </a:gsLst>
                <a:lin ang="0" scaled="0"/>
              </a:gradFill>
              <a:latin typeface="Segoe UI" panose="020B0502040204020203" pitchFamily="34" charset="0"/>
            </a:endParaRPr>
          </a:p>
        </p:txBody>
      </p:sp>
      <p:sp>
        <p:nvSpPr>
          <p:cNvPr id="10" name="Rounded Rectangle 9">
            <a:extLst>
              <a:ext uri="{FF2B5EF4-FFF2-40B4-BE49-F238E27FC236}">
                <a16:creationId xmlns:a16="http://schemas.microsoft.com/office/drawing/2014/main" id="{CDD2DAE5-D6EE-2C98-E5B6-1DB7885F1EA5}"/>
              </a:ext>
              <a:ext uri="{C183D7F6-B498-43B3-948B-1728B52AA6E4}">
                <adec:decorative xmlns:adec="http://schemas.microsoft.com/office/drawing/2017/decorative" val="1"/>
              </a:ext>
            </a:extLst>
          </p:cNvPr>
          <p:cNvSpPr/>
          <p:nvPr/>
        </p:nvSpPr>
        <p:spPr bwMode="auto">
          <a:xfrm>
            <a:off x="6152320" y="1889123"/>
            <a:ext cx="5457068" cy="4124333"/>
          </a:xfrm>
          <a:prstGeom prst="roundRect">
            <a:avLst>
              <a:gd name="adj" fmla="val 4542"/>
            </a:avLst>
          </a:prstGeom>
          <a:ln w="19050" cap="rnd">
            <a:gradFill flip="none" rotWithShape="1">
              <a:gsLst>
                <a:gs pos="0">
                  <a:srgbClr val="FF5C39"/>
                </a:gs>
                <a:gs pos="32000">
                  <a:srgbClr val="C03BC4"/>
                </a:gs>
                <a:gs pos="68000">
                  <a:srgbClr val="0078D4"/>
                </a:gs>
                <a:gs pos="100000">
                  <a:srgbClr val="399A91"/>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7" name="Rectangle: Rounded Corners 5">
            <a:extLst>
              <a:ext uri="{FF2B5EF4-FFF2-40B4-BE49-F238E27FC236}">
                <a16:creationId xmlns:a16="http://schemas.microsoft.com/office/drawing/2014/main" id="{3357693F-29CE-835A-1578-678964B40769}"/>
              </a:ext>
              <a:ext uri="{C183D7F6-B498-43B3-948B-1728B52AA6E4}">
                <adec:decorative xmlns:adec="http://schemas.microsoft.com/office/drawing/2017/decorative" val="1"/>
              </a:ext>
            </a:extLst>
          </p:cNvPr>
          <p:cNvSpPr/>
          <p:nvPr/>
        </p:nvSpPr>
        <p:spPr bwMode="auto">
          <a:xfrm>
            <a:off x="572388" y="4285805"/>
            <a:ext cx="5100449" cy="1727651"/>
          </a:xfrm>
          <a:prstGeom prst="roundRect">
            <a:avLst>
              <a:gd name="adj" fmla="val 9099"/>
            </a:avLst>
          </a:prstGeom>
          <a:ln w="12700" cap="rnd">
            <a:solidFill>
              <a:srgbClr val="D9D9D6"/>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algn="ctr" defTabSz="811670">
              <a:spcBef>
                <a:spcPts val="174"/>
              </a:spcBef>
            </a:pPr>
            <a:endParaRPr lang="en-US" sz="2400">
              <a:gradFill>
                <a:gsLst>
                  <a:gs pos="41958">
                    <a:srgbClr val="FFFFFF"/>
                  </a:gs>
                  <a:gs pos="63000">
                    <a:srgbClr val="FFFFFF"/>
                  </a:gs>
                </a:gsLst>
                <a:lin ang="0" scaled="0"/>
              </a:gradFill>
              <a:latin typeface="Segoe UI" panose="020B0502040204020203" pitchFamily="34" charset="0"/>
            </a:endParaRPr>
          </a:p>
        </p:txBody>
      </p:sp>
      <p:sp>
        <p:nvSpPr>
          <p:cNvPr id="8" name="Title 7">
            <a:extLst>
              <a:ext uri="{FF2B5EF4-FFF2-40B4-BE49-F238E27FC236}">
                <a16:creationId xmlns:a16="http://schemas.microsoft.com/office/drawing/2014/main" id="{D18A1E48-C74E-4B7C-95F4-2342DAC963A9}"/>
              </a:ext>
            </a:extLst>
          </p:cNvPr>
          <p:cNvSpPr>
            <a:spLocks noGrp="1"/>
          </p:cNvSpPr>
          <p:nvPr>
            <p:ph type="title"/>
          </p:nvPr>
        </p:nvSpPr>
        <p:spPr/>
        <p:txBody>
          <a:bodyPr wrap="square" anchor="t">
            <a:normAutofit fontScale="90000"/>
          </a:bodyPr>
          <a:lstStyle/>
          <a:p>
            <a:pPr algn="ctr"/>
            <a:r>
              <a:rPr lang="en-US"/>
              <a:t>Customer story: reducing on-call fatigue with a Chatbot</a:t>
            </a:r>
          </a:p>
        </p:txBody>
      </p:sp>
      <p:sp>
        <p:nvSpPr>
          <p:cNvPr id="4" name="Rounded Rectangle 18">
            <a:extLst>
              <a:ext uri="{FF2B5EF4-FFF2-40B4-BE49-F238E27FC236}">
                <a16:creationId xmlns:a16="http://schemas.microsoft.com/office/drawing/2014/main" id="{90EE233C-5F77-24C7-1E10-06E2B23CC1CE}"/>
              </a:ext>
            </a:extLst>
          </p:cNvPr>
          <p:cNvSpPr/>
          <p:nvPr/>
        </p:nvSpPr>
        <p:spPr bwMode="auto">
          <a:xfrm>
            <a:off x="876300" y="1653519"/>
            <a:ext cx="1470562" cy="471206"/>
          </a:xfrm>
          <a:prstGeom prst="roundRect">
            <a:avLst>
              <a:gd name="adj" fmla="val 50000"/>
            </a:avLst>
          </a:prstGeom>
          <a:gradFill flip="none" rotWithShape="1">
            <a:gsLst>
              <a:gs pos="0">
                <a:srgbClr val="FF5C39"/>
              </a:gs>
              <a:gs pos="80000">
                <a:srgbClr val="C03BC4"/>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defRPr/>
            </a:pPr>
            <a:r>
              <a:rPr lang="en-CA" sz="1800" b="1">
                <a:gradFill>
                  <a:gsLst>
                    <a:gs pos="70629">
                      <a:srgbClr val="FFFFFF"/>
                    </a:gs>
                    <a:gs pos="48951">
                      <a:srgbClr val="FFFFFF"/>
                    </a:gs>
                  </a:gsLst>
                  <a:path path="circle">
                    <a:fillToRect l="100000" t="100000"/>
                  </a:path>
                </a:gradFill>
                <a:latin typeface="Segoe UI Semibold" panose="020F0502020204030204" pitchFamily="34" charset="0"/>
              </a:rPr>
              <a:t>Problem</a:t>
            </a:r>
          </a:p>
        </p:txBody>
      </p:sp>
      <p:sp>
        <p:nvSpPr>
          <p:cNvPr id="3" name="Text Placeholder 2">
            <a:extLst>
              <a:ext uri="{FF2B5EF4-FFF2-40B4-BE49-F238E27FC236}">
                <a16:creationId xmlns:a16="http://schemas.microsoft.com/office/drawing/2014/main" id="{EB03E4EA-274B-4BE4-9A52-00B5B2697A08}"/>
              </a:ext>
            </a:extLst>
          </p:cNvPr>
          <p:cNvSpPr>
            <a:spLocks noGrp="1"/>
          </p:cNvSpPr>
          <p:nvPr>
            <p:ph type="body" sz="quarter" idx="4294967295"/>
          </p:nvPr>
        </p:nvSpPr>
        <p:spPr>
          <a:xfrm>
            <a:off x="876300" y="2322890"/>
            <a:ext cx="3781425" cy="1032583"/>
          </a:xfrm>
        </p:spPr>
        <p:txBody>
          <a:bodyPr wrap="square" anchor="t">
            <a:noAutofit/>
          </a:bodyPr>
          <a:lstStyle/>
          <a:p>
            <a:pPr marL="0" indent="0">
              <a:spcAft>
                <a:spcPts val="600"/>
              </a:spcAft>
              <a:buNone/>
            </a:pPr>
            <a:r>
              <a:rPr lang="en-US" sz="2000">
                <a:latin typeface="+mj-lt"/>
              </a:rPr>
              <a:t>Extreme On-Call Fatigue</a:t>
            </a:r>
          </a:p>
          <a:p>
            <a:pPr marL="0" indent="0">
              <a:spcBef>
                <a:spcPts val="600"/>
              </a:spcBef>
              <a:buNone/>
            </a:pPr>
            <a:r>
              <a:rPr lang="en-US" sz="1600">
                <a:latin typeface="+mj-lt"/>
              </a:rPr>
              <a:t>30 pages </a:t>
            </a:r>
            <a:r>
              <a:rPr lang="en-US" sz="1600"/>
              <a:t>per on-call cycle (1 weeklong)</a:t>
            </a:r>
          </a:p>
          <a:p>
            <a:pPr marL="0" indent="0">
              <a:spcBef>
                <a:spcPts val="600"/>
              </a:spcBef>
              <a:buNone/>
            </a:pPr>
            <a:r>
              <a:rPr lang="en-US" sz="1600">
                <a:latin typeface="+mj-lt"/>
              </a:rPr>
              <a:t>80% </a:t>
            </a:r>
            <a:r>
              <a:rPr lang="en-US" sz="1600"/>
              <a:t>of pages were mundane</a:t>
            </a:r>
          </a:p>
        </p:txBody>
      </p:sp>
      <p:sp>
        <p:nvSpPr>
          <p:cNvPr id="6" name="Rounded Rectangle 18">
            <a:extLst>
              <a:ext uri="{FF2B5EF4-FFF2-40B4-BE49-F238E27FC236}">
                <a16:creationId xmlns:a16="http://schemas.microsoft.com/office/drawing/2014/main" id="{0D79CBB6-9182-2A80-F253-AB3361F1672E}"/>
              </a:ext>
            </a:extLst>
          </p:cNvPr>
          <p:cNvSpPr/>
          <p:nvPr/>
        </p:nvSpPr>
        <p:spPr bwMode="auto">
          <a:xfrm>
            <a:off x="860426" y="4058803"/>
            <a:ext cx="1470562" cy="471206"/>
          </a:xfrm>
          <a:prstGeom prst="roundRect">
            <a:avLst>
              <a:gd name="adj" fmla="val 50000"/>
            </a:avLst>
          </a:prstGeom>
          <a:gradFill flip="none" rotWithShape="1">
            <a:gsLst>
              <a:gs pos="0">
                <a:srgbClr val="0078D4"/>
              </a:gs>
              <a:gs pos="8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defRPr/>
            </a:pPr>
            <a:r>
              <a:rPr lang="en-CA" sz="1800" b="1">
                <a:gradFill>
                  <a:gsLst>
                    <a:gs pos="70629">
                      <a:srgbClr val="FFFFFF"/>
                    </a:gs>
                    <a:gs pos="48951">
                      <a:srgbClr val="FFFFFF"/>
                    </a:gs>
                  </a:gsLst>
                  <a:path path="circle">
                    <a:fillToRect l="100000" t="100000"/>
                  </a:path>
                </a:gradFill>
                <a:latin typeface="Segoe UI Semibold" panose="020F0502020204030204" pitchFamily="34" charset="0"/>
              </a:rPr>
              <a:t>Solution</a:t>
            </a:r>
          </a:p>
        </p:txBody>
      </p:sp>
      <p:sp>
        <p:nvSpPr>
          <p:cNvPr id="5" name="Text Placeholder 2">
            <a:extLst>
              <a:ext uri="{FF2B5EF4-FFF2-40B4-BE49-F238E27FC236}">
                <a16:creationId xmlns:a16="http://schemas.microsoft.com/office/drawing/2014/main" id="{152195FB-4684-7F9D-BF1A-FFA00F41BC67}"/>
              </a:ext>
            </a:extLst>
          </p:cNvPr>
          <p:cNvSpPr txBox="1">
            <a:spLocks/>
          </p:cNvSpPr>
          <p:nvPr/>
        </p:nvSpPr>
        <p:spPr>
          <a:xfrm>
            <a:off x="860426" y="4747087"/>
            <a:ext cx="4812412" cy="1032583"/>
          </a:xfrm>
          <a:prstGeom prst="rect">
            <a:avLst/>
          </a:prstGeom>
        </p:spPr>
        <p:txBody>
          <a:bodyPr vert="horz" wrap="square" lIns="0" tIns="0" rIns="0" bIns="0"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600"/>
              </a:spcAft>
              <a:buFont typeface="Wingdings" panose="05000000000000000000" pitchFamily="2" charset="2"/>
              <a:buNone/>
            </a:pPr>
            <a:r>
              <a:rPr lang="en-US" sz="2000">
                <a:latin typeface="+mj-lt"/>
              </a:rPr>
              <a:t>Slack Chatbot</a:t>
            </a:r>
          </a:p>
          <a:p>
            <a:pPr marL="0" indent="0">
              <a:spcBef>
                <a:spcPts val="600"/>
              </a:spcBef>
              <a:buFont typeface="Wingdings" panose="05000000000000000000" pitchFamily="2" charset="2"/>
              <a:buNone/>
            </a:pPr>
            <a:r>
              <a:rPr lang="en-US" sz="1600">
                <a:latin typeface="+mj-lt"/>
              </a:rPr>
              <a:t>Empowers developers </a:t>
            </a:r>
            <a:r>
              <a:rPr lang="en-US" sz="1600"/>
              <a:t>to perform tasks themselves</a:t>
            </a:r>
          </a:p>
          <a:p>
            <a:pPr marL="0" indent="0">
              <a:spcBef>
                <a:spcPts val="600"/>
              </a:spcBef>
              <a:buFont typeface="Wingdings" panose="05000000000000000000" pitchFamily="2" charset="2"/>
              <a:buNone/>
            </a:pPr>
            <a:r>
              <a:rPr lang="en-US" sz="1600"/>
              <a:t>Handles common, repetitive tasks</a:t>
            </a:r>
          </a:p>
        </p:txBody>
      </p:sp>
      <p:sp>
        <p:nvSpPr>
          <p:cNvPr id="9" name="Rounded Rectangle 18">
            <a:extLst>
              <a:ext uri="{FF2B5EF4-FFF2-40B4-BE49-F238E27FC236}">
                <a16:creationId xmlns:a16="http://schemas.microsoft.com/office/drawing/2014/main" id="{CF02C68F-7AD6-ACDE-76A3-4990F4CB9A91}"/>
              </a:ext>
            </a:extLst>
          </p:cNvPr>
          <p:cNvSpPr/>
          <p:nvPr/>
        </p:nvSpPr>
        <p:spPr bwMode="auto">
          <a:xfrm>
            <a:off x="8145573" y="1658515"/>
            <a:ext cx="1470562" cy="471206"/>
          </a:xfrm>
          <a:prstGeom prst="roundRect">
            <a:avLst>
              <a:gd name="adj" fmla="val 50000"/>
            </a:avLst>
          </a:pr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defRPr/>
            </a:pPr>
            <a:r>
              <a:rPr lang="en-CA" sz="1800" b="1">
                <a:gradFill>
                  <a:gsLst>
                    <a:gs pos="70629">
                      <a:srgbClr val="FFFFFF"/>
                    </a:gs>
                    <a:gs pos="48951">
                      <a:srgbClr val="FFFFFF"/>
                    </a:gs>
                  </a:gsLst>
                  <a:path path="circle">
                    <a:fillToRect l="100000" t="100000"/>
                  </a:path>
                </a:gradFill>
                <a:latin typeface="Segoe UI Semibold" panose="020F0502020204030204" pitchFamily="34" charset="0"/>
              </a:rPr>
              <a:t>Outcome</a:t>
            </a:r>
          </a:p>
        </p:txBody>
      </p:sp>
      <p:pic>
        <p:nvPicPr>
          <p:cNvPr id="1026" name="Picture 2" descr="Output image">
            <a:extLst>
              <a:ext uri="{FF2B5EF4-FFF2-40B4-BE49-F238E27FC236}">
                <a16:creationId xmlns:a16="http://schemas.microsoft.com/office/drawing/2014/main" id="{C374141B-8D64-F65B-FA23-87A036E562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7121" y="2290220"/>
            <a:ext cx="4858580" cy="3045867"/>
          </a:xfrm>
          <a:prstGeom prst="roundRect">
            <a:avLst>
              <a:gd name="adj" fmla="val 6173"/>
            </a:avLst>
          </a:prstGeom>
          <a:noFill/>
          <a:ln>
            <a:noFill/>
          </a:ln>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5C8A1B3-39FE-6878-981E-873BE8E1EA4D}"/>
              </a:ext>
            </a:extLst>
          </p:cNvPr>
          <p:cNvSpPr txBox="1"/>
          <p:nvPr/>
        </p:nvSpPr>
        <p:spPr>
          <a:xfrm>
            <a:off x="6247078" y="5401744"/>
            <a:ext cx="5267552" cy="400110"/>
          </a:xfrm>
          <a:prstGeom prst="rect">
            <a:avLst/>
          </a:prstGeom>
          <a:noFill/>
        </p:spPr>
        <p:txBody>
          <a:bodyPr wrap="square">
            <a:spAutoFit/>
          </a:bodyPr>
          <a:lstStyle/>
          <a:p>
            <a:pPr algn="ctr"/>
            <a:r>
              <a:rPr lang="en-US" sz="2000" b="1">
                <a:ln w="3175">
                  <a:noFill/>
                </a:ln>
                <a:gradFill flip="none" rotWithShape="1">
                  <a:gsLst>
                    <a:gs pos="0">
                      <a:srgbClr val="FF5C39"/>
                    </a:gs>
                    <a:gs pos="32000">
                      <a:srgbClr val="C03BC4"/>
                    </a:gs>
                    <a:gs pos="68000">
                      <a:srgbClr val="0078D4"/>
                    </a:gs>
                    <a:gs pos="100000">
                      <a:srgbClr val="399A91"/>
                    </a:gs>
                  </a:gsLst>
                  <a:path path="circle">
                    <a:fillToRect l="100000" t="100000"/>
                  </a:path>
                  <a:tileRect r="-100000" b="-100000"/>
                </a:gradFill>
                <a:latin typeface="Segoe UI Semibold" panose="020F0502020204030204" pitchFamily="34" charset="0"/>
                <a:cs typeface="Segoe UI" panose="020B0502040204020203" pitchFamily="34" charset="0"/>
              </a:rPr>
              <a:t>~75% reduction </a:t>
            </a:r>
            <a:r>
              <a:rPr lang="en-US" sz="2000"/>
              <a:t>in pages per on-call cycle</a:t>
            </a:r>
          </a:p>
        </p:txBody>
      </p:sp>
      <p:sp>
        <p:nvSpPr>
          <p:cNvPr id="2" name="AutoShape 6">
            <a:extLst>
              <a:ext uri="{FF2B5EF4-FFF2-40B4-BE49-F238E27FC236}">
                <a16:creationId xmlns:a16="http://schemas.microsoft.com/office/drawing/2014/main" id="{B1B40199-E6FE-C769-1724-F81E0A44E035}"/>
              </a:ext>
              <a:ext uri="{C183D7F6-B498-43B3-948B-1728B52AA6E4}">
                <adec:decorative xmlns:adec="http://schemas.microsoft.com/office/drawing/2017/decorative" val="1"/>
              </a:ext>
            </a:extLst>
          </p:cNvPr>
          <p:cNvSpPr>
            <a:spLocks noChangeAspect="1" noChangeArrowheads="1"/>
          </p:cNvSpPr>
          <p:nvPr/>
        </p:nvSpPr>
        <p:spPr bwMode="auto">
          <a:xfrm>
            <a:off x="6114660" y="347977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9167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8.33333E-7 -2.96296E-6 L -8.33333E-7 0.03542 " pathEditMode="relative" rAng="0" ptsTypes="AA">
                                      <p:cBhvr>
                                        <p:cTn id="9" dur="700" spd="-100000" fill="hold"/>
                                        <p:tgtEl>
                                          <p:spTgt spid="4"/>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42" presetClass="path" presetSubtype="0" decel="100000" fill="hold" grpId="1" nodeType="withEffect">
                                  <p:stCondLst>
                                    <p:cond delay="0"/>
                                  </p:stCondLst>
                                  <p:childTnLst>
                                    <p:animMotion origin="layout" path="M -8.33333E-7 -2.96296E-6 L -8.33333E-7 0.03542 " pathEditMode="relative" rAng="0" ptsTypes="AA">
                                      <p:cBhvr>
                                        <p:cTn id="14" dur="700" spd="-100000" fill="hold"/>
                                        <p:tgtEl>
                                          <p:spTgt spid="16"/>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grpId="1" nodeType="withEffect">
                                  <p:stCondLst>
                                    <p:cond delay="0"/>
                                  </p:stCondLst>
                                  <p:childTnLst>
                                    <p:animMotion origin="layout" path="M -8.33333E-7 -2.96296E-6 L -8.33333E-7 0.03542 " pathEditMode="relative" rAng="0" ptsTypes="AA">
                                      <p:cBhvr>
                                        <p:cTn id="19" dur="700" spd="-100000" fill="hold"/>
                                        <p:tgtEl>
                                          <p:spTgt spid="3"/>
                                        </p:tgtEl>
                                        <p:attrNameLst>
                                          <p:attrName>ppt_x</p:attrName>
                                          <p:attrName>ppt_y</p:attrName>
                                        </p:attrNameLst>
                                      </p:cBhvr>
                                      <p:rCtr x="0" y="1759"/>
                                    </p:animMotion>
                                  </p:childTnLst>
                                </p:cTn>
                              </p:par>
                              <p:par>
                                <p:cTn id="20" presetID="10" presetClass="entr" presetSubtype="0" fill="hold" grpId="0" nodeType="withEffect">
                                  <p:stCondLst>
                                    <p:cond delay="1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path" presetSubtype="0" decel="100000" fill="hold" grpId="1" nodeType="withEffect">
                                  <p:stCondLst>
                                    <p:cond delay="100"/>
                                  </p:stCondLst>
                                  <p:childTnLst>
                                    <p:animMotion origin="layout" path="M -8.33333E-7 -2.96296E-6 L -8.33333E-7 0.03542 " pathEditMode="relative" rAng="0" ptsTypes="AA">
                                      <p:cBhvr>
                                        <p:cTn id="24" dur="700" spd="-100000" fill="hold"/>
                                        <p:tgtEl>
                                          <p:spTgt spid="6"/>
                                        </p:tgtEl>
                                        <p:attrNameLst>
                                          <p:attrName>ppt_x</p:attrName>
                                          <p:attrName>ppt_y</p:attrName>
                                        </p:attrNameLst>
                                      </p:cBhvr>
                                      <p:rCtr x="0" y="1759"/>
                                    </p:animMotion>
                                  </p:childTnLst>
                                </p:cTn>
                              </p:par>
                              <p:par>
                                <p:cTn id="25" presetID="10" presetClass="entr" presetSubtype="0" fill="hold" grpId="0" nodeType="withEffect">
                                  <p:stCondLst>
                                    <p:cond delay="1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42" presetClass="path" presetSubtype="0" decel="100000" fill="hold" grpId="1" nodeType="withEffect">
                                  <p:stCondLst>
                                    <p:cond delay="100"/>
                                  </p:stCondLst>
                                  <p:childTnLst>
                                    <p:animMotion origin="layout" path="M -8.33333E-7 -2.96296E-6 L -8.33333E-7 0.03542 " pathEditMode="relative" rAng="0" ptsTypes="AA">
                                      <p:cBhvr>
                                        <p:cTn id="29" dur="700" spd="-100000" fill="hold"/>
                                        <p:tgtEl>
                                          <p:spTgt spid="5"/>
                                        </p:tgtEl>
                                        <p:attrNameLst>
                                          <p:attrName>ppt_x</p:attrName>
                                          <p:attrName>ppt_y</p:attrName>
                                        </p:attrNameLst>
                                      </p:cBhvr>
                                      <p:rCtr x="0" y="1759"/>
                                    </p:animMotion>
                                  </p:childTnLst>
                                </p:cTn>
                              </p:par>
                              <p:par>
                                <p:cTn id="30" presetID="10" presetClass="entr" presetSubtype="0" fill="hold" grpId="0" nodeType="withEffect">
                                  <p:stCondLst>
                                    <p:cond delay="10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42" presetClass="path" presetSubtype="0" decel="100000" fill="hold" grpId="1" nodeType="withEffect">
                                  <p:stCondLst>
                                    <p:cond delay="100"/>
                                  </p:stCondLst>
                                  <p:childTnLst>
                                    <p:animMotion origin="layout" path="M -8.33333E-7 -2.96296E-6 L -8.33333E-7 0.03542 " pathEditMode="relative" rAng="0" ptsTypes="AA">
                                      <p:cBhvr>
                                        <p:cTn id="34" dur="700" spd="-100000" fill="hold"/>
                                        <p:tgtEl>
                                          <p:spTgt spid="17"/>
                                        </p:tgtEl>
                                        <p:attrNameLst>
                                          <p:attrName>ppt_x</p:attrName>
                                          <p:attrName>ppt_y</p:attrName>
                                        </p:attrNameLst>
                                      </p:cBhvr>
                                      <p:rCtr x="0" y="1759"/>
                                    </p:animMotion>
                                  </p:childTnLst>
                                </p:cTn>
                              </p:par>
                              <p:par>
                                <p:cTn id="35" presetID="10" presetClass="entr" presetSubtype="0" fill="hold" grpId="0" nodeType="withEffect">
                                  <p:stCondLst>
                                    <p:cond delay="30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42" presetClass="path" presetSubtype="0" decel="100000" fill="hold" grpId="1" nodeType="withEffect">
                                  <p:stCondLst>
                                    <p:cond delay="300"/>
                                  </p:stCondLst>
                                  <p:childTnLst>
                                    <p:animMotion origin="layout" path="M -8.33333E-7 -2.96296E-6 L -8.33333E-7 0.03542 " pathEditMode="relative" rAng="0" ptsTypes="AA">
                                      <p:cBhvr>
                                        <p:cTn id="39" dur="700" spd="-100000" fill="hold"/>
                                        <p:tgtEl>
                                          <p:spTgt spid="9"/>
                                        </p:tgtEl>
                                        <p:attrNameLst>
                                          <p:attrName>ppt_x</p:attrName>
                                          <p:attrName>ppt_y</p:attrName>
                                        </p:attrNameLst>
                                      </p:cBhvr>
                                      <p:rCtr x="0" y="1759"/>
                                    </p:animMotion>
                                  </p:childTnLst>
                                </p:cTn>
                              </p:par>
                              <p:par>
                                <p:cTn id="40" presetID="10" presetClass="entr" presetSubtype="0" fill="hold" grpId="0" nodeType="withEffect">
                                  <p:stCondLst>
                                    <p:cond delay="30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42" presetClass="path" presetSubtype="0" decel="100000" fill="hold" grpId="1" nodeType="withEffect">
                                  <p:stCondLst>
                                    <p:cond delay="300"/>
                                  </p:stCondLst>
                                  <p:childTnLst>
                                    <p:animMotion origin="layout" path="M -8.33333E-7 -2.96296E-6 L -8.33333E-7 0.03542 " pathEditMode="relative" rAng="0" ptsTypes="AA">
                                      <p:cBhvr>
                                        <p:cTn id="44" dur="700" spd="-100000" fill="hold"/>
                                        <p:tgtEl>
                                          <p:spTgt spid="10"/>
                                        </p:tgtEl>
                                        <p:attrNameLst>
                                          <p:attrName>ppt_x</p:attrName>
                                          <p:attrName>ppt_y</p:attrName>
                                        </p:attrNameLst>
                                      </p:cBhvr>
                                      <p:rCtr x="0" y="1759"/>
                                    </p:animMotion>
                                  </p:childTnLst>
                                </p:cTn>
                              </p:par>
                              <p:par>
                                <p:cTn id="45" presetID="10" presetClass="entr" presetSubtype="0" fill="hold" nodeType="withEffect">
                                  <p:stCondLst>
                                    <p:cond delay="300"/>
                                  </p:stCondLst>
                                  <p:childTnLst>
                                    <p:set>
                                      <p:cBhvr>
                                        <p:cTn id="46" dur="1" fill="hold">
                                          <p:stCondLst>
                                            <p:cond delay="0"/>
                                          </p:stCondLst>
                                        </p:cTn>
                                        <p:tgtEl>
                                          <p:spTgt spid="1026"/>
                                        </p:tgtEl>
                                        <p:attrNameLst>
                                          <p:attrName>style.visibility</p:attrName>
                                        </p:attrNameLst>
                                      </p:cBhvr>
                                      <p:to>
                                        <p:strVal val="visible"/>
                                      </p:to>
                                    </p:set>
                                    <p:animEffect transition="in" filter="fade">
                                      <p:cBhvr>
                                        <p:cTn id="47" dur="500"/>
                                        <p:tgtEl>
                                          <p:spTgt spid="1026"/>
                                        </p:tgtEl>
                                      </p:cBhvr>
                                    </p:animEffect>
                                  </p:childTnLst>
                                </p:cTn>
                              </p:par>
                              <p:par>
                                <p:cTn id="48" presetID="42" presetClass="path" presetSubtype="0" decel="100000" fill="hold" nodeType="withEffect">
                                  <p:stCondLst>
                                    <p:cond delay="300"/>
                                  </p:stCondLst>
                                  <p:childTnLst>
                                    <p:animMotion origin="layout" path="M -8.33333E-7 -2.96296E-6 L -8.33333E-7 0.03542 " pathEditMode="relative" rAng="0" ptsTypes="AA">
                                      <p:cBhvr>
                                        <p:cTn id="49" dur="700" spd="-100000" fill="hold"/>
                                        <p:tgtEl>
                                          <p:spTgt spid="1026"/>
                                        </p:tgtEl>
                                        <p:attrNameLst>
                                          <p:attrName>ppt_x</p:attrName>
                                          <p:attrName>ppt_y</p:attrName>
                                        </p:attrNameLst>
                                      </p:cBhvr>
                                      <p:rCtr x="0" y="1759"/>
                                    </p:animMotion>
                                  </p:childTnLst>
                                </p:cTn>
                              </p:par>
                              <p:par>
                                <p:cTn id="50" presetID="10" presetClass="entr" presetSubtype="0" fill="hold" grpId="0" nodeType="withEffect">
                                  <p:stCondLst>
                                    <p:cond delay="30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42" presetClass="path" presetSubtype="0" decel="100000" fill="hold" grpId="1" nodeType="withEffect">
                                  <p:stCondLst>
                                    <p:cond delay="300"/>
                                  </p:stCondLst>
                                  <p:childTnLst>
                                    <p:animMotion origin="layout" path="M -8.33333E-7 -2.96296E-6 L -8.33333E-7 0.03542 " pathEditMode="relative" rAng="0" ptsTypes="AA">
                                      <p:cBhvr>
                                        <p:cTn id="54" dur="700" spd="-100000" fill="hold"/>
                                        <p:tgtEl>
                                          <p:spTgt spid="15"/>
                                        </p:tgtEl>
                                        <p:attrNameLst>
                                          <p:attrName>ppt_x</p:attrName>
                                          <p:attrName>ppt_y</p:attrName>
                                        </p:attrNameLst>
                                      </p:cBhvr>
                                      <p:rCtr x="0" y="1759"/>
                                    </p:animMotion>
                                  </p:childTnLst>
                                </p:cTn>
                              </p:par>
                              <p:par>
                                <p:cTn id="55" presetID="10"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par>
                                <p:cTn id="58" presetID="42" presetClass="path" presetSubtype="0" decel="100000" fill="hold" grpId="1" nodeType="withEffect">
                                  <p:stCondLst>
                                    <p:cond delay="0"/>
                                  </p:stCondLst>
                                  <p:childTnLst>
                                    <p:animMotion origin="layout" path="M -8.33333E-7 -2.96296E-6 L -8.33333E-7 0.03542 " pathEditMode="relative" rAng="0" ptsTypes="AA">
                                      <p:cBhvr>
                                        <p:cTn id="59" dur="700" spd="-100000" fill="hold"/>
                                        <p:tgtEl>
                                          <p:spTgt spid="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0" grpId="0" animBg="1"/>
      <p:bldP spid="10" grpId="1" animBg="1"/>
      <p:bldP spid="17" grpId="0" animBg="1"/>
      <p:bldP spid="17" grpId="1" animBg="1"/>
      <p:bldP spid="8" grpId="0"/>
      <p:bldP spid="8" grpId="1"/>
      <p:bldP spid="4" grpId="0" animBg="1"/>
      <p:bldP spid="4" grpId="1" animBg="1"/>
      <p:bldP spid="3" grpId="0"/>
      <p:bldP spid="3" grpId="1"/>
      <p:bldP spid="6" grpId="0" animBg="1"/>
      <p:bldP spid="6" grpId="1" animBg="1"/>
      <p:bldP spid="5" grpId="0"/>
      <p:bldP spid="5" grpId="1"/>
      <p:bldP spid="9" grpId="0" animBg="1"/>
      <p:bldP spid="9" grpId="1" animBg="1"/>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0B80E-C69E-B0A8-0D48-BF7DA712A190}"/>
              </a:ext>
            </a:extLst>
          </p:cNvPr>
          <p:cNvSpPr>
            <a:spLocks noGrp="1"/>
          </p:cNvSpPr>
          <p:nvPr>
            <p:ph type="title"/>
          </p:nvPr>
        </p:nvSpPr>
        <p:spPr/>
        <p:txBody>
          <a:bodyPr/>
          <a:lstStyle/>
          <a:p>
            <a:pPr algn="ctr"/>
            <a:r>
              <a:rPr lang="en-US"/>
              <a:t>Costs of maintaining a Chatbot</a:t>
            </a:r>
          </a:p>
        </p:txBody>
      </p:sp>
      <p:grpSp>
        <p:nvGrpSpPr>
          <p:cNvPr id="21" name="Group 20" descr="Scalability">
            <a:extLst>
              <a:ext uri="{FF2B5EF4-FFF2-40B4-BE49-F238E27FC236}">
                <a16:creationId xmlns:a16="http://schemas.microsoft.com/office/drawing/2014/main" id="{50B2C8CD-0E83-5BBE-42DD-08386B8ED00B}"/>
              </a:ext>
            </a:extLst>
          </p:cNvPr>
          <p:cNvGrpSpPr/>
          <p:nvPr/>
        </p:nvGrpSpPr>
        <p:grpSpPr>
          <a:xfrm>
            <a:off x="980069" y="1757363"/>
            <a:ext cx="3305609" cy="4171950"/>
            <a:chOff x="980069" y="1757363"/>
            <a:chExt cx="3305609" cy="4171950"/>
          </a:xfrm>
        </p:grpSpPr>
        <p:grpSp>
          <p:nvGrpSpPr>
            <p:cNvPr id="18" name="Group 17">
              <a:extLst>
                <a:ext uri="{FF2B5EF4-FFF2-40B4-BE49-F238E27FC236}">
                  <a16:creationId xmlns:a16="http://schemas.microsoft.com/office/drawing/2014/main" id="{DE2263B8-9015-E034-C6E2-B627A3B7CEC3}"/>
                </a:ext>
              </a:extLst>
            </p:cNvPr>
            <p:cNvGrpSpPr/>
            <p:nvPr/>
          </p:nvGrpSpPr>
          <p:grpSpPr>
            <a:xfrm>
              <a:off x="980069" y="1757363"/>
              <a:ext cx="3305609" cy="4171950"/>
              <a:chOff x="980069" y="1757363"/>
              <a:chExt cx="3305609" cy="4171950"/>
            </a:xfrm>
          </p:grpSpPr>
          <p:pic>
            <p:nvPicPr>
              <p:cNvPr id="12" name="Picture Placeholder 2">
                <a:extLst>
                  <a:ext uri="{FF2B5EF4-FFF2-40B4-BE49-F238E27FC236}">
                    <a16:creationId xmlns:a16="http://schemas.microsoft.com/office/drawing/2014/main" id="{0497AED2-5BC1-99F6-D7FD-07DA82227EC5}"/>
                  </a:ext>
                  <a:ext uri="{C183D7F6-B498-43B3-948B-1728B52AA6E4}">
                    <adec:decorative xmlns:adec="http://schemas.microsoft.com/office/drawing/2017/decorative" val="1"/>
                  </a:ext>
                </a:extLst>
              </p:cNvPr>
              <p:cNvPicPr>
                <a:picLocks noChangeAspect="1"/>
              </p:cNvPicPr>
              <p:nvPr/>
            </p:nvPicPr>
            <p:blipFill>
              <a:blip r:embed="rId3"/>
              <a:srcRect l="24528" t="3548" r="24528"/>
              <a:stretch/>
            </p:blipFill>
            <p:spPr>
              <a:xfrm>
                <a:off x="980069" y="1757363"/>
                <a:ext cx="3305609" cy="4171950"/>
              </a:xfrm>
              <a:prstGeom prst="roundRect">
                <a:avLst>
                  <a:gd name="adj" fmla="val 7530"/>
                </a:avLst>
              </a:prstGeom>
              <a:noFill/>
              <a:effectLst/>
            </p:spPr>
          </p:pic>
          <p:sp>
            <p:nvSpPr>
              <p:cNvPr id="15" name="Rounded Rectangle 14">
                <a:extLst>
                  <a:ext uri="{FF2B5EF4-FFF2-40B4-BE49-F238E27FC236}">
                    <a16:creationId xmlns:a16="http://schemas.microsoft.com/office/drawing/2014/main" id="{B0B69FBC-C175-28A9-FDB6-110F4A18E030}"/>
                  </a:ext>
                  <a:ext uri="{C183D7F6-B498-43B3-948B-1728B52AA6E4}">
                    <adec:decorative xmlns:adec="http://schemas.microsoft.com/office/drawing/2017/decorative" val="1"/>
                  </a:ext>
                </a:extLst>
              </p:cNvPr>
              <p:cNvSpPr/>
              <p:nvPr/>
            </p:nvSpPr>
            <p:spPr bwMode="auto">
              <a:xfrm>
                <a:off x="980069" y="1757363"/>
                <a:ext cx="3305608" cy="3305609"/>
              </a:xfrm>
              <a:prstGeom prst="roundRect">
                <a:avLst>
                  <a:gd name="adj" fmla="val 6608"/>
                </a:avLst>
              </a:prstGeom>
              <a:gradFill>
                <a:gsLst>
                  <a:gs pos="58000">
                    <a:schemeClr val="tx1">
                      <a:alpha val="0"/>
                    </a:schemeClr>
                  </a:gs>
                  <a:gs pos="0">
                    <a:schemeClr val="tx1">
                      <a:alpha val="28918"/>
                    </a:schemeClr>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 name="Rounded Rectangle 5">
                <a:extLst>
                  <a:ext uri="{FF2B5EF4-FFF2-40B4-BE49-F238E27FC236}">
                    <a16:creationId xmlns:a16="http://schemas.microsoft.com/office/drawing/2014/main" id="{1DB924F5-FB2B-6CE9-E68D-496339AC907F}"/>
                  </a:ext>
                  <a:ext uri="{C183D7F6-B498-43B3-948B-1728B52AA6E4}">
                    <adec:decorative xmlns:adec="http://schemas.microsoft.com/office/drawing/2017/decorative" val="1"/>
                  </a:ext>
                </a:extLst>
              </p:cNvPr>
              <p:cNvSpPr/>
              <p:nvPr/>
            </p:nvSpPr>
            <p:spPr bwMode="auto">
              <a:xfrm>
                <a:off x="980069" y="1757363"/>
                <a:ext cx="3305609" cy="4171950"/>
              </a:xfrm>
              <a:prstGeom prst="roundRect">
                <a:avLst>
                  <a:gd name="adj" fmla="val 5687"/>
                </a:avLst>
              </a:prstGeom>
              <a:noFill/>
              <a:ln w="12700" cap="rnd">
                <a:solidFill>
                  <a:srgbClr val="D9D9D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algn="ctr" defTabSz="811670">
                  <a:spcBef>
                    <a:spcPts val="174"/>
                  </a:spcBef>
                </a:pPr>
                <a:endParaRPr lang="en-US" sz="2400" err="1">
                  <a:gradFill>
                    <a:gsLst>
                      <a:gs pos="41958">
                        <a:srgbClr val="FFFFFF"/>
                      </a:gs>
                      <a:gs pos="63000">
                        <a:srgbClr val="FFFFFF"/>
                      </a:gs>
                    </a:gsLst>
                    <a:lin ang="0" scaled="0"/>
                  </a:gradFill>
                  <a:latin typeface="Segoe UI" panose="020B0502040204020203" pitchFamily="34" charset="0"/>
                  <a:cs typeface="Segoe UI" panose="020B0502040204020203" pitchFamily="34" charset="0"/>
                </a:endParaRPr>
              </a:p>
            </p:txBody>
          </p:sp>
        </p:grpSp>
        <p:sp>
          <p:nvSpPr>
            <p:cNvPr id="9" name="TextBox 8">
              <a:extLst>
                <a:ext uri="{FF2B5EF4-FFF2-40B4-BE49-F238E27FC236}">
                  <a16:creationId xmlns:a16="http://schemas.microsoft.com/office/drawing/2014/main" id="{B6C8DAAF-DB2E-922A-5DC0-AD552B42882D}"/>
                </a:ext>
                <a:ext uri="{C183D7F6-B498-43B3-948B-1728B52AA6E4}">
                  <adec:decorative xmlns:adec="http://schemas.microsoft.com/office/drawing/2017/decorative" val="1"/>
                </a:ext>
              </a:extLst>
            </p:cNvPr>
            <p:cNvSpPr txBox="1"/>
            <p:nvPr/>
          </p:nvSpPr>
          <p:spPr>
            <a:xfrm>
              <a:off x="980069" y="4627418"/>
              <a:ext cx="3305609" cy="1301895"/>
            </a:xfrm>
            <a:prstGeom prst="roundRect">
              <a:avLst>
                <a:gd name="adj" fmla="val 11612"/>
              </a:avLst>
            </a:prstGeom>
            <a:gradFill flip="none" rotWithShape="1">
              <a:gsLst>
                <a:gs pos="32000">
                  <a:srgbClr val="C03BC4"/>
                </a:gs>
                <a:gs pos="100000">
                  <a:srgbClr val="399A91"/>
                </a:gs>
                <a:gs pos="68000">
                  <a:srgbClr val="0078D4"/>
                </a:gs>
                <a:gs pos="0">
                  <a:srgbClr val="FF5C39"/>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noAutofit/>
            </a:bodyPr>
            <a:lstStyle>
              <a:defPPr>
                <a:defRPr lang="en-US"/>
              </a:defPPr>
              <a:lvl1pPr algn="ctr" defTabSz="914400" fontAlgn="base">
                <a:spcBef>
                  <a:spcPct val="0"/>
                </a:spcBef>
                <a:spcAft>
                  <a:spcPct val="0"/>
                </a:spcAft>
                <a:defRPr sz="1800" b="1">
                  <a:ln w="3175">
                    <a:noFill/>
                  </a:ln>
                  <a:gradFill>
                    <a:gsLst>
                      <a:gs pos="53147">
                        <a:srgbClr val="FFFFFF"/>
                      </a:gs>
                      <a:gs pos="28000">
                        <a:srgbClr val="FFFFFF"/>
                      </a:gs>
                    </a:gsLst>
                    <a:path path="circle">
                      <a:fillToRect l="100000" b="100000"/>
                    </a:path>
                  </a:gradFill>
                  <a:latin typeface="Segoe UI Variable Display Semib" pitchFamily="2" charset="0"/>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2400">
                  <a:latin typeface="Segoe UI Semibold" panose="020F0502020204030204" pitchFamily="34" charset="0"/>
                </a:rPr>
                <a:t>Scalability</a:t>
              </a:r>
            </a:p>
          </p:txBody>
        </p:sp>
      </p:grpSp>
      <p:grpSp>
        <p:nvGrpSpPr>
          <p:cNvPr id="22" name="Group 21" descr="Time Investment&#10;">
            <a:extLst>
              <a:ext uri="{FF2B5EF4-FFF2-40B4-BE49-F238E27FC236}">
                <a16:creationId xmlns:a16="http://schemas.microsoft.com/office/drawing/2014/main" id="{4331ADDE-F896-E349-89B6-9020731AF0DD}"/>
              </a:ext>
            </a:extLst>
          </p:cNvPr>
          <p:cNvGrpSpPr/>
          <p:nvPr/>
        </p:nvGrpSpPr>
        <p:grpSpPr>
          <a:xfrm>
            <a:off x="4444719" y="1757360"/>
            <a:ext cx="3305609" cy="4171953"/>
            <a:chOff x="4444719" y="1757360"/>
            <a:chExt cx="3305609" cy="4171953"/>
          </a:xfrm>
        </p:grpSpPr>
        <p:grpSp>
          <p:nvGrpSpPr>
            <p:cNvPr id="19" name="Group 18">
              <a:extLst>
                <a:ext uri="{FF2B5EF4-FFF2-40B4-BE49-F238E27FC236}">
                  <a16:creationId xmlns:a16="http://schemas.microsoft.com/office/drawing/2014/main" id="{94B07A7C-8C43-3927-559D-93001D2ACBBD}"/>
                </a:ext>
              </a:extLst>
            </p:cNvPr>
            <p:cNvGrpSpPr/>
            <p:nvPr/>
          </p:nvGrpSpPr>
          <p:grpSpPr>
            <a:xfrm>
              <a:off x="4444719" y="1757360"/>
              <a:ext cx="3305609" cy="4171953"/>
              <a:chOff x="4444719" y="1757360"/>
              <a:chExt cx="3305609" cy="4171953"/>
            </a:xfrm>
          </p:grpSpPr>
          <p:pic>
            <p:nvPicPr>
              <p:cNvPr id="13" name="Picture Placeholder 4">
                <a:extLst>
                  <a:ext uri="{FF2B5EF4-FFF2-40B4-BE49-F238E27FC236}">
                    <a16:creationId xmlns:a16="http://schemas.microsoft.com/office/drawing/2014/main" id="{E24D9F0E-77AE-7A05-10F4-50F60BD207E0}"/>
                  </a:ext>
                  <a:ext uri="{C183D7F6-B498-43B3-948B-1728B52AA6E4}">
                    <adec:decorative xmlns:adec="http://schemas.microsoft.com/office/drawing/2017/decorative" val="1"/>
                  </a:ext>
                </a:extLst>
              </p:cNvPr>
              <p:cNvPicPr>
                <a:picLocks noChangeAspect="1"/>
              </p:cNvPicPr>
              <p:nvPr/>
            </p:nvPicPr>
            <p:blipFill>
              <a:blip r:embed="rId4"/>
              <a:srcRect l="13850" r="33515" b="311"/>
              <a:stretch/>
            </p:blipFill>
            <p:spPr bwMode="ltGray">
              <a:xfrm>
                <a:off x="4444719" y="1757362"/>
                <a:ext cx="3305609" cy="4171949"/>
              </a:xfrm>
              <a:prstGeom prst="roundRect">
                <a:avLst>
                  <a:gd name="adj" fmla="val 6026"/>
                </a:avLst>
              </a:prstGeom>
              <a:blipFill>
                <a:blip r:embed="rId5"/>
                <a:stretch>
                  <a:fillRect/>
                </a:stretch>
              </a:blipFill>
            </p:spPr>
          </p:pic>
          <p:sp>
            <p:nvSpPr>
              <p:cNvPr id="7" name="Rounded Rectangle 6">
                <a:extLst>
                  <a:ext uri="{FF2B5EF4-FFF2-40B4-BE49-F238E27FC236}">
                    <a16:creationId xmlns:a16="http://schemas.microsoft.com/office/drawing/2014/main" id="{0096D5EE-127D-0A1A-EEAA-73DF4C3036DD}"/>
                  </a:ext>
                  <a:ext uri="{C183D7F6-B498-43B3-948B-1728B52AA6E4}">
                    <adec:decorative xmlns:adec="http://schemas.microsoft.com/office/drawing/2017/decorative" val="1"/>
                  </a:ext>
                </a:extLst>
              </p:cNvPr>
              <p:cNvSpPr/>
              <p:nvPr/>
            </p:nvSpPr>
            <p:spPr bwMode="auto">
              <a:xfrm>
                <a:off x="4444719" y="1757363"/>
                <a:ext cx="3305609" cy="4171950"/>
              </a:xfrm>
              <a:prstGeom prst="roundRect">
                <a:avLst>
                  <a:gd name="adj" fmla="val 5687"/>
                </a:avLst>
              </a:prstGeom>
              <a:noFill/>
              <a:ln w="12700" cap="rnd">
                <a:solidFill>
                  <a:srgbClr val="D9D9D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algn="ctr" defTabSz="811670">
                  <a:spcBef>
                    <a:spcPts val="174"/>
                  </a:spcBef>
                </a:pPr>
                <a:endParaRPr lang="en-US" sz="2400" err="1">
                  <a:gradFill>
                    <a:gsLst>
                      <a:gs pos="41958">
                        <a:srgbClr val="FFFFFF"/>
                      </a:gs>
                      <a:gs pos="63000">
                        <a:srgbClr val="FFFFFF"/>
                      </a:gs>
                    </a:gsLst>
                    <a:lin ang="0" scaled="0"/>
                  </a:gradFill>
                  <a:latin typeface="Segoe UI" panose="020B0502040204020203" pitchFamily="34" charset="0"/>
                  <a:cs typeface="Segoe UI" panose="020B0502040204020203" pitchFamily="34" charset="0"/>
                </a:endParaRPr>
              </a:p>
            </p:txBody>
          </p:sp>
          <p:sp>
            <p:nvSpPr>
              <p:cNvPr id="16" name="Rounded Rectangle 15">
                <a:extLst>
                  <a:ext uri="{FF2B5EF4-FFF2-40B4-BE49-F238E27FC236}">
                    <a16:creationId xmlns:a16="http://schemas.microsoft.com/office/drawing/2014/main" id="{632B7AE6-47A4-B7D5-260E-15D8D7344A8B}"/>
                  </a:ext>
                  <a:ext uri="{C183D7F6-B498-43B3-948B-1728B52AA6E4}">
                    <adec:decorative xmlns:adec="http://schemas.microsoft.com/office/drawing/2017/decorative" val="1"/>
                  </a:ext>
                </a:extLst>
              </p:cNvPr>
              <p:cNvSpPr/>
              <p:nvPr/>
            </p:nvSpPr>
            <p:spPr bwMode="auto">
              <a:xfrm>
                <a:off x="4444719" y="1757360"/>
                <a:ext cx="3305608" cy="3305612"/>
              </a:xfrm>
              <a:prstGeom prst="roundRect">
                <a:avLst>
                  <a:gd name="adj" fmla="val 6608"/>
                </a:avLst>
              </a:prstGeom>
              <a:gradFill>
                <a:gsLst>
                  <a:gs pos="58000">
                    <a:schemeClr val="tx1">
                      <a:alpha val="0"/>
                    </a:schemeClr>
                  </a:gs>
                  <a:gs pos="0">
                    <a:schemeClr val="tx1">
                      <a:alpha val="28918"/>
                    </a:schemeClr>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10" name="TextBox 9">
              <a:extLst>
                <a:ext uri="{FF2B5EF4-FFF2-40B4-BE49-F238E27FC236}">
                  <a16:creationId xmlns:a16="http://schemas.microsoft.com/office/drawing/2014/main" id="{DF598B28-6855-23AF-EE14-E2F37418C58F}"/>
                </a:ext>
                <a:ext uri="{C183D7F6-B498-43B3-948B-1728B52AA6E4}">
                  <adec:decorative xmlns:adec="http://schemas.microsoft.com/office/drawing/2017/decorative" val="1"/>
                </a:ext>
              </a:extLst>
            </p:cNvPr>
            <p:cNvSpPr txBox="1"/>
            <p:nvPr/>
          </p:nvSpPr>
          <p:spPr>
            <a:xfrm>
              <a:off x="4444719" y="4627418"/>
              <a:ext cx="3305609" cy="1301895"/>
            </a:xfrm>
            <a:prstGeom prst="roundRect">
              <a:avLst>
                <a:gd name="adj" fmla="val 11612"/>
              </a:avLst>
            </a:prstGeom>
            <a:gradFill flip="none" rotWithShape="1">
              <a:gsLst>
                <a:gs pos="32000">
                  <a:srgbClr val="C03BC4"/>
                </a:gs>
                <a:gs pos="100000">
                  <a:srgbClr val="399A91"/>
                </a:gs>
                <a:gs pos="68000">
                  <a:srgbClr val="0078D4"/>
                </a:gs>
                <a:gs pos="0">
                  <a:srgbClr val="FF5C39"/>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noAutofit/>
            </a:bodyPr>
            <a:lstStyle>
              <a:defPPr>
                <a:defRPr lang="en-US"/>
              </a:defPPr>
              <a:lvl1pPr algn="ctr" defTabSz="914400" fontAlgn="base">
                <a:spcBef>
                  <a:spcPct val="0"/>
                </a:spcBef>
                <a:spcAft>
                  <a:spcPct val="0"/>
                </a:spcAft>
                <a:defRPr sz="1800" b="1">
                  <a:ln w="3175">
                    <a:noFill/>
                  </a:ln>
                  <a:gradFill>
                    <a:gsLst>
                      <a:gs pos="53147">
                        <a:srgbClr val="FFFFFF"/>
                      </a:gs>
                      <a:gs pos="28000">
                        <a:srgbClr val="FFFFFF"/>
                      </a:gs>
                    </a:gsLst>
                    <a:path path="circle">
                      <a:fillToRect l="100000" b="100000"/>
                    </a:path>
                  </a:gradFill>
                  <a:latin typeface="Segoe UI Variable Display Semib" pitchFamily="2" charset="0"/>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2400">
                  <a:latin typeface="Segoe UI Semibold" panose="020F0502020204030204" pitchFamily="34" charset="0"/>
                </a:rPr>
                <a:t>Time Investment</a:t>
              </a:r>
            </a:p>
          </p:txBody>
        </p:sp>
      </p:grpSp>
      <p:grpSp>
        <p:nvGrpSpPr>
          <p:cNvPr id="23" name="Group 22" descr="Security Concerns&#10;">
            <a:extLst>
              <a:ext uri="{FF2B5EF4-FFF2-40B4-BE49-F238E27FC236}">
                <a16:creationId xmlns:a16="http://schemas.microsoft.com/office/drawing/2014/main" id="{F3026D0C-AF1F-802E-5216-0DB11ECBE708}"/>
              </a:ext>
            </a:extLst>
          </p:cNvPr>
          <p:cNvGrpSpPr/>
          <p:nvPr/>
        </p:nvGrpSpPr>
        <p:grpSpPr>
          <a:xfrm>
            <a:off x="7909369" y="1757363"/>
            <a:ext cx="3305609" cy="4171950"/>
            <a:chOff x="7909369" y="1757363"/>
            <a:chExt cx="3305609" cy="4171950"/>
          </a:xfrm>
        </p:grpSpPr>
        <p:grpSp>
          <p:nvGrpSpPr>
            <p:cNvPr id="20" name="Group 19">
              <a:extLst>
                <a:ext uri="{FF2B5EF4-FFF2-40B4-BE49-F238E27FC236}">
                  <a16:creationId xmlns:a16="http://schemas.microsoft.com/office/drawing/2014/main" id="{CFE1CC4C-09AA-0F0F-C560-D9BE39189A2F}"/>
                </a:ext>
              </a:extLst>
            </p:cNvPr>
            <p:cNvGrpSpPr/>
            <p:nvPr/>
          </p:nvGrpSpPr>
          <p:grpSpPr>
            <a:xfrm>
              <a:off x="7909369" y="1757363"/>
              <a:ext cx="3305609" cy="4171950"/>
              <a:chOff x="7909369" y="1757363"/>
              <a:chExt cx="3305609" cy="4171950"/>
            </a:xfrm>
          </p:grpSpPr>
          <p:pic>
            <p:nvPicPr>
              <p:cNvPr id="14" name="Picture Placeholder 4">
                <a:extLst>
                  <a:ext uri="{FF2B5EF4-FFF2-40B4-BE49-F238E27FC236}">
                    <a16:creationId xmlns:a16="http://schemas.microsoft.com/office/drawing/2014/main" id="{664D5BD4-DC65-7217-2703-7C27D266D3CF}"/>
                  </a:ext>
                  <a:ext uri="{C183D7F6-B498-43B3-948B-1728B52AA6E4}">
                    <adec:decorative xmlns:adec="http://schemas.microsoft.com/office/drawing/2017/decorative" val="1"/>
                  </a:ext>
                </a:extLst>
              </p:cNvPr>
              <p:cNvPicPr>
                <a:picLocks noChangeAspect="1"/>
              </p:cNvPicPr>
              <p:nvPr/>
            </p:nvPicPr>
            <p:blipFill>
              <a:blip r:embed="rId6"/>
              <a:srcRect l="20" t="-1" r="20766" b="-113"/>
              <a:stretch/>
            </p:blipFill>
            <p:spPr>
              <a:xfrm>
                <a:off x="7909369" y="1757363"/>
                <a:ext cx="3302562" cy="4171948"/>
              </a:xfrm>
              <a:prstGeom prst="roundRect">
                <a:avLst>
                  <a:gd name="adj" fmla="val 6026"/>
                </a:avLst>
              </a:prstGeom>
              <a:blipFill>
                <a:blip r:embed="rId5"/>
                <a:stretch>
                  <a:fillRect/>
                </a:stretch>
              </a:blipFill>
            </p:spPr>
          </p:pic>
          <p:sp>
            <p:nvSpPr>
              <p:cNvPr id="8" name="Rounded Rectangle 7">
                <a:extLst>
                  <a:ext uri="{FF2B5EF4-FFF2-40B4-BE49-F238E27FC236}">
                    <a16:creationId xmlns:a16="http://schemas.microsoft.com/office/drawing/2014/main" id="{27D7DFA2-BBAE-F415-0AEC-E07656691132}"/>
                  </a:ext>
                  <a:ext uri="{C183D7F6-B498-43B3-948B-1728B52AA6E4}">
                    <adec:decorative xmlns:adec="http://schemas.microsoft.com/office/drawing/2017/decorative" val="1"/>
                  </a:ext>
                </a:extLst>
              </p:cNvPr>
              <p:cNvSpPr/>
              <p:nvPr/>
            </p:nvSpPr>
            <p:spPr bwMode="auto">
              <a:xfrm>
                <a:off x="7909369" y="1757363"/>
                <a:ext cx="3305609" cy="4171950"/>
              </a:xfrm>
              <a:prstGeom prst="roundRect">
                <a:avLst>
                  <a:gd name="adj" fmla="val 5687"/>
                </a:avLst>
              </a:prstGeom>
              <a:noFill/>
              <a:ln w="12700" cap="rnd">
                <a:solidFill>
                  <a:srgbClr val="D9D9D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algn="ctr" defTabSz="811670">
                  <a:spcBef>
                    <a:spcPts val="174"/>
                  </a:spcBef>
                </a:pPr>
                <a:endParaRPr lang="en-US" sz="2400" err="1">
                  <a:gradFill>
                    <a:gsLst>
                      <a:gs pos="41958">
                        <a:srgbClr val="FFFFFF"/>
                      </a:gs>
                      <a:gs pos="63000">
                        <a:srgbClr val="FFFFFF"/>
                      </a:gs>
                    </a:gsLst>
                    <a:lin ang="0" scaled="0"/>
                  </a:gradFill>
                  <a:latin typeface="Segoe UI" panose="020B0502040204020203" pitchFamily="34" charset="0"/>
                  <a:cs typeface="Segoe UI" panose="020B0502040204020203" pitchFamily="34" charset="0"/>
                </a:endParaRPr>
              </a:p>
            </p:txBody>
          </p:sp>
          <p:sp>
            <p:nvSpPr>
              <p:cNvPr id="17" name="Rounded Rectangle 16">
                <a:extLst>
                  <a:ext uri="{FF2B5EF4-FFF2-40B4-BE49-F238E27FC236}">
                    <a16:creationId xmlns:a16="http://schemas.microsoft.com/office/drawing/2014/main" id="{0D6F5908-F33D-4DE3-D97F-D0A2487AD7C1}"/>
                  </a:ext>
                  <a:ext uri="{C183D7F6-B498-43B3-948B-1728B52AA6E4}">
                    <adec:decorative xmlns:adec="http://schemas.microsoft.com/office/drawing/2017/decorative" val="1"/>
                  </a:ext>
                </a:extLst>
              </p:cNvPr>
              <p:cNvSpPr/>
              <p:nvPr/>
            </p:nvSpPr>
            <p:spPr bwMode="auto">
              <a:xfrm>
                <a:off x="7909369" y="2108200"/>
                <a:ext cx="3305608" cy="2954772"/>
              </a:xfrm>
              <a:prstGeom prst="roundRect">
                <a:avLst>
                  <a:gd name="adj" fmla="val 6608"/>
                </a:avLst>
              </a:prstGeom>
              <a:gradFill>
                <a:gsLst>
                  <a:gs pos="58000">
                    <a:schemeClr val="tx1">
                      <a:alpha val="0"/>
                    </a:schemeClr>
                  </a:gs>
                  <a:gs pos="0">
                    <a:schemeClr val="tx1">
                      <a:alpha val="28918"/>
                    </a:schemeClr>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11" name="TextBox 10">
              <a:extLst>
                <a:ext uri="{FF2B5EF4-FFF2-40B4-BE49-F238E27FC236}">
                  <a16:creationId xmlns:a16="http://schemas.microsoft.com/office/drawing/2014/main" id="{DF0CA5FA-55EA-3E8F-4D84-3914A9B45EEC}"/>
                </a:ext>
                <a:ext uri="{C183D7F6-B498-43B3-948B-1728B52AA6E4}">
                  <adec:decorative xmlns:adec="http://schemas.microsoft.com/office/drawing/2017/decorative" val="1"/>
                </a:ext>
              </a:extLst>
            </p:cNvPr>
            <p:cNvSpPr txBox="1"/>
            <p:nvPr/>
          </p:nvSpPr>
          <p:spPr>
            <a:xfrm>
              <a:off x="7909369" y="4627418"/>
              <a:ext cx="3305609" cy="1301895"/>
            </a:xfrm>
            <a:prstGeom prst="roundRect">
              <a:avLst>
                <a:gd name="adj" fmla="val 11612"/>
              </a:avLst>
            </a:prstGeom>
            <a:gradFill flip="none" rotWithShape="1">
              <a:gsLst>
                <a:gs pos="32000">
                  <a:srgbClr val="C03BC4"/>
                </a:gs>
                <a:gs pos="100000">
                  <a:srgbClr val="399A91"/>
                </a:gs>
                <a:gs pos="68000">
                  <a:srgbClr val="0078D4"/>
                </a:gs>
                <a:gs pos="0">
                  <a:srgbClr val="FF5C39"/>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noAutofit/>
            </a:bodyPr>
            <a:lstStyle>
              <a:defPPr>
                <a:defRPr lang="en-US"/>
              </a:defPPr>
              <a:lvl1pPr algn="ctr" defTabSz="914400" fontAlgn="base">
                <a:spcBef>
                  <a:spcPct val="0"/>
                </a:spcBef>
                <a:spcAft>
                  <a:spcPct val="0"/>
                </a:spcAft>
                <a:defRPr sz="1800" b="1">
                  <a:ln w="3175">
                    <a:noFill/>
                  </a:ln>
                  <a:gradFill>
                    <a:gsLst>
                      <a:gs pos="53147">
                        <a:srgbClr val="FFFFFF"/>
                      </a:gs>
                      <a:gs pos="28000">
                        <a:srgbClr val="FFFFFF"/>
                      </a:gs>
                    </a:gsLst>
                    <a:path path="circle">
                      <a:fillToRect l="100000" b="100000"/>
                    </a:path>
                  </a:gradFill>
                  <a:latin typeface="Segoe UI Variable Display Semib" pitchFamily="2" charset="0"/>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2400">
                  <a:latin typeface="Segoe UI Semibold" panose="020F0502020204030204" pitchFamily="34" charset="0"/>
                </a:rPr>
                <a:t>Security Concerns</a:t>
              </a:r>
            </a:p>
          </p:txBody>
        </p:sp>
      </p:grpSp>
    </p:spTree>
    <p:extLst>
      <p:ext uri="{BB962C8B-B14F-4D97-AF65-F5344CB8AC3E}">
        <p14:creationId xmlns:p14="http://schemas.microsoft.com/office/powerpoint/2010/main" val="309461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42" presetClass="path" presetSubtype="0" decel="100000" fill="hold" nodeType="withEffect">
                                  <p:stCondLst>
                                    <p:cond delay="100"/>
                                  </p:stCondLst>
                                  <p:childTnLst>
                                    <p:animMotion origin="layout" path="M 4.58333E-6 3.33333E-6 L 4.58333E-6 0.03541 " pathEditMode="relative" rAng="0" ptsTypes="AA">
                                      <p:cBhvr>
                                        <p:cTn id="9" dur="700" spd="-100000" fill="hold"/>
                                        <p:tgtEl>
                                          <p:spTgt spid="21"/>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42" presetClass="path" presetSubtype="0" decel="100000" fill="hold" nodeType="withEffect">
                                  <p:stCondLst>
                                    <p:cond delay="200"/>
                                  </p:stCondLst>
                                  <p:childTnLst>
                                    <p:animMotion origin="layout" path="M -8.33333E-7 -2.96296E-6 L -8.33333E-7 0.03542 " pathEditMode="relative" rAng="0" ptsTypes="AA">
                                      <p:cBhvr>
                                        <p:cTn id="14" dur="700" spd="-100000" fill="hold"/>
                                        <p:tgtEl>
                                          <p:spTgt spid="22"/>
                                        </p:tgtEl>
                                        <p:attrNameLst>
                                          <p:attrName>ppt_x</p:attrName>
                                          <p:attrName>ppt_y</p:attrName>
                                        </p:attrNameLst>
                                      </p:cBhvr>
                                      <p:rCtr x="0" y="1759"/>
                                    </p:animMotion>
                                  </p:childTnLst>
                                </p:cTn>
                              </p:par>
                              <p:par>
                                <p:cTn id="15" presetID="10" presetClass="entr" presetSubtype="0" fill="hold" nodeType="withEffect">
                                  <p:stCondLst>
                                    <p:cond delay="3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42" presetClass="path" presetSubtype="0" decel="100000" fill="hold" nodeType="withEffect">
                                  <p:stCondLst>
                                    <p:cond delay="300"/>
                                  </p:stCondLst>
                                  <p:childTnLst>
                                    <p:animMotion origin="layout" path="M -4.79167E-6 3.33333E-6 L -4.79167E-6 0.03541 " pathEditMode="relative" rAng="0" ptsTypes="AA">
                                      <p:cBhvr>
                                        <p:cTn id="19" dur="700" spd="-100000" fill="hold"/>
                                        <p:tgtEl>
                                          <p:spTgt spid="23"/>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42" presetClass="path" presetSubtype="0" decel="100000" fill="hold" grpId="1" nodeType="withEffect">
                                  <p:stCondLst>
                                    <p:cond delay="0"/>
                                  </p:stCondLst>
                                  <p:childTnLst>
                                    <p:animMotion origin="layout" path="M -8.33333E-7 -2.96296E-6 L -8.33333E-7 0.03542 " pathEditMode="relative" rAng="0" ptsTypes="AA">
                                      <p:cBhvr>
                                        <p:cTn id="24" dur="700" spd="-100000" fill="hold"/>
                                        <p:tgtEl>
                                          <p:spTgt spid="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BB51B6F-A6B6-4C5C-87D8-20DB1C857613}"/>
              </a:ext>
            </a:extLst>
          </p:cNvPr>
          <p:cNvSpPr>
            <a:spLocks noGrp="1"/>
          </p:cNvSpPr>
          <p:nvPr>
            <p:ph type="title"/>
          </p:nvPr>
        </p:nvSpPr>
        <p:spPr/>
        <p:txBody>
          <a:bodyPr wrap="square" anchor="t">
            <a:normAutofit/>
          </a:bodyPr>
          <a:lstStyle/>
          <a:p>
            <a:pPr algn="ctr"/>
            <a:r>
              <a:rPr lang="en-US"/>
              <a:t>Managing IT infrastructure with copilots</a:t>
            </a:r>
          </a:p>
        </p:txBody>
      </p:sp>
      <p:sp>
        <p:nvSpPr>
          <p:cNvPr id="4" name="Rounded Rectangle 3">
            <a:extLst>
              <a:ext uri="{FF2B5EF4-FFF2-40B4-BE49-F238E27FC236}">
                <a16:creationId xmlns:a16="http://schemas.microsoft.com/office/drawing/2014/main" id="{09EEB354-D0AA-0046-5F68-FE9DD98A2413}"/>
              </a:ext>
            </a:extLst>
          </p:cNvPr>
          <p:cNvSpPr/>
          <p:nvPr/>
        </p:nvSpPr>
        <p:spPr bwMode="auto">
          <a:xfrm>
            <a:off x="980069" y="2311361"/>
            <a:ext cx="3305609" cy="2967037"/>
          </a:xfrm>
          <a:prstGeom prst="roundRect">
            <a:avLst>
              <a:gd name="adj" fmla="val 5687"/>
            </a:avLst>
          </a:prstGeom>
          <a:noFill/>
          <a:ln w="12700" cap="rnd">
            <a:solidFill>
              <a:srgbClr val="D9D9D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algn="ctr" defTabSz="811670">
              <a:spcBef>
                <a:spcPts val="174"/>
              </a:spcBef>
            </a:pPr>
            <a:r>
              <a:rPr lang="en-US" sz="2400" b="1" dirty="0">
                <a:ln w="3175">
                  <a:noFill/>
                </a:ln>
                <a:solidFill>
                  <a:schemeClr val="tx1"/>
                </a:solidFill>
                <a:latin typeface="Segoe UI Semibold" panose="020F0502020204030204" pitchFamily="34" charset="0"/>
                <a:cs typeface="Segoe UI" panose="020B0502040204020203" pitchFamily="34" charset="0"/>
              </a:rPr>
              <a:t>Microsoft</a:t>
            </a:r>
            <a:br>
              <a:rPr lang="en-US" sz="2400" b="1" dirty="0">
                <a:ln w="3175">
                  <a:noFill/>
                </a:ln>
                <a:solidFill>
                  <a:schemeClr val="tx1"/>
                </a:solidFill>
                <a:latin typeface="Segoe UI Semibold" panose="020F0502020204030204" pitchFamily="34" charset="0"/>
                <a:cs typeface="Segoe UI" panose="020B0502040204020203" pitchFamily="34" charset="0"/>
              </a:rPr>
            </a:br>
            <a:r>
              <a:rPr lang="en-US" sz="2400" b="1" dirty="0">
                <a:ln w="3175">
                  <a:noFill/>
                </a:ln>
                <a:solidFill>
                  <a:schemeClr val="tx1"/>
                </a:solidFill>
                <a:latin typeface="Segoe UI Semibold" panose="020F0502020204030204" pitchFamily="34" charset="0"/>
                <a:cs typeface="Segoe UI" panose="020B0502040204020203" pitchFamily="34" charset="0"/>
              </a:rPr>
              <a:t>Copilot in Azure</a:t>
            </a:r>
          </a:p>
        </p:txBody>
      </p:sp>
      <p:sp>
        <p:nvSpPr>
          <p:cNvPr id="9" name="Rectangle: Rounded Corners 26">
            <a:extLst>
              <a:ext uri="{FF2B5EF4-FFF2-40B4-BE49-F238E27FC236}">
                <a16:creationId xmlns:a16="http://schemas.microsoft.com/office/drawing/2014/main" id="{958B82D6-DBFB-BC78-1B0C-E172E7F58549}"/>
              </a:ext>
              <a:ext uri="{C183D7F6-B498-43B3-948B-1728B52AA6E4}">
                <adec:decorative xmlns:adec="http://schemas.microsoft.com/office/drawing/2017/decorative" val="0"/>
              </a:ext>
            </a:extLst>
          </p:cNvPr>
          <p:cNvSpPr/>
          <p:nvPr/>
        </p:nvSpPr>
        <p:spPr bwMode="auto">
          <a:xfrm>
            <a:off x="1970976" y="5051480"/>
            <a:ext cx="1323795" cy="403670"/>
          </a:xfrm>
          <a:prstGeom prst="roundRect">
            <a:avLst>
              <a:gd name="adj" fmla="val 36259"/>
            </a:avLst>
          </a:prstGeom>
          <a:gradFill flip="none" rotWithShape="1">
            <a:gsLst>
              <a:gs pos="32000">
                <a:srgbClr val="C03BC4"/>
              </a:gs>
              <a:gs pos="100000">
                <a:srgbClr val="399A91"/>
              </a:gs>
              <a:gs pos="68000">
                <a:srgbClr val="0078D4"/>
              </a:gs>
              <a:gs pos="0">
                <a:srgbClr val="FF5C39"/>
              </a:gs>
            </a:gsLst>
            <a:path path="circle">
              <a:fillToRect l="100000" t="100000"/>
            </a:path>
            <a:tileRect r="-100000" b="-100000"/>
          </a:gradFill>
          <a:ln w="63897" cap="flat">
            <a:noFill/>
            <a:prstDash val="solid"/>
            <a:miter/>
          </a:ln>
          <a:effectLst>
            <a:outerShdw blurRad="63500" dist="63500" dir="2700000" algn="tl" rotWithShape="0">
              <a:srgbClr val="000000">
                <a:alpha val="50000"/>
              </a:srgbClr>
            </a:outerShdw>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spAutoFit/>
          </a:bodyPr>
          <a:lstStyle/>
          <a:p>
            <a:pPr algn="ctr" defTabSz="914400" fontAlgn="base">
              <a:spcBef>
                <a:spcPct val="0"/>
              </a:spcBef>
              <a:spcAft>
                <a:spcPct val="0"/>
              </a:spcAft>
            </a:pPr>
            <a:r>
              <a:rPr lang="en-CA" sz="1600" b="1">
                <a:ln w="3175">
                  <a:noFill/>
                </a:ln>
                <a:gradFill>
                  <a:gsLst>
                    <a:gs pos="53147">
                      <a:srgbClr val="FFFFFF"/>
                    </a:gs>
                    <a:gs pos="28000">
                      <a:srgbClr val="FFFFFF"/>
                    </a:gs>
                  </a:gsLst>
                  <a:path path="circle">
                    <a:fillToRect l="100000" b="100000"/>
                  </a:path>
                </a:gradFill>
                <a:latin typeface="Segoe UI Semibold" panose="020F0502020204030204" pitchFamily="34" charset="0"/>
                <a:cs typeface="Segoe UI" pitchFamily="34" charset="0"/>
              </a:rPr>
              <a:t>Preview</a:t>
            </a:r>
          </a:p>
        </p:txBody>
      </p:sp>
      <p:sp>
        <p:nvSpPr>
          <p:cNvPr id="5" name="Rounded Rectangle 4">
            <a:extLst>
              <a:ext uri="{FF2B5EF4-FFF2-40B4-BE49-F238E27FC236}">
                <a16:creationId xmlns:a16="http://schemas.microsoft.com/office/drawing/2014/main" id="{563DA658-5F16-B479-060E-471171B33136}"/>
              </a:ext>
            </a:extLst>
          </p:cNvPr>
          <p:cNvSpPr/>
          <p:nvPr/>
        </p:nvSpPr>
        <p:spPr bwMode="auto">
          <a:xfrm>
            <a:off x="4444719" y="2311361"/>
            <a:ext cx="3305609" cy="2967037"/>
          </a:xfrm>
          <a:prstGeom prst="roundRect">
            <a:avLst>
              <a:gd name="adj" fmla="val 5687"/>
            </a:avLst>
          </a:prstGeom>
          <a:noFill/>
          <a:ln w="12700" cap="rnd">
            <a:solidFill>
              <a:srgbClr val="D9D9D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algn="ctr" defTabSz="811670">
              <a:spcBef>
                <a:spcPts val="174"/>
              </a:spcBef>
            </a:pPr>
            <a:r>
              <a:rPr lang="en-US" sz="2400" b="1">
                <a:ln w="3175">
                  <a:noFill/>
                </a:ln>
                <a:solidFill>
                  <a:schemeClr val="tx1"/>
                </a:solidFill>
                <a:latin typeface="Segoe UI Semibold" panose="020F0502020204030204" pitchFamily="34" charset="0"/>
                <a:cs typeface="Segoe UI" panose="020B0502040204020203" pitchFamily="34" charset="0"/>
              </a:rPr>
              <a:t>GitHub</a:t>
            </a:r>
            <a:br>
              <a:rPr lang="en-US" sz="2400" b="1">
                <a:ln w="3175">
                  <a:noFill/>
                </a:ln>
                <a:solidFill>
                  <a:schemeClr val="tx1"/>
                </a:solidFill>
                <a:latin typeface="Segoe UI Semibold" panose="020F0502020204030204" pitchFamily="34" charset="0"/>
                <a:cs typeface="Segoe UI" panose="020B0502040204020203" pitchFamily="34" charset="0"/>
              </a:rPr>
            </a:br>
            <a:r>
              <a:rPr lang="en-US" sz="2400" b="1">
                <a:ln w="3175">
                  <a:noFill/>
                </a:ln>
                <a:solidFill>
                  <a:schemeClr val="tx1"/>
                </a:solidFill>
                <a:latin typeface="Segoe UI Semibold" panose="020F0502020204030204" pitchFamily="34" charset="0"/>
                <a:cs typeface="Segoe UI" panose="020B0502040204020203" pitchFamily="34" charset="0"/>
              </a:rPr>
              <a:t>Copilot</a:t>
            </a:r>
          </a:p>
        </p:txBody>
      </p:sp>
      <p:pic>
        <p:nvPicPr>
          <p:cNvPr id="8" name="Content Placeholder 12">
            <a:extLst>
              <a:ext uri="{FF2B5EF4-FFF2-40B4-BE49-F238E27FC236}">
                <a16:creationId xmlns:a16="http://schemas.microsoft.com/office/drawing/2014/main" id="{D1937155-DA76-6050-3F3A-320B2894E70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34630" y="1713278"/>
            <a:ext cx="1196487" cy="1196167"/>
          </a:xfrm>
          <a:prstGeom prst="rect">
            <a:avLst/>
          </a:prstGeom>
        </p:spPr>
      </p:pic>
      <p:pic>
        <p:nvPicPr>
          <p:cNvPr id="10" name="Picture Placeholder 30">
            <a:extLst>
              <a:ext uri="{FF2B5EF4-FFF2-40B4-BE49-F238E27FC236}">
                <a16:creationId xmlns:a16="http://schemas.microsoft.com/office/drawing/2014/main" id="{839C7374-12FA-168F-70EB-1FFCDD3EEACB}"/>
              </a:ext>
              <a:ext uri="{C183D7F6-B498-43B3-948B-1728B52AA6E4}">
                <adec:decorative xmlns:adec="http://schemas.microsoft.com/office/drawing/2017/decorative" val="1"/>
              </a:ext>
            </a:extLst>
          </p:cNvPr>
          <p:cNvPicPr>
            <a:picLocks noChangeAspect="1"/>
          </p:cNvPicPr>
          <p:nvPr/>
        </p:nvPicPr>
        <p:blipFill>
          <a:blip r:embed="rId4"/>
          <a:srcRect l="10088" r="10088"/>
          <a:stretch>
            <a:fillRect/>
          </a:stretch>
        </p:blipFill>
        <p:spPr>
          <a:xfrm>
            <a:off x="5678947" y="1892785"/>
            <a:ext cx="837152" cy="837152"/>
          </a:xfrm>
          <a:prstGeom prst="rect">
            <a:avLst/>
          </a:prstGeom>
          <a:noFill/>
          <a:ln w="12700">
            <a:noFill/>
          </a:ln>
        </p:spPr>
      </p:pic>
      <p:sp>
        <p:nvSpPr>
          <p:cNvPr id="2" name="Rounded Rectangle 4">
            <a:extLst>
              <a:ext uri="{FF2B5EF4-FFF2-40B4-BE49-F238E27FC236}">
                <a16:creationId xmlns:a16="http://schemas.microsoft.com/office/drawing/2014/main" id="{05AD7371-D68B-2230-AC76-3154057D9F36}"/>
              </a:ext>
            </a:extLst>
          </p:cNvPr>
          <p:cNvSpPr/>
          <p:nvPr/>
        </p:nvSpPr>
        <p:spPr bwMode="auto">
          <a:xfrm>
            <a:off x="7912696" y="2311361"/>
            <a:ext cx="3305609" cy="2967037"/>
          </a:xfrm>
          <a:prstGeom prst="roundRect">
            <a:avLst>
              <a:gd name="adj" fmla="val 5687"/>
            </a:avLst>
          </a:prstGeom>
          <a:noFill/>
          <a:ln w="12700" cap="rnd">
            <a:solidFill>
              <a:srgbClr val="D9D9D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algn="ctr" defTabSz="811670">
              <a:spcBef>
                <a:spcPts val="174"/>
              </a:spcBef>
            </a:pPr>
            <a:r>
              <a:rPr lang="en-US" sz="2400" b="1">
                <a:ln w="3175">
                  <a:noFill/>
                </a:ln>
                <a:solidFill>
                  <a:schemeClr val="tx1"/>
                </a:solidFill>
                <a:latin typeface="Segoe UI Semibold" panose="020F0502020204030204" pitchFamily="34" charset="0"/>
                <a:cs typeface="Segoe UI" panose="020B0502040204020203" pitchFamily="34" charset="0"/>
              </a:rPr>
              <a:t>AI Shell</a:t>
            </a:r>
          </a:p>
        </p:txBody>
      </p:sp>
      <p:sp>
        <p:nvSpPr>
          <p:cNvPr id="11" name="Rectangle: Rounded Corners 26">
            <a:extLst>
              <a:ext uri="{FF2B5EF4-FFF2-40B4-BE49-F238E27FC236}">
                <a16:creationId xmlns:a16="http://schemas.microsoft.com/office/drawing/2014/main" id="{34BF8020-C56F-BD75-12B2-B2B4F64347ED}"/>
              </a:ext>
              <a:ext uri="{C183D7F6-B498-43B3-948B-1728B52AA6E4}">
                <adec:decorative xmlns:adec="http://schemas.microsoft.com/office/drawing/2017/decorative" val="0"/>
              </a:ext>
            </a:extLst>
          </p:cNvPr>
          <p:cNvSpPr/>
          <p:nvPr/>
        </p:nvSpPr>
        <p:spPr bwMode="auto">
          <a:xfrm>
            <a:off x="8903602" y="5087644"/>
            <a:ext cx="1323795" cy="403670"/>
          </a:xfrm>
          <a:prstGeom prst="roundRect">
            <a:avLst>
              <a:gd name="adj" fmla="val 36259"/>
            </a:avLst>
          </a:prstGeom>
          <a:gradFill flip="none" rotWithShape="1">
            <a:gsLst>
              <a:gs pos="32000">
                <a:srgbClr val="C03BC4"/>
              </a:gs>
              <a:gs pos="100000">
                <a:srgbClr val="399A91"/>
              </a:gs>
              <a:gs pos="68000">
                <a:srgbClr val="0078D4"/>
              </a:gs>
              <a:gs pos="0">
                <a:srgbClr val="FF5C39"/>
              </a:gs>
            </a:gsLst>
            <a:path path="circle">
              <a:fillToRect l="100000" t="100000"/>
            </a:path>
            <a:tileRect r="-100000" b="-100000"/>
          </a:gradFill>
          <a:ln w="63897" cap="flat">
            <a:noFill/>
            <a:prstDash val="solid"/>
            <a:miter/>
          </a:ln>
          <a:effectLst>
            <a:outerShdw blurRad="63500" dist="63500" dir="2700000" algn="tl" rotWithShape="0">
              <a:srgbClr val="000000">
                <a:alpha val="50000"/>
              </a:srgbClr>
            </a:outerShdw>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spAutoFit/>
          </a:bodyPr>
          <a:lstStyle/>
          <a:p>
            <a:pPr algn="ctr" defTabSz="914400" fontAlgn="base">
              <a:spcBef>
                <a:spcPct val="0"/>
              </a:spcBef>
              <a:spcAft>
                <a:spcPct val="0"/>
              </a:spcAft>
            </a:pPr>
            <a:r>
              <a:rPr lang="en-CA" sz="1600" b="1">
                <a:ln w="3175">
                  <a:noFill/>
                </a:ln>
                <a:gradFill>
                  <a:gsLst>
                    <a:gs pos="53147">
                      <a:srgbClr val="FFFFFF"/>
                    </a:gs>
                    <a:gs pos="28000">
                      <a:srgbClr val="FFFFFF"/>
                    </a:gs>
                  </a:gsLst>
                  <a:path path="circle">
                    <a:fillToRect l="100000" b="100000"/>
                  </a:path>
                </a:gradFill>
                <a:latin typeface="Segoe UI Semibold" panose="020F0502020204030204" pitchFamily="34" charset="0"/>
                <a:cs typeface="Segoe UI" pitchFamily="34" charset="0"/>
              </a:rPr>
              <a:t>Preview</a:t>
            </a:r>
          </a:p>
        </p:txBody>
      </p:sp>
      <p:pic>
        <p:nvPicPr>
          <p:cNvPr id="1026" name="Picture 2" descr="PowerShell New Versions 7 and 7.1: What, How, and Why - EnablingAutomation">
            <a:extLst>
              <a:ext uri="{FF2B5EF4-FFF2-40B4-BE49-F238E27FC236}">
                <a16:creationId xmlns:a16="http://schemas.microsoft.com/office/drawing/2014/main" id="{333F7DFE-229E-2076-45A8-1AF60EF6EB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4740" y="1875542"/>
            <a:ext cx="981518" cy="981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78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100"/>
                                  </p:stCondLst>
                                  <p:childTnLst>
                                    <p:animMotion origin="layout" path="M -8.33333E-7 -2.96296E-6 L -8.33333E-7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100"/>
                                  </p:stCondLst>
                                  <p:childTnLst>
                                    <p:animMotion origin="layout" path="M -8.33333E-7 -2.96296E-6 L -8.33333E-7 0.03542 " pathEditMode="relative" rAng="0" ptsTypes="AA">
                                      <p:cBhvr>
                                        <p:cTn id="14" dur="700" spd="-100000" fill="hold"/>
                                        <p:tgtEl>
                                          <p:spTgt spid="4"/>
                                        </p:tgtEl>
                                        <p:attrNameLst>
                                          <p:attrName>ppt_x</p:attrName>
                                          <p:attrName>ppt_y</p:attrName>
                                        </p:attrNameLst>
                                      </p:cBhvr>
                                      <p:rCtr x="0" y="1759"/>
                                    </p:animMotion>
                                  </p:childTnLst>
                                </p:cTn>
                              </p:par>
                              <p:par>
                                <p:cTn id="15" presetID="10" presetClass="entr" presetSubtype="0" fill="hold" grpId="0" nodeType="withEffect">
                                  <p:stCondLst>
                                    <p:cond delay="1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42" presetClass="path" presetSubtype="0" decel="100000" fill="hold" grpId="1" nodeType="withEffect">
                                  <p:stCondLst>
                                    <p:cond delay="100"/>
                                  </p:stCondLst>
                                  <p:childTnLst>
                                    <p:animMotion origin="layout" path="M -8.33333E-7 -2.96296E-6 L -8.33333E-7 0.03542 " pathEditMode="relative" rAng="0" ptsTypes="AA">
                                      <p:cBhvr>
                                        <p:cTn id="19" dur="700" spd="-100000" fill="hold"/>
                                        <p:tgtEl>
                                          <p:spTgt spid="9"/>
                                        </p:tgtEl>
                                        <p:attrNameLst>
                                          <p:attrName>ppt_x</p:attrName>
                                          <p:attrName>ppt_y</p:attrName>
                                        </p:attrNameLst>
                                      </p:cBhvr>
                                      <p:rCtr x="0" y="1759"/>
                                    </p:animMotion>
                                  </p:childTnLst>
                                </p:cTn>
                              </p:par>
                              <p:par>
                                <p:cTn id="20" presetID="10" presetClass="entr" presetSubtype="0" fill="hold" nodeType="withEffect">
                                  <p:stCondLst>
                                    <p:cond delay="2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42" presetClass="path" presetSubtype="0" decel="100000" fill="hold" nodeType="withEffect">
                                  <p:stCondLst>
                                    <p:cond delay="200"/>
                                  </p:stCondLst>
                                  <p:childTnLst>
                                    <p:animMotion origin="layout" path="M -8.33333E-7 -2.96296E-6 L -8.33333E-7 0.03542 " pathEditMode="relative" rAng="0" ptsTypes="AA">
                                      <p:cBhvr>
                                        <p:cTn id="24" dur="700" spd="-100000" fill="hold"/>
                                        <p:tgtEl>
                                          <p:spTgt spid="10"/>
                                        </p:tgtEl>
                                        <p:attrNameLst>
                                          <p:attrName>ppt_x</p:attrName>
                                          <p:attrName>ppt_y</p:attrName>
                                        </p:attrNameLst>
                                      </p:cBhvr>
                                      <p:rCtr x="0" y="1759"/>
                                    </p:animMotion>
                                  </p:childTnLst>
                                </p:cTn>
                              </p:par>
                              <p:par>
                                <p:cTn id="25" presetID="10" presetClass="entr" presetSubtype="0" fill="hold" grpId="0" nodeType="withEffect">
                                  <p:stCondLst>
                                    <p:cond delay="2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42" presetClass="path" presetSubtype="0" decel="100000" fill="hold" grpId="1" nodeType="withEffect">
                                  <p:stCondLst>
                                    <p:cond delay="200"/>
                                  </p:stCondLst>
                                  <p:childTnLst>
                                    <p:animMotion origin="layout" path="M -8.33333E-7 -2.96296E-6 L -8.33333E-7 0.03542 " pathEditMode="relative" rAng="0" ptsTypes="AA">
                                      <p:cBhvr>
                                        <p:cTn id="29" dur="700" spd="-100000" fill="hold"/>
                                        <p:tgtEl>
                                          <p:spTgt spid="5"/>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42" presetClass="path" presetSubtype="0" decel="100000" fill="hold" grpId="1" nodeType="withEffect">
                                  <p:stCondLst>
                                    <p:cond delay="200"/>
                                  </p:stCondLst>
                                  <p:childTnLst>
                                    <p:animMotion origin="layout" path="M 4.79167E-6 -7.40741E-7 L 4.79167E-6 0.03542 " pathEditMode="relative" rAng="0" ptsTypes="AA">
                                      <p:cBhvr>
                                        <p:cTn id="34" dur="700" spd="-100000" fill="hold"/>
                                        <p:tgtEl>
                                          <p:spTgt spid="2"/>
                                        </p:tgtEl>
                                        <p:attrNameLst>
                                          <p:attrName>ppt_x</p:attrName>
                                          <p:attrName>ppt_y</p:attrName>
                                        </p:attrNameLst>
                                      </p:cBhvr>
                                      <p:rCtr x="0" y="1759"/>
                                    </p:animMotion>
                                  </p:childTnLst>
                                </p:cTn>
                              </p:par>
                              <p:par>
                                <p:cTn id="35" presetID="10" presetClass="entr" presetSubtype="0" fill="hold" grpId="0" nodeType="withEffect">
                                  <p:stCondLst>
                                    <p:cond delay="10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42" presetClass="path" presetSubtype="0" decel="100000" fill="hold" grpId="1" nodeType="withEffect">
                                  <p:stCondLst>
                                    <p:cond delay="100"/>
                                  </p:stCondLst>
                                  <p:childTnLst>
                                    <p:animMotion origin="layout" path="M 4.79167E-6 3.7037E-6 L 4.79167E-6 0.03541 " pathEditMode="relative" rAng="0" ptsTypes="AA">
                                      <p:cBhvr>
                                        <p:cTn id="39" dur="700" spd="-100000" fill="hold"/>
                                        <p:tgtEl>
                                          <p:spTgt spid="11"/>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9" grpId="0" animBg="1"/>
      <p:bldP spid="9" grpId="1" animBg="1"/>
      <p:bldP spid="5" grpId="0" animBg="1"/>
      <p:bldP spid="5" grpId="1" animBg="1"/>
      <p:bldP spid="2" grpId="0" animBg="1"/>
      <p:bldP spid="2" grpId="1" animBg="1"/>
      <p:bldP spid="11" grpId="0" animBg="1"/>
      <p:bldP spid="1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5216" y="1257677"/>
            <a:ext cx="6217920" cy="553998"/>
          </a:xfrm>
        </p:spPr>
        <p:txBody>
          <a:bodyPr vert="horz" wrap="square" lIns="0" tIns="0" rIns="0" bIns="0" rtlCol="0" anchor="t">
            <a:normAutofit/>
          </a:bodyPr>
          <a:lstStyle/>
          <a:p>
            <a:r>
              <a:rPr lang="en-US" b="0" kern="1200" cap="none" spc="-50" baseline="0">
                <a:ln w="3175">
                  <a:noFill/>
                </a:ln>
                <a:effectLst/>
                <a:latin typeface="+mj-lt"/>
                <a:ea typeface="+mn-ea"/>
                <a:cs typeface="Segoe UI" pitchFamily="34" charset="0"/>
              </a:rPr>
              <a:t>Demo</a:t>
            </a:r>
          </a:p>
        </p:txBody>
      </p:sp>
      <p:sp>
        <p:nvSpPr>
          <p:cNvPr id="5" name="Text Placeholder 6">
            <a:extLst>
              <a:ext uri="{FF2B5EF4-FFF2-40B4-BE49-F238E27FC236}">
                <a16:creationId xmlns:a16="http://schemas.microsoft.com/office/drawing/2014/main" id="{136BA8B8-1D51-23FA-534F-91ABF8374EF2}"/>
              </a:ext>
            </a:extLst>
          </p:cNvPr>
          <p:cNvSpPr txBox="1">
            <a:spLocks/>
          </p:cNvSpPr>
          <p:nvPr/>
        </p:nvSpPr>
        <p:spPr>
          <a:xfrm>
            <a:off x="1088605" y="2283307"/>
            <a:ext cx="5039691" cy="1997145"/>
          </a:xfrm>
          <a:prstGeom prst="rect">
            <a:avLst/>
          </a:prstGeom>
        </p:spPr>
        <p:txBody>
          <a:bodyPr vert="horz" wrap="square" lIns="0" tIns="0" rIns="0" bIns="0" rtlCol="0" anchor="t">
            <a:norm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800"/>
              </a:spcAft>
              <a:buNone/>
              <a:defRPr/>
            </a:pPr>
            <a:r>
              <a:rPr lang="en-US" sz="2000" dirty="0"/>
              <a:t>L</a:t>
            </a:r>
            <a:r>
              <a:rPr kumimoji="0" lang="en-US" sz="2000" b="0" i="0" u="none" strike="noStrike" kern="1200" cap="none" spc="0" normalizeH="0" baseline="0" noProof="0" dirty="0">
                <a:ln>
                  <a:noFill/>
                </a:ln>
                <a:effectLst/>
                <a:uLnTx/>
                <a:uFillTx/>
                <a:latin typeface="+mn-lt"/>
                <a:ea typeface="+mn-ea"/>
                <a:cs typeface="Segoe UI" panose="020B0502040204020203" pitchFamily="34" charset="0"/>
              </a:rPr>
              <a:t>earning about an azure service</a:t>
            </a:r>
          </a:p>
          <a:p>
            <a:pPr marL="0" indent="0">
              <a:spcAft>
                <a:spcPts val="800"/>
              </a:spcAft>
              <a:buNone/>
              <a:defRPr/>
            </a:pPr>
            <a:r>
              <a:rPr kumimoji="0" lang="en-US" sz="2000" b="0" i="0" u="none" strike="noStrike" kern="1200" cap="none" spc="0" normalizeH="0" baseline="0" noProof="0" dirty="0">
                <a:ln>
                  <a:noFill/>
                </a:ln>
                <a:effectLst/>
                <a:uLnTx/>
                <a:uFillTx/>
                <a:latin typeface="+mn-lt"/>
                <a:ea typeface="+mn-ea"/>
                <a:cs typeface="Segoe UI" panose="020B0502040204020203" pitchFamily="34" charset="0"/>
              </a:rPr>
              <a:t>Understanding deployment options</a:t>
            </a:r>
          </a:p>
          <a:p>
            <a:pPr marL="0" indent="0">
              <a:spcAft>
                <a:spcPts val="800"/>
              </a:spcAft>
              <a:buNone/>
              <a:defRPr/>
            </a:pPr>
            <a:r>
              <a:rPr kumimoji="0" lang="en-US" sz="2000" b="0" i="0" u="none" strike="noStrike" kern="1200" cap="none" spc="0" normalizeH="0" baseline="0" noProof="0" dirty="0">
                <a:ln>
                  <a:noFill/>
                </a:ln>
                <a:effectLst/>
                <a:uLnTx/>
                <a:uFillTx/>
                <a:latin typeface="+mn-lt"/>
                <a:ea typeface="+mn-ea"/>
                <a:cs typeface="Segoe UI" panose="020B0502040204020203" pitchFamily="34" charset="0"/>
              </a:rPr>
              <a:t>Deploying a workload to Azure</a:t>
            </a:r>
          </a:p>
          <a:p>
            <a:pPr marL="0" indent="0">
              <a:spcAft>
                <a:spcPts val="800"/>
              </a:spcAft>
              <a:buNone/>
              <a:defRPr/>
            </a:pPr>
            <a:r>
              <a:rPr kumimoji="0" lang="en-US" sz="2000" b="0" i="0" u="none" strike="noStrike" kern="1200" cap="none" spc="0" normalizeH="0" baseline="0" noProof="0" dirty="0">
                <a:ln>
                  <a:noFill/>
                </a:ln>
                <a:effectLst/>
                <a:uLnTx/>
                <a:uFillTx/>
                <a:latin typeface="+mn-lt"/>
                <a:ea typeface="+mn-ea"/>
                <a:cs typeface="Segoe UI" panose="020B0502040204020203" pitchFamily="34" charset="0"/>
              </a:rPr>
              <a:t>Getting information from existing resources</a:t>
            </a:r>
          </a:p>
        </p:txBody>
      </p:sp>
      <p:sp>
        <p:nvSpPr>
          <p:cNvPr id="4" name="Graphic 1">
            <a:extLst>
              <a:ext uri="{FF2B5EF4-FFF2-40B4-BE49-F238E27FC236}">
                <a16:creationId xmlns:a16="http://schemas.microsoft.com/office/drawing/2014/main" id="{4620B1CB-9ACC-C23F-C4F7-BF2F3B53328C}"/>
              </a:ext>
              <a:ext uri="{C183D7F6-B498-43B3-948B-1728B52AA6E4}">
                <adec:decorative xmlns:adec="http://schemas.microsoft.com/office/drawing/2017/decorative" val="1"/>
              </a:ext>
            </a:extLst>
          </p:cNvPr>
          <p:cNvSpPr/>
          <p:nvPr/>
        </p:nvSpPr>
        <p:spPr>
          <a:xfrm>
            <a:off x="605042" y="2334305"/>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tx1"/>
          </a:solidFill>
          <a:ln w="19050" cap="flat">
            <a:noFill/>
            <a:prstDash val="solid"/>
            <a:miter/>
          </a:ln>
        </p:spPr>
        <p:txBody>
          <a:bodyPr rtlCol="0" anchor="ctr"/>
          <a:lstStyle/>
          <a:p>
            <a:endParaRPr lang="en-US"/>
          </a:p>
        </p:txBody>
      </p:sp>
      <p:sp>
        <p:nvSpPr>
          <p:cNvPr id="6" name="Graphic 1">
            <a:extLst>
              <a:ext uri="{FF2B5EF4-FFF2-40B4-BE49-F238E27FC236}">
                <a16:creationId xmlns:a16="http://schemas.microsoft.com/office/drawing/2014/main" id="{E0259644-E0BC-A9DF-FC23-64B519AF9DF3}"/>
              </a:ext>
              <a:ext uri="{C183D7F6-B498-43B3-948B-1728B52AA6E4}">
                <adec:decorative xmlns:adec="http://schemas.microsoft.com/office/drawing/2017/decorative" val="1"/>
              </a:ext>
            </a:extLst>
          </p:cNvPr>
          <p:cNvSpPr/>
          <p:nvPr/>
        </p:nvSpPr>
        <p:spPr>
          <a:xfrm>
            <a:off x="605042" y="2801896"/>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tx1"/>
          </a:solidFill>
          <a:ln w="19050" cap="flat">
            <a:noFill/>
            <a:prstDash val="solid"/>
            <a:miter/>
          </a:ln>
        </p:spPr>
        <p:txBody>
          <a:bodyPr rtlCol="0" anchor="ctr"/>
          <a:lstStyle/>
          <a:p>
            <a:endParaRPr lang="en-US"/>
          </a:p>
        </p:txBody>
      </p:sp>
      <p:sp>
        <p:nvSpPr>
          <p:cNvPr id="7" name="Graphic 1">
            <a:extLst>
              <a:ext uri="{FF2B5EF4-FFF2-40B4-BE49-F238E27FC236}">
                <a16:creationId xmlns:a16="http://schemas.microsoft.com/office/drawing/2014/main" id="{EB467E29-5E12-38C6-D7D5-4E19B3F178D2}"/>
              </a:ext>
              <a:ext uri="{C183D7F6-B498-43B3-948B-1728B52AA6E4}">
                <adec:decorative xmlns:adec="http://schemas.microsoft.com/office/drawing/2017/decorative" val="1"/>
              </a:ext>
            </a:extLst>
          </p:cNvPr>
          <p:cNvSpPr/>
          <p:nvPr/>
        </p:nvSpPr>
        <p:spPr>
          <a:xfrm>
            <a:off x="605042" y="3269487"/>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tx1"/>
          </a:solidFill>
          <a:ln w="19050" cap="flat">
            <a:noFill/>
            <a:prstDash val="solid"/>
            <a:miter/>
          </a:ln>
        </p:spPr>
        <p:txBody>
          <a:bodyPr rtlCol="0" anchor="ctr"/>
          <a:lstStyle/>
          <a:p>
            <a:endParaRPr lang="en-US"/>
          </a:p>
        </p:txBody>
      </p:sp>
      <p:sp>
        <p:nvSpPr>
          <p:cNvPr id="8" name="Graphic 1">
            <a:extLst>
              <a:ext uri="{FF2B5EF4-FFF2-40B4-BE49-F238E27FC236}">
                <a16:creationId xmlns:a16="http://schemas.microsoft.com/office/drawing/2014/main" id="{92D74859-FF16-73B8-F023-A67CB3593B42}"/>
              </a:ext>
              <a:ext uri="{C183D7F6-B498-43B3-948B-1728B52AA6E4}">
                <adec:decorative xmlns:adec="http://schemas.microsoft.com/office/drawing/2017/decorative" val="1"/>
              </a:ext>
            </a:extLst>
          </p:cNvPr>
          <p:cNvSpPr/>
          <p:nvPr/>
        </p:nvSpPr>
        <p:spPr>
          <a:xfrm>
            <a:off x="605042" y="3737077"/>
            <a:ext cx="219771" cy="219771"/>
          </a:xfrm>
          <a:custGeom>
            <a:avLst/>
            <a:gdLst>
              <a:gd name="connsiteX0" fmla="*/ 346249 w 415498"/>
              <a:gd name="connsiteY0" fmla="*/ 0 h 415498"/>
              <a:gd name="connsiteX1" fmla="*/ 415499 w 415498"/>
              <a:gd name="connsiteY1" fmla="*/ 69250 h 415498"/>
              <a:gd name="connsiteX2" fmla="*/ 415499 w 415498"/>
              <a:gd name="connsiteY2" fmla="*/ 346249 h 415498"/>
              <a:gd name="connsiteX3" fmla="*/ 346249 w 415498"/>
              <a:gd name="connsiteY3" fmla="*/ 415499 h 415498"/>
              <a:gd name="connsiteX4" fmla="*/ 69250 w 415498"/>
              <a:gd name="connsiteY4" fmla="*/ 415499 h 415498"/>
              <a:gd name="connsiteX5" fmla="*/ 0 w 415498"/>
              <a:gd name="connsiteY5" fmla="*/ 346249 h 415498"/>
              <a:gd name="connsiteX6" fmla="*/ 0 w 415498"/>
              <a:gd name="connsiteY6" fmla="*/ 69250 h 415498"/>
              <a:gd name="connsiteX7" fmla="*/ 69250 w 415498"/>
              <a:gd name="connsiteY7" fmla="*/ 0 h 415498"/>
              <a:gd name="connsiteX8" fmla="*/ 346249 w 415498"/>
              <a:gd name="connsiteY8" fmla="*/ 0 h 415498"/>
              <a:gd name="connsiteX9" fmla="*/ 310931 w 415498"/>
              <a:gd name="connsiteY9" fmla="*/ 114724 h 415498"/>
              <a:gd name="connsiteX10" fmla="*/ 161583 w 415498"/>
              <a:gd name="connsiteY10" fmla="*/ 264072 h 415498"/>
              <a:gd name="connsiteX11" fmla="*/ 104567 w 415498"/>
              <a:gd name="connsiteY11" fmla="*/ 207057 h 415498"/>
              <a:gd name="connsiteX12" fmla="*/ 80099 w 415498"/>
              <a:gd name="connsiteY12" fmla="*/ 207920 h 415498"/>
              <a:gd name="connsiteX13" fmla="*/ 80099 w 415498"/>
              <a:gd name="connsiteY13" fmla="*/ 231525 h 415498"/>
              <a:gd name="connsiteX14" fmla="*/ 149349 w 415498"/>
              <a:gd name="connsiteY14" fmla="*/ 300775 h 415498"/>
              <a:gd name="connsiteX15" fmla="*/ 173817 w 415498"/>
              <a:gd name="connsiteY15" fmla="*/ 300775 h 415498"/>
              <a:gd name="connsiteX16" fmla="*/ 335400 w 415498"/>
              <a:gd name="connsiteY16" fmla="*/ 139192 h 415498"/>
              <a:gd name="connsiteX17" fmla="*/ 334536 w 415498"/>
              <a:gd name="connsiteY17" fmla="*/ 114724 h 415498"/>
              <a:gd name="connsiteX18" fmla="*/ 310931 w 415498"/>
              <a:gd name="connsiteY18" fmla="*/ 114724 h 41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498" h="415498">
                <a:moveTo>
                  <a:pt x="346249" y="0"/>
                </a:moveTo>
                <a:cubicBezTo>
                  <a:pt x="384495" y="0"/>
                  <a:pt x="415499" y="31004"/>
                  <a:pt x="415499" y="69250"/>
                </a:cubicBezTo>
                <a:lnTo>
                  <a:pt x="415499" y="346249"/>
                </a:lnTo>
                <a:cubicBezTo>
                  <a:pt x="415499" y="384495"/>
                  <a:pt x="384495" y="415499"/>
                  <a:pt x="346249" y="415499"/>
                </a:cubicBezTo>
                <a:lnTo>
                  <a:pt x="69250" y="415499"/>
                </a:lnTo>
                <a:cubicBezTo>
                  <a:pt x="31004" y="415499"/>
                  <a:pt x="0" y="384495"/>
                  <a:pt x="0" y="346249"/>
                </a:cubicBezTo>
                <a:lnTo>
                  <a:pt x="0" y="69250"/>
                </a:lnTo>
                <a:cubicBezTo>
                  <a:pt x="0" y="31004"/>
                  <a:pt x="31004" y="0"/>
                  <a:pt x="69250" y="0"/>
                </a:cubicBezTo>
                <a:lnTo>
                  <a:pt x="346249" y="0"/>
                </a:lnTo>
                <a:close/>
                <a:moveTo>
                  <a:pt x="310931" y="114724"/>
                </a:moveTo>
                <a:lnTo>
                  <a:pt x="161583" y="264072"/>
                </a:lnTo>
                <a:lnTo>
                  <a:pt x="104567" y="207057"/>
                </a:lnTo>
                <a:cubicBezTo>
                  <a:pt x="97572" y="200538"/>
                  <a:pt x="86617" y="200926"/>
                  <a:pt x="80099" y="207920"/>
                </a:cubicBezTo>
                <a:cubicBezTo>
                  <a:pt x="73904" y="214568"/>
                  <a:pt x="73904" y="224877"/>
                  <a:pt x="80099" y="231525"/>
                </a:cubicBezTo>
                <a:lnTo>
                  <a:pt x="149349" y="300775"/>
                </a:lnTo>
                <a:cubicBezTo>
                  <a:pt x="156108" y="307527"/>
                  <a:pt x="167058" y="307527"/>
                  <a:pt x="173817" y="300775"/>
                </a:cubicBezTo>
                <a:lnTo>
                  <a:pt x="335400" y="139192"/>
                </a:lnTo>
                <a:cubicBezTo>
                  <a:pt x="341918" y="132197"/>
                  <a:pt x="341531" y="121242"/>
                  <a:pt x="334536" y="114724"/>
                </a:cubicBezTo>
                <a:cubicBezTo>
                  <a:pt x="327888" y="108528"/>
                  <a:pt x="317579" y="108528"/>
                  <a:pt x="310931" y="114724"/>
                </a:cubicBezTo>
                <a:close/>
              </a:path>
            </a:pathLst>
          </a:custGeom>
          <a:solidFill>
            <a:schemeClr val="tx1"/>
          </a:solidFill>
          <a:ln w="19050" cap="flat">
            <a:noFill/>
            <a:prstDash val="solid"/>
            <a:miter/>
          </a:ln>
        </p:spPr>
        <p:txBody>
          <a:bodyPr rtlCol="0" anchor="ctr"/>
          <a:lstStyle/>
          <a:p>
            <a:endParaRPr lang="en-US"/>
          </a:p>
        </p:txBody>
      </p:sp>
    </p:spTree>
    <p:extLst>
      <p:ext uri="{BB962C8B-B14F-4D97-AF65-F5344CB8AC3E}">
        <p14:creationId xmlns:p14="http://schemas.microsoft.com/office/powerpoint/2010/main" val="261787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icrosoft AI Tour 16:9 Template Light">
  <a:themeElements>
    <a:clrScheme name="Custom 193">
      <a:dk1>
        <a:srgbClr val="000000"/>
      </a:dk1>
      <a:lt1>
        <a:srgbClr val="FFFFFF"/>
      </a:lt1>
      <a:dk2>
        <a:srgbClr val="2A446F"/>
      </a:dk2>
      <a:lt2>
        <a:srgbClr val="E8E6DF"/>
      </a:lt2>
      <a:accent1>
        <a:srgbClr val="8661C5"/>
      </a:accent1>
      <a:accent2>
        <a:srgbClr val="0078D4"/>
      </a:accent2>
      <a:accent3>
        <a:srgbClr val="8DE971"/>
      </a:accent3>
      <a:accent4>
        <a:srgbClr val="8C8279"/>
      </a:accent4>
      <a:accent5>
        <a:srgbClr val="463668"/>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B4F0B07B-3A4D-4C62-94BD-A9EACF6FFA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a8a70cf7-9110-44f4-b9e3-de58eb84488c">
      <Terms xmlns="http://schemas.microsoft.com/office/infopath/2007/PartnerControls"/>
    </lcf76f155ced4ddcb4097134ff3c332f>
    <TaxCatchAll xmlns="4b8daba7-7726-4c34-9cdd-54c5aec2096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767CF1B8D6F50428EE4DA41D7F2374F" ma:contentTypeVersion="15" ma:contentTypeDescription="Create a new document." ma:contentTypeScope="" ma:versionID="b249d0085bcd3af91bb9a1eafde62494">
  <xsd:schema xmlns:xsd="http://www.w3.org/2001/XMLSchema" xmlns:xs="http://www.w3.org/2001/XMLSchema" xmlns:p="http://schemas.microsoft.com/office/2006/metadata/properties" xmlns:ns1="http://schemas.microsoft.com/sharepoint/v3" xmlns:ns2="a8a70cf7-9110-44f4-b9e3-de58eb84488c" xmlns:ns3="4b8daba7-7726-4c34-9cdd-54c5aec2096d" targetNamespace="http://schemas.microsoft.com/office/2006/metadata/properties" ma:root="true" ma:fieldsID="07c53e8c77be45ca2756054bf3b8e23c" ns1:_="" ns2:_="" ns3:_="">
    <xsd:import namespace="http://schemas.microsoft.com/sharepoint/v3"/>
    <xsd:import namespace="a8a70cf7-9110-44f4-b9e3-de58eb84488c"/>
    <xsd:import namespace="4b8daba7-7726-4c34-9cdd-54c5aec2096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a70cf7-9110-44f4-b9e3-de58eb8448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8daba7-7726-4c34-9cdd-54c5aec2096d"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db52f137-1474-4a54-a261-1f4192444281}" ma:internalName="TaxCatchAll" ma:showField="CatchAllData" ma:web="4b8daba7-7726-4c34-9cdd-54c5aec209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230e9df3-be65-4c73-a93b-d1236ebd677e"/>
    <ds:schemaRef ds:uri="4b8daba7-7726-4c34-9cdd-54c5aec2096d"/>
    <ds:schemaRef ds:uri="804751ba-60e0-4191-9865-d7e5284c1d69"/>
    <ds:schemaRef ds:uri="913b567d-4c83-4181-a45c-f04ce7e1b72e"/>
    <ds:schemaRef ds:uri="a8a70cf7-9110-44f4-b9e3-de58eb84488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3CDC81ED-F3A0-4791-95EE-2BD5C1C5D5EC}"/>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 AI Tour_2024_16-9 Event-template</Template>
  <TotalTime>763</TotalTime>
  <Words>2228</Words>
  <Application>Microsoft Office PowerPoint</Application>
  <PresentationFormat>Widescreen</PresentationFormat>
  <Paragraphs>397</Paragraphs>
  <Slides>26</Slides>
  <Notes>25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Aptos</vt:lpstr>
      <vt:lpstr>Arial</vt:lpstr>
      <vt:lpstr>Consolas</vt:lpstr>
      <vt:lpstr>Segoe Sans Display Semibold</vt:lpstr>
      <vt:lpstr>Segoe UI</vt:lpstr>
      <vt:lpstr>Segoe UI Semibold</vt:lpstr>
      <vt:lpstr>Wingdings</vt:lpstr>
      <vt:lpstr>Microsoft AI Tour 16:9 Template Light</vt:lpstr>
      <vt:lpstr>Microsoft AI Tour</vt:lpstr>
      <vt:lpstr>Leveraging AI for Infrastructure Management</vt:lpstr>
      <vt:lpstr>Everyday you need to do more </vt:lpstr>
      <vt:lpstr>You need to do more, and you need it…</vt:lpstr>
      <vt:lpstr>The primary benefits of AI for operators</vt:lpstr>
      <vt:lpstr>Customer story: reducing on-call fatigue with a Chatbot</vt:lpstr>
      <vt:lpstr>Costs of maintaining a Chatbot</vt:lpstr>
      <vt:lpstr>Managing IT infrastructure with copilots</vt:lpstr>
      <vt:lpstr>Demo</vt:lpstr>
      <vt:lpstr>Managing existing infrastructure by leveraging AI</vt:lpstr>
      <vt:lpstr>Microsoft Copilot in Azure</vt:lpstr>
      <vt:lpstr>Microsoft Copilot in Azure </vt:lpstr>
      <vt:lpstr>Microsoft Copilot in Azure  </vt:lpstr>
      <vt:lpstr>Microsoft Copilot in Azure   </vt:lpstr>
      <vt:lpstr>Microsoft Copilot in Azure    </vt:lpstr>
      <vt:lpstr>Data flow </vt:lpstr>
      <vt:lpstr>Managing existing infrastructure with AI</vt:lpstr>
      <vt:lpstr>Observations</vt:lpstr>
      <vt:lpstr>Observations</vt:lpstr>
      <vt:lpstr>Demo </vt:lpstr>
      <vt:lpstr>Demo </vt:lpstr>
      <vt:lpstr>Demo </vt:lpstr>
      <vt:lpstr>Demo </vt:lpstr>
      <vt:lpstr>Demo </vt:lpstr>
      <vt:lpstr>Demo </vt:lpstr>
      <vt:lpstr>Resources &amp; Links</vt:lpstr>
    </vt:vector>
  </TitlesOfParts>
  <Manager>&lt;Comms manager name here&gt;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AI Tour</dc:title>
  <dc:subject>Microsoft AI Tour</dc:subject>
  <dc:creator>Joshua Duffney</dc:creator>
  <cp:keywords>Microsoft AI Tour</cp:keywords>
  <dc:description/>
  <cp:lastModifiedBy>Pierre Roman</cp:lastModifiedBy>
  <cp:revision>7</cp:revision>
  <cp:lastPrinted>2023-02-15T20:48:24Z</cp:lastPrinted>
  <dcterms:created xsi:type="dcterms:W3CDTF">2024-07-22T15:45:34Z</dcterms:created>
  <dcterms:modified xsi:type="dcterms:W3CDTF">2025-01-09T18:03:09Z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oduct">
    <vt:lpwstr/>
  </property>
  <property fmtid="{D5CDD505-2E9C-101B-9397-08002B2CF9AE}" pid="3" name="Event1">
    <vt:lpwstr>622;#Unassigned|2c8af875-f38a-40b8-a0a9-056aed3fc8c0</vt:lpwstr>
  </property>
  <property fmtid="{D5CDD505-2E9C-101B-9397-08002B2CF9AE}" pid="4" name="Audience">
    <vt:lpwstr/>
  </property>
  <property fmtid="{D5CDD505-2E9C-101B-9397-08002B2CF9AE}" pid="5" name="Event Venue">
    <vt:lpwstr/>
  </property>
  <property fmtid="{D5CDD505-2E9C-101B-9397-08002B2CF9AE}" pid="6" name="Track">
    <vt:lpwstr/>
  </property>
  <property fmtid="{D5CDD505-2E9C-101B-9397-08002B2CF9AE}" pid="7" name="Event Location">
    <vt:lpwstr/>
  </property>
  <property fmtid="{D5CDD505-2E9C-101B-9397-08002B2CF9AE}" pid="8" name="Campaign">
    <vt:lpwstr/>
  </property>
  <property fmtid="{D5CDD505-2E9C-101B-9397-08002B2CF9AE}" pid="9" name="IsMyDocuments">
    <vt:bool>true</vt:bool>
  </property>
  <property fmtid="{D5CDD505-2E9C-101B-9397-08002B2CF9AE}" pid="10" name="MSIP_Label_f42aa342-8706-4288-bd11-ebb85995028c_Enabled">
    <vt:lpwstr>True</vt:lpwstr>
  </property>
  <property fmtid="{D5CDD505-2E9C-101B-9397-08002B2CF9AE}" pid="11" name="MSIP_Label_f42aa342-8706-4288-bd11-ebb85995028c_SiteId">
    <vt:lpwstr>72f988bf-86f1-41af-91ab-2d7cd011db47</vt:lpwstr>
  </property>
  <property fmtid="{D5CDD505-2E9C-101B-9397-08002B2CF9AE}" pid="12" name="MSIP_Label_f42aa342-8706-4288-bd11-ebb85995028c_Ref">
    <vt:lpwstr>https://api.informationprotection.azure.com/api/72f988bf-86f1-41af-91ab-2d7cd011db47</vt:lpwstr>
  </property>
  <property fmtid="{D5CDD505-2E9C-101B-9397-08002B2CF9AE}" pid="13" name="MSIP_Label_f42aa342-8706-4288-bd11-ebb85995028c_SetDate">
    <vt:lpwstr>2017-08-29T14:27:20.8568347-07:00</vt:lpwstr>
  </property>
  <property fmtid="{D5CDD505-2E9C-101B-9397-08002B2CF9AE}" pid="14" name="MSIP_Label_f42aa342-8706-4288-bd11-ebb85995028c_Name">
    <vt:lpwstr>General</vt:lpwstr>
  </property>
  <property fmtid="{D5CDD505-2E9C-101B-9397-08002B2CF9AE}" pid="15" name="MSIP_Label_f42aa342-8706-4288-bd11-ebb85995028c_Extended_MSFT_Method">
    <vt:lpwstr>Automatic</vt:lpwstr>
  </property>
  <property fmtid="{D5CDD505-2E9C-101B-9397-08002B2CF9AE}" pid="16" name="Sensitivity">
    <vt:lpwstr>General</vt:lpwstr>
  </property>
  <property fmtid="{D5CDD505-2E9C-101B-9397-08002B2CF9AE}" pid="17" name="Metadata">
    <vt:lpwstr/>
  </property>
  <property fmtid="{D5CDD505-2E9C-101B-9397-08002B2CF9AE}" pid="18" name="MediaServiceImageTags">
    <vt:lpwstr/>
  </property>
  <property fmtid="{D5CDD505-2E9C-101B-9397-08002B2CF9AE}" pid="19" name="ContentTypeId">
    <vt:lpwstr>0x0101000767CF1B8D6F50428EE4DA41D7F2374F</vt:lpwstr>
  </property>
</Properties>
</file>